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5.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64" r:id="rId6"/>
    <p:sldMasterId id="2147484325" r:id="rId7"/>
    <p:sldMasterId id="2147484349" r:id="rId8"/>
    <p:sldMasterId id="2147484352" r:id="rId9"/>
    <p:sldMasterId id="2147484356" r:id="rId10"/>
    <p:sldMasterId id="2147484368" r:id="rId11"/>
    <p:sldMasterId id="2147484371" r:id="rId12"/>
    <p:sldMasterId id="2147484375" r:id="rId13"/>
    <p:sldMasterId id="2147484379" r:id="rId14"/>
    <p:sldMasterId id="2147484383" r:id="rId15"/>
    <p:sldMasterId id="2147484387" r:id="rId16"/>
    <p:sldMasterId id="2147484391" r:id="rId17"/>
    <p:sldMasterId id="2147484400" r:id="rId18"/>
    <p:sldMasterId id="2147484409" r:id="rId19"/>
    <p:sldMasterId id="2147484418" r:id="rId20"/>
    <p:sldMasterId id="2147484427" r:id="rId21"/>
    <p:sldMasterId id="2147484436" r:id="rId22"/>
    <p:sldMasterId id="2147484445" r:id="rId23"/>
    <p:sldMasterId id="2147484454" r:id="rId24"/>
    <p:sldMasterId id="2147484470" r:id="rId25"/>
    <p:sldMasterId id="2147484473" r:id="rId26"/>
    <p:sldMasterId id="2147484476" r:id="rId27"/>
    <p:sldMasterId id="2147484483" r:id="rId28"/>
    <p:sldMasterId id="2147484487" r:id="rId29"/>
    <p:sldMasterId id="2147484491" r:id="rId30"/>
    <p:sldMasterId id="2147484495" r:id="rId31"/>
  </p:sldMasterIdLst>
  <p:notesMasterIdLst>
    <p:notesMasterId r:id="rId43"/>
  </p:notesMasterIdLst>
  <p:handoutMasterIdLst>
    <p:handoutMasterId r:id="rId44"/>
  </p:handoutMasterIdLst>
  <p:sldIdLst>
    <p:sldId id="746" r:id="rId32"/>
    <p:sldId id="827" r:id="rId33"/>
    <p:sldId id="743" r:id="rId34"/>
    <p:sldId id="853" r:id="rId35"/>
    <p:sldId id="851" r:id="rId36"/>
    <p:sldId id="858" r:id="rId37"/>
    <p:sldId id="850" r:id="rId38"/>
    <p:sldId id="856" r:id="rId39"/>
    <p:sldId id="857" r:id="rId40"/>
    <p:sldId id="840" r:id="rId41"/>
    <p:sldId id="780" r:id="rId42"/>
  </p:sldIdLst>
  <p:sldSz cx="9144000" cy="6858000" type="screen4x3"/>
  <p:notesSz cx="7010400" cy="9296400"/>
  <p:embeddedFontLst>
    <p:embeddedFont>
      <p:font typeface="Gill Sans MT" panose="020B0502020104020203" pitchFamily="34"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2" orient="horz" pos="3912" userDrawn="1">
          <p15:clr>
            <a:srgbClr val="A4A3A4"/>
          </p15:clr>
        </p15:guide>
        <p15:guide id="3" pos="1416" userDrawn="1">
          <p15:clr>
            <a:srgbClr val="A4A3A4"/>
          </p15:clr>
        </p15:guide>
        <p15:guide id="4" pos="268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Nash" initials="CN" lastIdx="25" clrIdx="0">
    <p:extLst/>
  </p:cmAuthor>
  <p:cmAuthor id="2" name="Diana Rivera" initials="DR" lastIdx="2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8E00"/>
    <a:srgbClr val="78A22F"/>
    <a:srgbClr val="00FFFF"/>
    <a:srgbClr val="9CCA4A"/>
    <a:srgbClr val="8CC864"/>
    <a:srgbClr val="0042B2"/>
    <a:srgbClr val="E7C780"/>
    <a:srgbClr val="E5C089"/>
    <a:srgbClr val="D28E00"/>
    <a:srgbClr val="DD4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84" autoAdjust="0"/>
    <p:restoredTop sz="95232" autoAdjust="0"/>
  </p:normalViewPr>
  <p:slideViewPr>
    <p:cSldViewPr snapToGrid="0">
      <p:cViewPr varScale="1">
        <p:scale>
          <a:sx n="54" d="100"/>
          <a:sy n="54" d="100"/>
        </p:scale>
        <p:origin x="-206" y="-72"/>
      </p:cViewPr>
      <p:guideLst>
        <p:guide orient="horz" pos="3912"/>
        <p:guide pos="1416"/>
        <p:guide pos="268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738"/>
    </p:cViewPr>
  </p:sorterViewPr>
  <p:notesViewPr>
    <p:cSldViewPr snapToGrid="0">
      <p:cViewPr varScale="1">
        <p:scale>
          <a:sx n="64" d="100"/>
          <a:sy n="64" d="100"/>
        </p:scale>
        <p:origin x="258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Master" Target="slideMasters/slideMaster21.xml"/><Relationship Id="rId39" Type="http://schemas.openxmlformats.org/officeDocument/2006/relationships/slide" Target="slides/slide8.xml"/><Relationship Id="rId21" Type="http://schemas.openxmlformats.org/officeDocument/2006/relationships/slideMaster" Target="slideMasters/slideMaster16.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Master" Target="slideMasters/slideMaster15.xml"/><Relationship Id="rId29" Type="http://schemas.openxmlformats.org/officeDocument/2006/relationships/slideMaster" Target="slideMasters/slideMaster24.xml"/><Relationship Id="rId41" Type="http://schemas.openxmlformats.org/officeDocument/2006/relationships/slide" Target="slides/slide10.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Master" Target="slideMasters/slideMaster23.xml"/><Relationship Id="rId36" Type="http://schemas.openxmlformats.org/officeDocument/2006/relationships/slide" Target="slides/slide5.xml"/><Relationship Id="rId49" Type="http://schemas.openxmlformats.org/officeDocument/2006/relationships/font" Target="fonts/font5.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Master" Target="slideMasters/slideMaster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Master" Target="slideMasters/slideMaster22.xml"/><Relationship Id="rId30" Type="http://schemas.openxmlformats.org/officeDocument/2006/relationships/slideMaster" Target="slideMasters/slideMaster25.xml"/><Relationship Id="rId35" Type="http://schemas.openxmlformats.org/officeDocument/2006/relationships/slide" Target="slides/slide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Master" Target="slideMasters/slideMaster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font" Target="fonts/font2.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28720615045528E-2"/>
          <c:y val="8.7776942520514489E-2"/>
          <c:w val="0.86555822773822633"/>
          <c:h val="0.82858549547299176"/>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42B2"/>
              </a:solidFill>
              <a:ln>
                <a:noFill/>
              </a:ln>
              <a:effectLst/>
            </c:spPr>
          </c:dPt>
          <c:dPt>
            <c:idx val="1"/>
            <c:invertIfNegative val="0"/>
            <c:bubble3D val="0"/>
            <c:spPr>
              <a:solidFill>
                <a:srgbClr val="CE8E00"/>
              </a:solidFill>
              <a:ln>
                <a:noFill/>
              </a:ln>
              <a:effectLst/>
            </c:spPr>
          </c:dPt>
          <c:dLbls>
            <c:dLbl>
              <c:idx val="0"/>
              <c:layout>
                <c:manualLayout>
                  <c:x val="-4.6964155625159477E-3"/>
                  <c:y val="-0.4016533228236885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MO</c:v>
                </c:pt>
                <c:pt idx="1">
                  <c:v>Grain Belt Express</c:v>
                </c:pt>
              </c:strCache>
            </c:strRef>
          </c:cat>
          <c:val>
            <c:numRef>
              <c:f>Sheet1!$B$2:$B$3</c:f>
              <c:numCache>
                <c:formatCode>General</c:formatCode>
                <c:ptCount val="2"/>
                <c:pt idx="0">
                  <c:v>22.6</c:v>
                </c:pt>
                <c:pt idx="1">
                  <c:v>1.2</c:v>
                </c:pt>
              </c:numCache>
            </c:numRef>
          </c:val>
        </c:ser>
        <c:ser>
          <c:idx val="1"/>
          <c:order val="1"/>
          <c:tx>
            <c:strRef>
              <c:f>Sheet1!$C$1</c:f>
              <c:strCache>
                <c:ptCount val="1"/>
                <c:pt idx="0">
                  <c:v>Series 2</c:v>
                </c:pt>
              </c:strCache>
            </c:strRef>
          </c:tx>
          <c:spPr>
            <a:solidFill>
              <a:srgbClr val="EFC989"/>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MO</c:v>
                </c:pt>
                <c:pt idx="1">
                  <c:v>Grain Belt Express</c:v>
                </c:pt>
              </c:strCache>
            </c:strRef>
          </c:cat>
          <c:val>
            <c:numRef>
              <c:f>Sheet1!$C$2:$C$3</c:f>
              <c:numCache>
                <c:formatCode>General</c:formatCode>
                <c:ptCount val="2"/>
                <c:pt idx="0">
                  <c:v>0</c:v>
                </c:pt>
                <c:pt idx="1">
                  <c:v>1.5</c:v>
                </c:pt>
              </c:numCache>
            </c:numRef>
          </c:val>
        </c:ser>
        <c:dLbls>
          <c:dLblPos val="ctr"/>
          <c:showLegendKey val="0"/>
          <c:showVal val="1"/>
          <c:showCatName val="0"/>
          <c:showSerName val="0"/>
          <c:showPercent val="0"/>
          <c:showBubbleSize val="0"/>
        </c:dLbls>
        <c:gapWidth val="150"/>
        <c:overlap val="100"/>
        <c:axId val="42763008"/>
        <c:axId val="42764544"/>
      </c:barChart>
      <c:catAx>
        <c:axId val="42763008"/>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64544"/>
        <c:crosses val="autoZero"/>
        <c:auto val="1"/>
        <c:lblAlgn val="ctr"/>
        <c:lblOffset val="100"/>
        <c:noMultiLvlLbl val="0"/>
      </c:catAx>
      <c:valAx>
        <c:axId val="42764544"/>
        <c:scaling>
          <c:orientation val="minMax"/>
          <c:max val="25"/>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6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Energy Consumption</c:v>
                </c:pt>
              </c:strCache>
            </c:strRef>
          </c:tx>
          <c:spPr>
            <a:solidFill>
              <a:schemeClr val="tx1">
                <a:lumMod val="50000"/>
                <a:lumOff val="50000"/>
              </a:schemeClr>
            </a:solidFill>
            <a:ln>
              <a:noFill/>
            </a:ln>
            <a:effectLst/>
          </c:spPr>
          <c:invertIfNegative val="0"/>
          <c:cat>
            <c:numRef>
              <c:f>Sheet1!$A$2:$A$4</c:f>
              <c:numCache>
                <c:formatCode>General</c:formatCode>
                <c:ptCount val="3"/>
                <c:pt idx="0">
                  <c:v>2012</c:v>
                </c:pt>
                <c:pt idx="1">
                  <c:v>2018</c:v>
                </c:pt>
                <c:pt idx="2">
                  <c:v>2021</c:v>
                </c:pt>
              </c:numCache>
            </c:numRef>
          </c:cat>
          <c:val>
            <c:numRef>
              <c:f>Sheet1!$B$2:$B$4</c:f>
              <c:numCache>
                <c:formatCode>General</c:formatCode>
                <c:ptCount val="3"/>
                <c:pt idx="0">
                  <c:v>57.704999999999998</c:v>
                </c:pt>
                <c:pt idx="1">
                  <c:v>60.631</c:v>
                </c:pt>
                <c:pt idx="2">
                  <c:v>61.63</c:v>
                </c:pt>
              </c:numCache>
            </c:numRef>
          </c:val>
        </c:ser>
        <c:dLbls>
          <c:showLegendKey val="0"/>
          <c:showVal val="0"/>
          <c:showCatName val="0"/>
          <c:showSerName val="0"/>
          <c:showPercent val="0"/>
          <c:showBubbleSize val="0"/>
        </c:dLbls>
        <c:gapWidth val="219"/>
        <c:axId val="90688512"/>
        <c:axId val="115491968"/>
      </c:barChart>
      <c:lineChart>
        <c:grouping val="standard"/>
        <c:varyColors val="0"/>
        <c:ser>
          <c:idx val="1"/>
          <c:order val="1"/>
          <c:tx>
            <c:strRef>
              <c:f>Sheet1!$C$1</c:f>
              <c:strCache>
                <c:ptCount val="1"/>
                <c:pt idx="0">
                  <c:v>Renewable Energy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Sheet1!$A$3:$A$4</c:f>
              <c:numCache>
                <c:formatCode>General</c:formatCode>
                <c:ptCount val="2"/>
                <c:pt idx="0">
                  <c:v>2018</c:v>
                </c:pt>
                <c:pt idx="1">
                  <c:v>2021</c:v>
                </c:pt>
              </c:numCache>
            </c:numRef>
          </c:cat>
          <c:val>
            <c:numRef>
              <c:f>Sheet1!$C$2:$C$4</c:f>
              <c:numCache>
                <c:formatCode>General</c:formatCode>
                <c:ptCount val="3"/>
                <c:pt idx="0">
                  <c:v>4</c:v>
                </c:pt>
                <c:pt idx="1">
                  <c:v>6.0631000000000004</c:v>
                </c:pt>
                <c:pt idx="2">
                  <c:v>9.2050000000000001</c:v>
                </c:pt>
              </c:numCache>
            </c:numRef>
          </c:val>
          <c:smooth val="0"/>
        </c:ser>
        <c:dLbls>
          <c:showLegendKey val="0"/>
          <c:showVal val="0"/>
          <c:showCatName val="0"/>
          <c:showSerName val="0"/>
          <c:showPercent val="0"/>
          <c:showBubbleSize val="0"/>
        </c:dLbls>
        <c:marker val="1"/>
        <c:smooth val="0"/>
        <c:axId val="90688512"/>
        <c:axId val="115491968"/>
      </c:lineChart>
      <c:catAx>
        <c:axId val="906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491968"/>
        <c:crosses val="autoZero"/>
        <c:auto val="1"/>
        <c:lblAlgn val="ctr"/>
        <c:lblOffset val="100"/>
        <c:noMultiLvlLbl val="0"/>
      </c:catAx>
      <c:valAx>
        <c:axId val="115491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688512"/>
        <c:crosses val="autoZero"/>
        <c:crossBetween val="between"/>
      </c:valAx>
      <c:spPr>
        <a:noFill/>
        <a:ln>
          <a:noFill/>
        </a:ln>
        <a:effectLst/>
      </c:spPr>
    </c:plotArea>
    <c:legend>
      <c:legendPos val="b"/>
      <c:layout>
        <c:manualLayout>
          <c:xMode val="edge"/>
          <c:yMode val="edge"/>
          <c:x val="7.4029904215126521E-2"/>
          <c:y val="0"/>
          <c:w val="0.45923003060505735"/>
          <c:h val="0.108399928411526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Cost to generate</c:v>
                </c:pt>
              </c:strCache>
            </c:strRef>
          </c:tx>
          <c:spPr>
            <a:solidFill>
              <a:srgbClr val="CE8E00"/>
            </a:solidFill>
            <a:ln>
              <a:noFill/>
            </a:ln>
            <a:effectLst/>
          </c:spPr>
          <c:invertIfNegative val="0"/>
          <c:dLbls>
            <c:dLbl>
              <c:idx val="0"/>
              <c:layout>
                <c:manualLayout>
                  <c:x val="-7.716049382716049E-3"/>
                  <c:y val="-1.1092209898821662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888888888888918E-2"/>
                  <c:y val="-1.1092209898821662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345679012345678E-2"/>
                  <c:y val="-1.1092209898821662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0246913580241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802469135802469E-2"/>
                  <c:y val="2.773052474705415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716049382716049E-3"/>
                  <c:y val="3.025183100993685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259259259259146E-3"/>
                  <c:y val="-2.773052474705415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716049382715936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7160493827159362E-3"/>
                  <c:y val="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0_);\(0\)</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Sheet1!$B$2:$B$11</c:f>
              <c:numCache>
                <c:formatCode>_(* #,##0.00_);_(* \(#,##0.00\);_(* "-"??_);_(@_)</c:formatCode>
                <c:ptCount val="10"/>
                <c:pt idx="0">
                  <c:v>23.274427491257601</c:v>
                </c:pt>
                <c:pt idx="1">
                  <c:v>27.446578702870912</c:v>
                </c:pt>
                <c:pt idx="2">
                  <c:v>31.593953208217261</c:v>
                </c:pt>
                <c:pt idx="3">
                  <c:v>36.141330017845206</c:v>
                </c:pt>
                <c:pt idx="4" formatCode="0.0">
                  <c:v>44.741644281431206</c:v>
                </c:pt>
                <c:pt idx="5" formatCode="General">
                  <c:v>44.741644281431206</c:v>
                </c:pt>
                <c:pt idx="6" formatCode="General">
                  <c:v>44.741644281431206</c:v>
                </c:pt>
                <c:pt idx="7" formatCode="General">
                  <c:v>44.741644281431206</c:v>
                </c:pt>
                <c:pt idx="8" formatCode="General">
                  <c:v>44.741644281431206</c:v>
                </c:pt>
                <c:pt idx="9" formatCode="General">
                  <c:v>44.741644281431206</c:v>
                </c:pt>
              </c:numCache>
            </c:numRef>
          </c:val>
        </c:ser>
        <c:ser>
          <c:idx val="1"/>
          <c:order val="1"/>
          <c:tx>
            <c:strRef>
              <c:f>Sheet1!#REF!</c:f>
              <c:strCache>
                <c:ptCount val="1"/>
                <c:pt idx="0">
                  <c:v>#REF!</c:v>
                </c:pt>
              </c:strCache>
            </c:strRef>
          </c:tx>
          <c:spPr>
            <a:solidFill>
              <a:srgbClr val="004B85"/>
            </a:solidFill>
            <a:ln>
              <a:noFill/>
            </a:ln>
            <a:effectLst/>
          </c:spPr>
          <c:invertIfNegative val="0"/>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0_);\(0\)</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Sheet1!#REF!</c:f>
              <c:numCache>
                <c:formatCode>General</c:formatCode>
                <c:ptCount val="1"/>
                <c:pt idx="0">
                  <c:v>1</c:v>
                </c:pt>
              </c:numCache>
            </c:numRef>
          </c:val>
        </c:ser>
        <c:ser>
          <c:idx val="2"/>
          <c:order val="2"/>
          <c:tx>
            <c:strRef>
              <c:f>Sheet1!#REF!</c:f>
              <c:strCache>
                <c:ptCount val="1"/>
                <c:pt idx="0">
                  <c:v>#REF!</c:v>
                </c:pt>
              </c:strCache>
            </c:strRef>
          </c:tx>
          <c:spPr>
            <a:solidFill>
              <a:schemeClr val="accent3"/>
            </a:solidFill>
            <a:ln>
              <a:noFill/>
            </a:ln>
            <a:effectLst/>
          </c:spPr>
          <c:invertIfNegative val="0"/>
          <c:cat>
            <c:numRef>
              <c:f>Sheet1!$A$2:$A$11</c:f>
              <c:numCache>
                <c:formatCode>0_);\(0\)</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Sheet1!#REF!</c:f>
              <c:numCache>
                <c:formatCode>General</c:formatCode>
                <c:ptCount val="1"/>
                <c:pt idx="0">
                  <c:v>1</c:v>
                </c:pt>
              </c:numCache>
            </c:numRef>
          </c:val>
        </c:ser>
        <c:dLbls>
          <c:showLegendKey val="0"/>
          <c:showVal val="0"/>
          <c:showCatName val="0"/>
          <c:showSerName val="0"/>
          <c:showPercent val="0"/>
          <c:showBubbleSize val="0"/>
        </c:dLbls>
        <c:gapWidth val="219"/>
        <c:overlap val="-27"/>
        <c:axId val="117773824"/>
        <c:axId val="117775360"/>
      </c:barChart>
      <c:catAx>
        <c:axId val="117773824"/>
        <c:scaling>
          <c:orientation val="minMax"/>
        </c:scaling>
        <c:delete val="0"/>
        <c:axPos val="b"/>
        <c:numFmt formatCode="0_);\(0\)"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17775360"/>
        <c:crosses val="autoZero"/>
        <c:auto val="1"/>
        <c:lblAlgn val="ctr"/>
        <c:lblOffset val="100"/>
        <c:noMultiLvlLbl val="0"/>
      </c:catAx>
      <c:valAx>
        <c:axId val="117775360"/>
        <c:scaling>
          <c:orientation val="minMax"/>
          <c:max val="50"/>
          <c:min val="15"/>
        </c:scaling>
        <c:delete val="0"/>
        <c:axPos val="l"/>
        <c:numFmt formatCode="0" sourceLinked="0"/>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17773824"/>
        <c:crosses val="autoZero"/>
        <c:crossBetween val="between"/>
      </c:valAx>
      <c:spPr>
        <a:noFill/>
        <a:ln>
          <a:noFill/>
        </a:ln>
        <a:effectLst/>
      </c:spPr>
    </c:plotArea>
    <c:legend>
      <c:legendPos val="tr"/>
      <c:legendEntry>
        <c:idx val="1"/>
        <c:delete val="1"/>
      </c:legendEntry>
      <c:legendEntry>
        <c:idx val="2"/>
        <c:delete val="1"/>
      </c:legendEntry>
      <c:layout>
        <c:manualLayout>
          <c:xMode val="edge"/>
          <c:yMode val="edge"/>
          <c:x val="0"/>
          <c:y val="2.4543876850292658E-2"/>
          <c:w val="0.32227361970562907"/>
          <c:h val="0.1400424654163247"/>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Generation</c:v>
                </c:pt>
              </c:strCache>
            </c:strRef>
          </c:tx>
          <c:spPr>
            <a:solidFill>
              <a:schemeClr val="tx1">
                <a:lumMod val="50000"/>
                <a:lumOff val="50000"/>
              </a:schemeClr>
            </a:solidFill>
            <a:ln>
              <a:noFill/>
            </a:ln>
            <a:effectLst/>
          </c:spPr>
          <c:invertIfNegative val="0"/>
          <c:dPt>
            <c:idx val="0"/>
            <c:invertIfNegative val="0"/>
            <c:bubble3D val="0"/>
            <c:spPr>
              <a:solidFill>
                <a:srgbClr val="CE8E00"/>
              </a:solidFill>
              <a:ln>
                <a:noFill/>
              </a:ln>
              <a:effectLst/>
            </c:spPr>
          </c:dPt>
          <c:dPt>
            <c:idx val="1"/>
            <c:invertIfNegative val="0"/>
            <c:bubble3D val="0"/>
            <c:spPr>
              <a:solidFill>
                <a:srgbClr val="CE8E00"/>
              </a:solidFill>
              <a:ln>
                <a:noFill/>
              </a:ln>
              <a:effectLst/>
            </c:spPr>
          </c:dPt>
          <c:dLbls>
            <c:dLbl>
              <c:idx val="0"/>
              <c:layout>
                <c:manualLayout>
                  <c:x val="1.6061554960870512E-3"/>
                  <c:y val="-8.4659564669852763E-2"/>
                </c:manualLayout>
              </c:layout>
              <c:tx>
                <c:rich>
                  <a:bodyPr/>
                  <a:lstStyle/>
                  <a:p>
                    <a:r>
                      <a:rPr lang="en-US" dirty="0" smtClean="0"/>
                      <a:t>35-40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6061554960870804E-3"/>
                  <c:y val="-9.8769492114828203E-2"/>
                </c:manualLayout>
              </c:layout>
              <c:tx>
                <c:rich>
                  <a:bodyPr/>
                  <a:lstStyle/>
                  <a:p>
                    <a:r>
                      <a:rPr lang="en-US" dirty="0" smtClean="0"/>
                      <a:t>55-60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1058244558373159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1164069014210474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1269893470047790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1.1778337573610972E-16"/>
                  <c:y val="-0.1305168288660228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0.19048402050716856"/>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1.1778337573610972E-16"/>
                  <c:y val="-0.32452833123443531"/>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Wind delivered by GBX (with PTC)</c:v>
                </c:pt>
                <c:pt idx="1">
                  <c:v>Wind delivered by GBX (without PTC)</c:v>
                </c:pt>
                <c:pt idx="2">
                  <c:v>Regional Wind</c:v>
                </c:pt>
                <c:pt idx="3">
                  <c:v>Hydro</c:v>
                </c:pt>
                <c:pt idx="4">
                  <c:v>MO Wind</c:v>
                </c:pt>
                <c:pt idx="5">
                  <c:v>Nuclear: SMR</c:v>
                </c:pt>
                <c:pt idx="6">
                  <c:v>Coal (USCPC w CCS)</c:v>
                </c:pt>
                <c:pt idx="7">
                  <c:v>Solar</c:v>
                </c:pt>
              </c:strCache>
            </c:strRef>
          </c:cat>
          <c:val>
            <c:numRef>
              <c:f>Sheet1!$B$2:$B$9</c:f>
              <c:numCache>
                <c:formatCode>General</c:formatCode>
                <c:ptCount val="8"/>
                <c:pt idx="0">
                  <c:v>35</c:v>
                </c:pt>
                <c:pt idx="1">
                  <c:v>55</c:v>
                </c:pt>
                <c:pt idx="2">
                  <c:v>76.7</c:v>
                </c:pt>
                <c:pt idx="3">
                  <c:v>81.8</c:v>
                </c:pt>
                <c:pt idx="4">
                  <c:v>87.5</c:v>
                </c:pt>
                <c:pt idx="5">
                  <c:v>101.8</c:v>
                </c:pt>
                <c:pt idx="6">
                  <c:v>163.29999999999998</c:v>
                </c:pt>
                <c:pt idx="7">
                  <c:v>305.10000000000002</c:v>
                </c:pt>
              </c:numCache>
            </c:numRef>
          </c:val>
        </c:ser>
        <c:ser>
          <c:idx val="1"/>
          <c:order val="1"/>
          <c:tx>
            <c:strRef>
              <c:f>Sheet1!$C$1</c:f>
              <c:strCache>
                <c:ptCount val="1"/>
                <c:pt idx="0">
                  <c:v>Column1</c:v>
                </c:pt>
              </c:strCache>
            </c:strRef>
          </c:tx>
          <c:spPr>
            <a:noFill/>
            <a:ln>
              <a:solidFill>
                <a:schemeClr val="tx1">
                  <a:lumMod val="75000"/>
                  <a:lumOff val="25000"/>
                </a:schemeClr>
              </a:solidFill>
              <a:prstDash val="sysDash"/>
            </a:ln>
            <a:effectLst/>
          </c:spPr>
          <c:invertIfNegative val="0"/>
          <c:cat>
            <c:strRef>
              <c:f>Sheet1!$A$2:$A$9</c:f>
              <c:strCache>
                <c:ptCount val="8"/>
                <c:pt idx="0">
                  <c:v>Wind delivered by GBX (with PTC)</c:v>
                </c:pt>
                <c:pt idx="1">
                  <c:v>Wind delivered by GBX (without PTC)</c:v>
                </c:pt>
                <c:pt idx="2">
                  <c:v>Regional Wind</c:v>
                </c:pt>
                <c:pt idx="3">
                  <c:v>Hydro</c:v>
                </c:pt>
                <c:pt idx="4">
                  <c:v>MO Wind</c:v>
                </c:pt>
                <c:pt idx="5">
                  <c:v>Nuclear: SMR</c:v>
                </c:pt>
                <c:pt idx="6">
                  <c:v>Coal (USCPC w CCS)</c:v>
                </c:pt>
                <c:pt idx="7">
                  <c:v>Solar</c:v>
                </c:pt>
              </c:strCache>
            </c:strRef>
          </c:cat>
          <c:val>
            <c:numRef>
              <c:f>Sheet1!$C$2:$C$9</c:f>
              <c:numCache>
                <c:formatCode>General</c:formatCode>
                <c:ptCount val="8"/>
                <c:pt idx="0">
                  <c:v>5</c:v>
                </c:pt>
                <c:pt idx="1">
                  <c:v>5</c:v>
                </c:pt>
              </c:numCache>
            </c:numRef>
          </c:val>
        </c:ser>
        <c:dLbls>
          <c:showLegendKey val="0"/>
          <c:showVal val="0"/>
          <c:showCatName val="0"/>
          <c:showSerName val="0"/>
          <c:showPercent val="0"/>
          <c:showBubbleSize val="0"/>
        </c:dLbls>
        <c:gapWidth val="150"/>
        <c:overlap val="100"/>
        <c:axId val="124459264"/>
        <c:axId val="124473344"/>
      </c:barChart>
      <c:catAx>
        <c:axId val="12445926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4473344"/>
        <c:crosses val="autoZero"/>
        <c:auto val="1"/>
        <c:lblAlgn val="ctr"/>
        <c:lblOffset val="100"/>
        <c:noMultiLvlLbl val="0"/>
      </c:catAx>
      <c:valAx>
        <c:axId val="124473344"/>
        <c:scaling>
          <c:orientation val="minMax"/>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445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chemeClr val="accent1"/>
            </a:solidFill>
            <a:ln>
              <a:solidFill>
                <a:schemeClr val="tx1"/>
              </a:solidFill>
            </a:ln>
            <a:effectLst/>
          </c:spPr>
          <c:invertIfNegative val="0"/>
          <c:dPt>
            <c:idx val="0"/>
            <c:invertIfNegative val="0"/>
            <c:bubble3D val="0"/>
            <c:spPr>
              <a:solidFill>
                <a:srgbClr val="879584"/>
              </a:solidFill>
              <a:ln w="12700">
                <a:solidFill>
                  <a:schemeClr val="tx1"/>
                </a:solidFill>
              </a:ln>
              <a:effectLst/>
            </c:spPr>
          </c:dPt>
          <c:dPt>
            <c:idx val="1"/>
            <c:invertIfNegative val="0"/>
            <c:bubble3D val="0"/>
            <c:spPr>
              <a:solidFill>
                <a:schemeClr val="bg1"/>
              </a:solidFill>
              <a:ln>
                <a:noFill/>
              </a:ln>
              <a:effectLst/>
            </c:spPr>
          </c:dPt>
          <c:dPt>
            <c:idx val="2"/>
            <c:invertIfNegative val="0"/>
            <c:bubble3D val="0"/>
            <c:spPr>
              <a:solidFill>
                <a:schemeClr val="tx1"/>
              </a:solidFill>
              <a:ln>
                <a:noFill/>
              </a:ln>
              <a:effectLst/>
            </c:spPr>
          </c:dPt>
          <c:dLbls>
            <c:dLbl>
              <c:idx val="0"/>
              <c:layout>
                <c:manualLayout>
                  <c:x val="-2.857156998302354E-3"/>
                  <c:y val="-0.3902819095528919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2.857156998302354E-3"/>
                  <c:y val="-0.25596350716776878"/>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Ameren Missouri</c:v>
                </c:pt>
                <c:pt idx="1">
                  <c:v>Delta LMP</c:v>
                </c:pt>
                <c:pt idx="2">
                  <c:v>MISO Wind Farms</c:v>
                </c:pt>
              </c:strCache>
            </c:strRef>
          </c:cat>
          <c:val>
            <c:numRef>
              <c:f>Sheet1!$B$2:$B$4</c:f>
              <c:numCache>
                <c:formatCode>General</c:formatCode>
                <c:ptCount val="3"/>
                <c:pt idx="0">
                  <c:v>26.55</c:v>
                </c:pt>
                <c:pt idx="1">
                  <c:v>15.47</c:v>
                </c:pt>
                <c:pt idx="2">
                  <c:v>15.47</c:v>
                </c:pt>
              </c:numCache>
            </c:numRef>
          </c:val>
        </c:ser>
        <c:ser>
          <c:idx val="1"/>
          <c:order val="1"/>
          <c:tx>
            <c:strRef>
              <c:f>Sheet1!$C$1</c:f>
              <c:strCache>
                <c:ptCount val="1"/>
                <c:pt idx="0">
                  <c:v>Column2</c:v>
                </c:pt>
              </c:strCache>
            </c:strRef>
          </c:tx>
          <c:spPr>
            <a:solidFill>
              <a:schemeClr val="accent2"/>
            </a:solidFill>
            <a:ln>
              <a:noFill/>
            </a:ln>
            <a:effectLst/>
          </c:spPr>
          <c:invertIfNegative val="0"/>
          <c:dPt>
            <c:idx val="1"/>
            <c:invertIfNegative val="0"/>
            <c:bubble3D val="0"/>
            <c:spPr>
              <a:solidFill>
                <a:schemeClr val="bg1">
                  <a:lumMod val="75000"/>
                </a:schemeClr>
              </a:solidFill>
              <a:ln>
                <a:noFill/>
              </a:ln>
              <a:effectLst/>
            </c:spPr>
          </c:dPt>
          <c:dLbls>
            <c:dLbl>
              <c:idx val="0"/>
              <c:delete val="1"/>
              <c:extLst>
                <c:ext xmlns:c15="http://schemas.microsoft.com/office/drawing/2012/chart" uri="{CE6537A1-D6FC-4f65-9D91-7224C49458BB}"/>
              </c:extLst>
            </c:dLbl>
            <c:dLbl>
              <c:idx val="1"/>
              <c:layout>
                <c:manualLayout>
                  <c:x val="-2.8571569983024585E-3"/>
                  <c:y val="-0.20039919861949249"/>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Ameren Missouri</c:v>
                </c:pt>
                <c:pt idx="1">
                  <c:v>Delta LMP</c:v>
                </c:pt>
                <c:pt idx="2">
                  <c:v>MISO Wind Farms</c:v>
                </c:pt>
              </c:strCache>
            </c:strRef>
          </c:cat>
          <c:val>
            <c:numRef>
              <c:f>Sheet1!$C$2:$C$4</c:f>
              <c:numCache>
                <c:formatCode>General</c:formatCode>
                <c:ptCount val="3"/>
                <c:pt idx="0">
                  <c:v>0</c:v>
                </c:pt>
                <c:pt idx="1">
                  <c:v>11.08</c:v>
                </c:pt>
              </c:numCache>
            </c:numRef>
          </c:val>
        </c:ser>
        <c:dLbls>
          <c:dLblPos val="inEnd"/>
          <c:showLegendKey val="0"/>
          <c:showVal val="1"/>
          <c:showCatName val="0"/>
          <c:showSerName val="0"/>
          <c:showPercent val="0"/>
          <c:showBubbleSize val="0"/>
        </c:dLbls>
        <c:gapWidth val="150"/>
        <c:overlap val="100"/>
        <c:axId val="124527744"/>
        <c:axId val="124529280"/>
      </c:barChart>
      <c:catAx>
        <c:axId val="124527744"/>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529280"/>
        <c:crosses val="autoZero"/>
        <c:auto val="1"/>
        <c:lblAlgn val="ctr"/>
        <c:lblOffset val="100"/>
        <c:noMultiLvlLbl val="0"/>
      </c:catAx>
      <c:valAx>
        <c:axId val="124529280"/>
        <c:scaling>
          <c:orientation val="minMax"/>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52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87A227B-35E6-41E5-9A83-D8FCB1DBBD76}" type="datetimeFigureOut">
              <a:rPr lang="en-US" smtClean="0"/>
              <a:t>2/4/2016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68C96B-D9DB-4A5F-84D0-3E7E650A8456}" type="slidenum">
              <a:rPr lang="en-US" smtClean="0"/>
              <a:t>‹#›</a:t>
            </a:fld>
            <a:endParaRPr lang="en-US"/>
          </a:p>
        </p:txBody>
      </p:sp>
    </p:spTree>
    <p:extLst>
      <p:ext uri="{BB962C8B-B14F-4D97-AF65-F5344CB8AC3E}">
        <p14:creationId xmlns:p14="http://schemas.microsoft.com/office/powerpoint/2010/main" val="1741674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6" cy="465137"/>
          </a:xfrm>
          <a:prstGeom prst="rect">
            <a:avLst/>
          </a:prstGeom>
        </p:spPr>
        <p:txBody>
          <a:bodyPr vert="horz" lIns="88716" tIns="44359" rIns="88716" bIns="44359" rtlCol="0"/>
          <a:lstStyle>
            <a:lvl1pPr algn="l" fontAlgn="auto">
              <a:spcBef>
                <a:spcPts val="0"/>
              </a:spcBef>
              <a:spcAft>
                <a:spcPts val="0"/>
              </a:spcAft>
              <a:defRPr sz="1100">
                <a:latin typeface="Century Gothic" panose="020B0502020202020204" pitchFamily="34" charset="0"/>
                <a:cs typeface="+mn-cs"/>
              </a:defRPr>
            </a:lvl1pPr>
          </a:lstStyle>
          <a:p>
            <a:pPr>
              <a:defRPr/>
            </a:pPr>
            <a:endParaRPr lang="en-US" dirty="0"/>
          </a:p>
        </p:txBody>
      </p:sp>
      <p:sp>
        <p:nvSpPr>
          <p:cNvPr id="3" name="Date Placeholder 2"/>
          <p:cNvSpPr>
            <a:spLocks noGrp="1"/>
          </p:cNvSpPr>
          <p:nvPr>
            <p:ph type="dt" idx="1"/>
          </p:nvPr>
        </p:nvSpPr>
        <p:spPr>
          <a:xfrm>
            <a:off x="3970340" y="2"/>
            <a:ext cx="3038476" cy="465137"/>
          </a:xfrm>
          <a:prstGeom prst="rect">
            <a:avLst/>
          </a:prstGeom>
        </p:spPr>
        <p:txBody>
          <a:bodyPr vert="horz" lIns="88716" tIns="44359" rIns="88716" bIns="44359" rtlCol="0"/>
          <a:lstStyle>
            <a:lvl1pPr algn="r" fontAlgn="auto">
              <a:spcBef>
                <a:spcPts val="0"/>
              </a:spcBef>
              <a:spcAft>
                <a:spcPts val="0"/>
              </a:spcAft>
              <a:defRPr sz="1100">
                <a:latin typeface="Century Gothic" panose="020B0502020202020204" pitchFamily="34" charset="0"/>
                <a:cs typeface="+mn-cs"/>
              </a:defRPr>
            </a:lvl1pPr>
          </a:lstStyle>
          <a:p>
            <a:pPr>
              <a:defRPr/>
            </a:pPr>
            <a:fld id="{4A88BD92-67CA-4D89-87B5-607A45119BDE}" type="datetimeFigureOut">
              <a:rPr lang="en-US" smtClean="0"/>
              <a:pPr>
                <a:defRPr/>
              </a:pPr>
              <a:t>2/4/2016</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8716" tIns="44359" rIns="88716" bIns="44359" rtlCol="0" anchor="ctr"/>
          <a:lstStyle/>
          <a:p>
            <a:pPr lvl="0"/>
            <a:endParaRPr lang="en-US" noProof="0" dirty="0"/>
          </a:p>
        </p:txBody>
      </p:sp>
      <p:sp>
        <p:nvSpPr>
          <p:cNvPr id="5" name="Notes Placeholder 4"/>
          <p:cNvSpPr>
            <a:spLocks noGrp="1"/>
          </p:cNvSpPr>
          <p:nvPr>
            <p:ph type="body" sz="quarter" idx="3"/>
          </p:nvPr>
        </p:nvSpPr>
        <p:spPr>
          <a:xfrm>
            <a:off x="701677" y="4416428"/>
            <a:ext cx="5607050" cy="4183063"/>
          </a:xfrm>
          <a:prstGeom prst="rect">
            <a:avLst/>
          </a:prstGeom>
        </p:spPr>
        <p:txBody>
          <a:bodyPr vert="horz" lIns="88716" tIns="44359" rIns="88716" bIns="4435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8829677"/>
            <a:ext cx="3038476" cy="465137"/>
          </a:xfrm>
          <a:prstGeom prst="rect">
            <a:avLst/>
          </a:prstGeom>
        </p:spPr>
        <p:txBody>
          <a:bodyPr vert="horz" lIns="88716" tIns="44359" rIns="88716" bIns="44359" rtlCol="0" anchor="b"/>
          <a:lstStyle>
            <a:lvl1pPr algn="l" fontAlgn="auto">
              <a:spcBef>
                <a:spcPts val="0"/>
              </a:spcBef>
              <a:spcAft>
                <a:spcPts val="0"/>
              </a:spcAft>
              <a:defRPr sz="1100">
                <a:latin typeface="Century Gothic" panose="020B050202020202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970340" y="8829677"/>
            <a:ext cx="3038476" cy="465137"/>
          </a:xfrm>
          <a:prstGeom prst="rect">
            <a:avLst/>
          </a:prstGeom>
        </p:spPr>
        <p:txBody>
          <a:bodyPr vert="horz" lIns="88716" tIns="44359" rIns="88716" bIns="44359" rtlCol="0" anchor="b"/>
          <a:lstStyle>
            <a:lvl1pPr algn="r" fontAlgn="auto">
              <a:spcBef>
                <a:spcPts val="0"/>
              </a:spcBef>
              <a:spcAft>
                <a:spcPts val="0"/>
              </a:spcAft>
              <a:defRPr sz="1100">
                <a:latin typeface="Century Gothic" panose="020B0502020202020204" pitchFamily="34" charset="0"/>
                <a:cs typeface="+mn-cs"/>
              </a:defRPr>
            </a:lvl1pPr>
          </a:lstStyle>
          <a:p>
            <a:pPr>
              <a:defRPr/>
            </a:pPr>
            <a:fld id="{CB8A1101-100F-458A-BA83-182AEAE4F0EF}" type="slidenum">
              <a:rPr lang="en-US" smtClean="0"/>
              <a:pPr>
                <a:defRPr/>
              </a:pPr>
              <a:t>‹#›</a:t>
            </a:fld>
            <a:endParaRPr lang="en-US" dirty="0"/>
          </a:p>
        </p:txBody>
      </p:sp>
    </p:spTree>
    <p:extLst>
      <p:ext uri="{BB962C8B-B14F-4D97-AF65-F5344CB8AC3E}">
        <p14:creationId xmlns:p14="http://schemas.microsoft.com/office/powerpoint/2010/main" val="599100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entury Gothic" panose="020B0502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entury Gothic" panose="020B0502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entury Gothic" panose="020B0502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entury Gothic" panose="020B0502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536EBC-D982-4D9F-A91D-9B04A44267C7}" type="slidenum">
              <a:rPr lang="en-US" smtClean="0">
                <a:solidFill>
                  <a:prstClr val="black"/>
                </a:solidFill>
              </a:rPr>
              <a:pPr/>
              <a:t>0</a:t>
            </a:fld>
            <a:endParaRPr lang="en-US" dirty="0">
              <a:solidFill>
                <a:prstClr val="black"/>
              </a:solidFill>
            </a:endParaRPr>
          </a:p>
        </p:txBody>
      </p:sp>
    </p:spTree>
    <p:extLst>
      <p:ext uri="{BB962C8B-B14F-4D97-AF65-F5344CB8AC3E}">
        <p14:creationId xmlns:p14="http://schemas.microsoft.com/office/powerpoint/2010/main" val="192772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16130" indent="-275434" eaLnBrk="0" hangingPunct="0">
              <a:defRPr>
                <a:solidFill>
                  <a:schemeClr val="tx1"/>
                </a:solidFill>
                <a:latin typeface="Calibri" panose="020F0502020204030204" pitchFamily="34" charset="0"/>
                <a:cs typeface="Arial" panose="020B0604020202020204" pitchFamily="34" charset="0"/>
              </a:defRPr>
            </a:lvl2pPr>
            <a:lvl3pPr marL="1101738" indent="-220348" eaLnBrk="0" hangingPunct="0">
              <a:defRPr>
                <a:solidFill>
                  <a:schemeClr val="tx1"/>
                </a:solidFill>
                <a:latin typeface="Calibri" panose="020F0502020204030204" pitchFamily="34" charset="0"/>
                <a:cs typeface="Arial" panose="020B0604020202020204" pitchFamily="34" charset="0"/>
              </a:defRPr>
            </a:lvl3pPr>
            <a:lvl4pPr marL="1542433" indent="-220348" eaLnBrk="0" hangingPunct="0">
              <a:defRPr>
                <a:solidFill>
                  <a:schemeClr val="tx1"/>
                </a:solidFill>
                <a:latin typeface="Calibri" panose="020F0502020204030204" pitchFamily="34" charset="0"/>
                <a:cs typeface="Arial" panose="020B0604020202020204" pitchFamily="34" charset="0"/>
              </a:defRPr>
            </a:lvl4pPr>
            <a:lvl5pPr marL="1983128" indent="-220348" eaLnBrk="0" hangingPunct="0">
              <a:defRPr>
                <a:solidFill>
                  <a:schemeClr val="tx1"/>
                </a:solidFill>
                <a:latin typeface="Calibri" panose="020F0502020204030204" pitchFamily="34" charset="0"/>
                <a:cs typeface="Arial" panose="020B0604020202020204" pitchFamily="34" charset="0"/>
              </a:defRPr>
            </a:lvl5pPr>
            <a:lvl6pPr marL="2423823" indent="-220348" defTabSz="4406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64518" indent="-220348" defTabSz="4406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05213" indent="-220348" defTabSz="4406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45908" indent="-220348" defTabSz="44069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121EA8-6913-4BDC-B004-15EAB8486628}" type="slidenum">
              <a:rPr lang="en-US" altLang="en-US"/>
              <a:pPr eaLnBrk="1" hangingPunct="1"/>
              <a:t>2</a:t>
            </a:fld>
            <a:endParaRPr lang="en-US" altLang="en-US" dirty="0"/>
          </a:p>
        </p:txBody>
      </p:sp>
    </p:spTree>
    <p:extLst>
      <p:ext uri="{BB962C8B-B14F-4D97-AF65-F5344CB8AC3E}">
        <p14:creationId xmlns:p14="http://schemas.microsoft.com/office/powerpoint/2010/main" val="406385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15920" indent="-275353" eaLnBrk="0" hangingPunct="0">
              <a:defRPr>
                <a:solidFill>
                  <a:schemeClr val="tx1"/>
                </a:solidFill>
                <a:latin typeface="Calibri" panose="020F0502020204030204" pitchFamily="34" charset="0"/>
                <a:cs typeface="Arial" panose="020B0604020202020204" pitchFamily="34" charset="0"/>
              </a:defRPr>
            </a:lvl2pPr>
            <a:lvl3pPr marL="1101416" indent="-220284" eaLnBrk="0" hangingPunct="0">
              <a:defRPr>
                <a:solidFill>
                  <a:schemeClr val="tx1"/>
                </a:solidFill>
                <a:latin typeface="Calibri" panose="020F0502020204030204" pitchFamily="34" charset="0"/>
                <a:cs typeface="Arial" panose="020B0604020202020204" pitchFamily="34" charset="0"/>
              </a:defRPr>
            </a:lvl3pPr>
            <a:lvl4pPr marL="1541981" indent="-220284" eaLnBrk="0" hangingPunct="0">
              <a:defRPr>
                <a:solidFill>
                  <a:schemeClr val="tx1"/>
                </a:solidFill>
                <a:latin typeface="Calibri" panose="020F0502020204030204" pitchFamily="34" charset="0"/>
                <a:cs typeface="Arial" panose="020B0604020202020204" pitchFamily="34" charset="0"/>
              </a:defRPr>
            </a:lvl4pPr>
            <a:lvl5pPr marL="1982548" indent="-220284" eaLnBrk="0" hangingPunct="0">
              <a:defRPr>
                <a:solidFill>
                  <a:schemeClr val="tx1"/>
                </a:solidFill>
                <a:latin typeface="Calibri" panose="020F0502020204030204" pitchFamily="34" charset="0"/>
                <a:cs typeface="Arial" panose="020B0604020202020204" pitchFamily="34" charset="0"/>
              </a:defRPr>
            </a:lvl5pPr>
            <a:lvl6pPr marL="2423113" indent="-220284" defTabSz="44056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63679" indent="-220284" defTabSz="44056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04243" indent="-220284" defTabSz="44056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44810" indent="-220284" defTabSz="44056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121EA8-6913-4BDC-B004-15EAB8486628}" type="slidenum">
              <a:rPr lang="en-US" altLang="en-US"/>
              <a:pPr eaLnBrk="1" hangingPunct="1"/>
              <a:t>5</a:t>
            </a:fld>
            <a:endParaRPr lang="en-US" altLang="en-US" dirty="0"/>
          </a:p>
        </p:txBody>
      </p:sp>
    </p:spTree>
    <p:extLst>
      <p:ext uri="{BB962C8B-B14F-4D97-AF65-F5344CB8AC3E}">
        <p14:creationId xmlns:p14="http://schemas.microsoft.com/office/powerpoint/2010/main" val="194639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A1101-100F-458A-BA83-182AEAE4F0EF}"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82408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36EBC-D982-4D9F-A91D-9B04A44267C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4788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schemeClr val="tx1">
                    <a:lumMod val="75000"/>
                    <a:lumOff val="25000"/>
                  </a:schemeClr>
                </a:solidFill>
                <a:latin typeface="Century Gothic" panose="020B0502020202020204" pitchFamily="34" charset="0"/>
                <a:cs typeface="+mn-cs"/>
              </a:defRPr>
            </a:lvl1pPr>
          </a:lstStyle>
          <a:p>
            <a:pPr>
              <a:defRPr/>
            </a:pPr>
            <a:endParaRPr lang="en-US" dirty="0"/>
          </a:p>
        </p:txBody>
      </p:sp>
      <p:sp>
        <p:nvSpPr>
          <p:cNvPr id="6" name="Footer Placeholder 2"/>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endParaRPr lang="en-US" dirty="0"/>
          </a:p>
        </p:txBody>
      </p:sp>
    </p:spTree>
    <p:extLst>
      <p:ext uri="{BB962C8B-B14F-4D97-AF65-F5344CB8AC3E}">
        <p14:creationId xmlns:p14="http://schemas.microsoft.com/office/powerpoint/2010/main" val="3225523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lang="en-US" smtClean="0"/>
              <a:pPr algn="r" fontAlgn="auto">
                <a:spcBef>
                  <a:spcPts val="0"/>
                </a:spcBef>
                <a:spcAft>
                  <a:spcPts val="0"/>
                </a:spcAft>
              </a:pPr>
              <a:t>‹#›</a:t>
            </a:fld>
            <a:endParaRPr lang="en-US" dirty="0"/>
          </a:p>
        </p:txBody>
      </p:sp>
    </p:spTree>
    <p:extLst>
      <p:ext uri="{BB962C8B-B14F-4D97-AF65-F5344CB8AC3E}">
        <p14:creationId xmlns:p14="http://schemas.microsoft.com/office/powerpoint/2010/main" val="68936536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27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8132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rPr>
              <a:pPr algn="r" fontAlgn="auto">
                <a:spcBef>
                  <a:spcPts val="0"/>
                </a:spcBef>
                <a:spcAft>
                  <a:spcPts val="0"/>
                </a:spcAft>
              </a:pPr>
              <a:t>‹#›</a:t>
            </a:fld>
            <a:endParaRPr dirty="0">
              <a:solidFill>
                <a:srgbClr val="000000"/>
              </a:solidFill>
            </a:endParaRPr>
          </a:p>
        </p:txBody>
      </p:sp>
    </p:spTree>
    <p:extLst>
      <p:ext uri="{BB962C8B-B14F-4D97-AF65-F5344CB8AC3E}">
        <p14:creationId xmlns:p14="http://schemas.microsoft.com/office/powerpoint/2010/main" val="114694033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540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solidFill>
                  <a:srgbClr val="000000"/>
                </a:solidFill>
                <a:latin typeface="+mn-lt"/>
              </a:defRPr>
            </a:lvl1pPr>
          </a:lstStyle>
          <a:p>
            <a:pPr>
              <a:defRPr/>
            </a:pPr>
            <a:r>
              <a:rPr lang="en-US" dirty="0">
                <a:cs typeface="+mn-cs"/>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solidFill>
                  <a:srgbClr val="000000"/>
                </a:solidFill>
                <a:latin typeface="+mn-lt"/>
              </a:defRPr>
            </a:lvl1pPr>
          </a:lstStyle>
          <a:p>
            <a:pPr>
              <a:defRPr/>
            </a:pPr>
            <a:fld id="{BBABE3C5-CF29-4060-98B6-712F96F77825}"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33821567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0990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solidFill>
                  <a:srgbClr val="000000"/>
                </a:solidFill>
                <a:latin typeface="+mn-lt"/>
              </a:defRPr>
            </a:lvl1pPr>
          </a:lstStyle>
          <a:p>
            <a:pPr>
              <a:defRPr/>
            </a:pPr>
            <a:r>
              <a:rPr lang="en-US" dirty="0">
                <a:cs typeface="+mn-cs"/>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solidFill>
                  <a:srgbClr val="000000"/>
                </a:solidFill>
                <a:latin typeface="+mn-lt"/>
              </a:defRPr>
            </a:lvl1pPr>
          </a:lstStyle>
          <a:p>
            <a:pPr>
              <a:defRPr/>
            </a:pPr>
            <a:fld id="{BBABE3C5-CF29-4060-98B6-712F96F77825}"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3482137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schemeClr val="tx1">
                    <a:lumMod val="75000"/>
                    <a:lumOff val="25000"/>
                  </a:schemeClr>
                </a:solidFill>
                <a:latin typeface="Century Gothic" panose="020B0502020202020204" pitchFamily="34" charset="0"/>
                <a:cs typeface="+mn-cs"/>
              </a:defRPr>
            </a:lvl1pPr>
          </a:lstStyle>
          <a:p>
            <a:pPr>
              <a:defRPr/>
            </a:pPr>
            <a:endParaRPr lang="en-US" dirty="0">
              <a:solidFill>
                <a:srgbClr val="000000">
                  <a:lumMod val="75000"/>
                  <a:lumOff val="25000"/>
                </a:srgbClr>
              </a:solidFill>
            </a:endParaRPr>
          </a:p>
        </p:txBody>
      </p:sp>
      <p:sp>
        <p:nvSpPr>
          <p:cNvPr id="6" name="Footer Placeholder 2"/>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r>
              <a:rPr lang="en-US" smtClean="0">
                <a:solidFill>
                  <a:srgbClr val="000000"/>
                </a:solidFill>
              </a:rPr>
              <a:t>Privileged &amp; Confidential</a:t>
            </a:r>
            <a:endParaRPr lang="en-US" dirty="0">
              <a:solidFill>
                <a:srgbClr val="000000"/>
              </a:solidFill>
            </a:endParaRPr>
          </a:p>
        </p:txBody>
      </p:sp>
    </p:spTree>
    <p:extLst>
      <p:ext uri="{BB962C8B-B14F-4D97-AF65-F5344CB8AC3E}">
        <p14:creationId xmlns:p14="http://schemas.microsoft.com/office/powerpoint/2010/main" val="23715643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r>
              <a:rPr lang="en-US" smtClean="0">
                <a:solidFill>
                  <a:srgbClr val="000000"/>
                </a:solidFill>
              </a:rPr>
              <a:t>Privileged &amp; Confidential</a:t>
            </a:r>
            <a:endParaRPr lang="en-US" dirty="0">
              <a:solidFill>
                <a:srgbClr val="000000"/>
              </a:solidFill>
            </a:endParaRPr>
          </a:p>
        </p:txBody>
      </p:sp>
      <p:sp>
        <p:nvSpPr>
          <p:cNvPr id="3"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fld id="{AC85FE12-BC69-4B4C-B02A-361F361DAF7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559192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429500" cy="1143000"/>
          </a:xfrm>
          <a:prstGeom prst="rect">
            <a:avLst/>
          </a:prstGeom>
        </p:spPr>
        <p:txBody>
          <a:bodyPr/>
          <a:lstStyle>
            <a:lvl1pPr algn="ctr">
              <a:defRPr sz="3600" b="0">
                <a:solidFill>
                  <a:schemeClr val="tx1">
                    <a:lumMod val="75000"/>
                    <a:lumOff val="2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103139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lang="en-US" smtClean="0"/>
              <a:pPr algn="r" fontAlgn="auto">
                <a:spcBef>
                  <a:spcPts val="0"/>
                </a:spcBef>
                <a:spcAft>
                  <a:spcPts val="0"/>
                </a:spcAft>
              </a:pPr>
              <a:t>‹#›</a:t>
            </a:fld>
            <a:endParaRPr lang="en-US" dirty="0"/>
          </a:p>
        </p:txBody>
      </p:sp>
    </p:spTree>
    <p:extLst>
      <p:ext uri="{BB962C8B-B14F-4D97-AF65-F5344CB8AC3E}">
        <p14:creationId xmlns:p14="http://schemas.microsoft.com/office/powerpoint/2010/main" val="376907928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schemeClr val="tx1">
                    <a:lumMod val="75000"/>
                    <a:lumOff val="25000"/>
                  </a:schemeClr>
                </a:solidFill>
                <a:latin typeface="Century Gothic" panose="020B0502020202020204" pitchFamily="34" charset="0"/>
                <a:cs typeface="+mn-cs"/>
              </a:defRPr>
            </a:lvl1pPr>
          </a:lstStyle>
          <a:p>
            <a:pPr>
              <a:defRPr/>
            </a:pPr>
            <a:endParaRPr lang="en-US" dirty="0">
              <a:solidFill>
                <a:srgbClr val="000000">
                  <a:lumMod val="75000"/>
                  <a:lumOff val="25000"/>
                </a:srgbClr>
              </a:solidFill>
            </a:endParaRPr>
          </a:p>
        </p:txBody>
      </p:sp>
      <p:sp>
        <p:nvSpPr>
          <p:cNvPr id="6" name="Footer Placeholder 2"/>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r>
              <a:rPr lang="en-US" smtClean="0">
                <a:solidFill>
                  <a:srgbClr val="000000"/>
                </a:solidFill>
              </a:rPr>
              <a:t>Privileged &amp; Confidential</a:t>
            </a:r>
            <a:endParaRPr lang="en-US" dirty="0">
              <a:solidFill>
                <a:srgbClr val="000000"/>
              </a:solidFill>
            </a:endParaRPr>
          </a:p>
        </p:txBody>
      </p:sp>
    </p:spTree>
    <p:extLst>
      <p:ext uri="{BB962C8B-B14F-4D97-AF65-F5344CB8AC3E}">
        <p14:creationId xmlns:p14="http://schemas.microsoft.com/office/powerpoint/2010/main" val="214081387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429500" cy="1143000"/>
          </a:xfrm>
          <a:prstGeom prst="rect">
            <a:avLst/>
          </a:prstGeom>
        </p:spPr>
        <p:txBody>
          <a:bodyPr/>
          <a:lstStyle>
            <a:lvl1pPr algn="ctr">
              <a:defRPr sz="3600" b="0">
                <a:solidFill>
                  <a:schemeClr val="tx1">
                    <a:lumMod val="75000"/>
                    <a:lumOff val="2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584079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36071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13985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55998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14997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0323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rPr>
              <a:pPr algn="r" fontAlgn="auto">
                <a:spcBef>
                  <a:spcPts val="0"/>
                </a:spcBef>
                <a:spcAft>
                  <a:spcPts val="0"/>
                </a:spcAft>
              </a:pPr>
              <a:t>‹#›</a:t>
            </a:fld>
            <a:endParaRPr dirty="0">
              <a:solidFill>
                <a:srgbClr val="000000"/>
              </a:solidFill>
            </a:endParaRPr>
          </a:p>
        </p:txBody>
      </p:sp>
    </p:spTree>
    <p:extLst>
      <p:ext uri="{BB962C8B-B14F-4D97-AF65-F5344CB8AC3E}">
        <p14:creationId xmlns:p14="http://schemas.microsoft.com/office/powerpoint/2010/main" val="236532128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47951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368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lang="en-US" smtClean="0"/>
              <a:pPr algn="r" fontAlgn="auto">
                <a:spcBef>
                  <a:spcPts val="0"/>
                </a:spcBef>
                <a:spcAft>
                  <a:spcPts val="0"/>
                </a:spcAft>
              </a:pPr>
              <a:t>‹#›</a:t>
            </a:fld>
            <a:endParaRPr lang="en-US" dirty="0"/>
          </a:p>
        </p:txBody>
      </p:sp>
    </p:spTree>
    <p:extLst>
      <p:ext uri="{BB962C8B-B14F-4D97-AF65-F5344CB8AC3E}">
        <p14:creationId xmlns:p14="http://schemas.microsoft.com/office/powerpoint/2010/main" val="212737004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rPr>
              <a:pPr algn="r" fontAlgn="auto">
                <a:spcBef>
                  <a:spcPts val="0"/>
                </a:spcBef>
                <a:spcAft>
                  <a:spcPts val="0"/>
                </a:spcAft>
              </a:pPr>
              <a:t>‹#›</a:t>
            </a:fld>
            <a:endParaRPr dirty="0">
              <a:solidFill>
                <a:srgbClr val="000000"/>
              </a:solidFill>
            </a:endParaRPr>
          </a:p>
        </p:txBody>
      </p:sp>
    </p:spTree>
    <p:extLst>
      <p:ext uri="{BB962C8B-B14F-4D97-AF65-F5344CB8AC3E}">
        <p14:creationId xmlns:p14="http://schemas.microsoft.com/office/powerpoint/2010/main" val="76133517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1467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7887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820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8900762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92240"/>
            <a:ext cx="2133600" cy="365125"/>
          </a:xfrm>
        </p:spPr>
        <p:txBody>
          <a:bodyPr anchor="ctr"/>
          <a:lstStyle>
            <a:lvl1pPr>
              <a:defRPr lang="en-US" smtClean="0"/>
            </a:lvl1pPr>
          </a:lstStyle>
          <a:p>
            <a:pPr algn="r" fontAlgn="auto">
              <a:spcBef>
                <a:spcPts val="0"/>
              </a:spcBef>
              <a:spcAft>
                <a:spcPts val="0"/>
              </a:spcAft>
            </a:pPr>
            <a:fld id="{9D19EBB1-AB6C-434D-A97F-0BA9F45F79C7}" type="slidenum">
              <a:rPr lang="en-US" smtClean="0"/>
              <a:pPr algn="r" fontAlgn="auto">
                <a:spcBef>
                  <a:spcPts val="0"/>
                </a:spcBef>
                <a:spcAft>
                  <a:spcPts val="0"/>
                </a:spcAft>
              </a:pPr>
              <a:t>‹#›</a:t>
            </a:fld>
            <a:endParaRPr lang="en-US" dirty="0"/>
          </a:p>
        </p:txBody>
      </p:sp>
    </p:spTree>
    <p:extLst>
      <p:ext uri="{BB962C8B-B14F-4D97-AF65-F5344CB8AC3E}">
        <p14:creationId xmlns:p14="http://schemas.microsoft.com/office/powerpoint/2010/main" val="171125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547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srgbClr val="000000"/>
              </a:solidFill>
            </a:endParaRP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786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96722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20386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03414B-8495-4110-B89B-20DD60CD45D2}" type="datetimeFigureOut">
              <a:rPr lang="en-US"/>
              <a:pPr>
                <a:defRPr/>
              </a:pPr>
              <a:t>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E1699D-9AE4-4463-B05A-D0FD2CBB2674}" type="slidenum">
              <a:rPr lang="en-US"/>
              <a:pPr>
                <a:defRPr/>
              </a:pPr>
              <a:t>‹#›</a:t>
            </a:fld>
            <a:endParaRPr lang="en-US" dirty="0"/>
          </a:p>
        </p:txBody>
      </p:sp>
    </p:spTree>
    <p:extLst>
      <p:ext uri="{BB962C8B-B14F-4D97-AF65-F5344CB8AC3E}">
        <p14:creationId xmlns:p14="http://schemas.microsoft.com/office/powerpoint/2010/main" val="3135082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endParaRPr lang="en-US" dirty="0"/>
          </a:p>
        </p:txBody>
      </p:sp>
      <p:sp>
        <p:nvSpPr>
          <p:cNvPr id="3"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fld id="{AC85FE12-BC69-4B4C-B02A-361F361DAF73}" type="slidenum">
              <a:rPr lang="en-US" smtClean="0"/>
              <a:pPr>
                <a:defRPr/>
              </a:pPr>
              <a:t>‹#›</a:t>
            </a:fld>
            <a:endParaRPr lang="en-US" dirty="0"/>
          </a:p>
        </p:txBody>
      </p:sp>
    </p:spTree>
    <p:extLst>
      <p:ext uri="{BB962C8B-B14F-4D97-AF65-F5344CB8AC3E}">
        <p14:creationId xmlns:p14="http://schemas.microsoft.com/office/powerpoint/2010/main" val="25348303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68F341-7000-4270-AE00-D5A8627FC74D}" type="datetimeFigureOut">
              <a:rPr lang="en-US"/>
              <a:pPr>
                <a:defRPr/>
              </a:pPr>
              <a:t>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36B7E-8F2F-4DDC-B559-60C62EDBE470}" type="slidenum">
              <a:rPr lang="en-US"/>
              <a:pPr>
                <a:defRPr/>
              </a:pPr>
              <a:t>‹#›</a:t>
            </a:fld>
            <a:endParaRPr lang="en-US" dirty="0"/>
          </a:p>
        </p:txBody>
      </p:sp>
    </p:spTree>
    <p:extLst>
      <p:ext uri="{BB962C8B-B14F-4D97-AF65-F5344CB8AC3E}">
        <p14:creationId xmlns:p14="http://schemas.microsoft.com/office/powerpoint/2010/main" val="158478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EC839-A6E5-4D03-81C9-DE2E842ED619}" type="datetimeFigureOut">
              <a:rPr lang="en-US"/>
              <a:pPr>
                <a:defRPr/>
              </a:pPr>
              <a:t>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F46E25-3096-4F04-9751-5310F6E0CD09}" type="slidenum">
              <a:rPr lang="en-US"/>
              <a:pPr>
                <a:defRPr/>
              </a:pPr>
              <a:t>‹#›</a:t>
            </a:fld>
            <a:endParaRPr lang="en-US" dirty="0"/>
          </a:p>
        </p:txBody>
      </p:sp>
    </p:spTree>
    <p:extLst>
      <p:ext uri="{BB962C8B-B14F-4D97-AF65-F5344CB8AC3E}">
        <p14:creationId xmlns:p14="http://schemas.microsoft.com/office/powerpoint/2010/main" val="160932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45B091-612B-4D86-9B1B-73D9506A8E37}" type="datetimeFigureOut">
              <a:rPr lang="en-US"/>
              <a:pPr>
                <a:defRPr/>
              </a:pPr>
              <a:t>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8F6EF4-AAFC-4B3E-B5EC-7474D37A8225}" type="slidenum">
              <a:rPr lang="en-US"/>
              <a:pPr>
                <a:defRPr/>
              </a:pPr>
              <a:t>‹#›</a:t>
            </a:fld>
            <a:endParaRPr lang="en-US" dirty="0"/>
          </a:p>
        </p:txBody>
      </p:sp>
    </p:spTree>
    <p:extLst>
      <p:ext uri="{BB962C8B-B14F-4D97-AF65-F5344CB8AC3E}">
        <p14:creationId xmlns:p14="http://schemas.microsoft.com/office/powerpoint/2010/main" val="2008978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EEB006-8059-48E0-882C-E2B78D726D33}" type="datetimeFigureOut">
              <a:rPr lang="en-US"/>
              <a:pPr>
                <a:defRPr/>
              </a:pPr>
              <a:t>2/4/2016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D3C1BA-ED74-465A-9865-ABC77FC8CA08}" type="slidenum">
              <a:rPr lang="en-US"/>
              <a:pPr>
                <a:defRPr/>
              </a:pPr>
              <a:t>‹#›</a:t>
            </a:fld>
            <a:endParaRPr lang="en-US" dirty="0"/>
          </a:p>
        </p:txBody>
      </p:sp>
    </p:spTree>
    <p:extLst>
      <p:ext uri="{BB962C8B-B14F-4D97-AF65-F5344CB8AC3E}">
        <p14:creationId xmlns:p14="http://schemas.microsoft.com/office/powerpoint/2010/main" val="3033268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E35E3E-E0F5-49A2-8761-F5FFE106D9F8}" type="datetimeFigureOut">
              <a:rPr lang="en-US"/>
              <a:pPr>
                <a:defRPr/>
              </a:pPr>
              <a:t>2/4/2016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E3E620-9BBD-4542-B6B8-A666F2525540}" type="slidenum">
              <a:rPr lang="en-US"/>
              <a:pPr>
                <a:defRPr/>
              </a:pPr>
              <a:t>‹#›</a:t>
            </a:fld>
            <a:endParaRPr lang="en-US" dirty="0"/>
          </a:p>
        </p:txBody>
      </p:sp>
    </p:spTree>
    <p:extLst>
      <p:ext uri="{BB962C8B-B14F-4D97-AF65-F5344CB8AC3E}">
        <p14:creationId xmlns:p14="http://schemas.microsoft.com/office/powerpoint/2010/main" val="2703568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F3A92-A479-46F2-B866-84FA2AC9139F}" type="datetimeFigureOut">
              <a:rPr lang="en-US"/>
              <a:pPr>
                <a:defRPr/>
              </a:pPr>
              <a:t>2/4/2016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F5BFEA-AAE7-4839-80E0-34BCCA36F4FE}" type="slidenum">
              <a:rPr lang="en-US"/>
              <a:pPr>
                <a:defRPr/>
              </a:pPr>
              <a:t>‹#›</a:t>
            </a:fld>
            <a:endParaRPr lang="en-US" dirty="0"/>
          </a:p>
        </p:txBody>
      </p:sp>
    </p:spTree>
    <p:extLst>
      <p:ext uri="{BB962C8B-B14F-4D97-AF65-F5344CB8AC3E}">
        <p14:creationId xmlns:p14="http://schemas.microsoft.com/office/powerpoint/2010/main" val="137039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088CC0-4CEC-48F6-941B-98E9DB635DD7}" type="datetimeFigureOut">
              <a:rPr lang="en-US"/>
              <a:pPr>
                <a:defRPr/>
              </a:pPr>
              <a:t>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07F465-AF97-433E-AF0E-253F242CD69A}" type="slidenum">
              <a:rPr lang="en-US"/>
              <a:pPr>
                <a:defRPr/>
              </a:pPr>
              <a:t>‹#›</a:t>
            </a:fld>
            <a:endParaRPr lang="en-US" dirty="0"/>
          </a:p>
        </p:txBody>
      </p:sp>
    </p:spTree>
    <p:extLst>
      <p:ext uri="{BB962C8B-B14F-4D97-AF65-F5344CB8AC3E}">
        <p14:creationId xmlns:p14="http://schemas.microsoft.com/office/powerpoint/2010/main" val="3455426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543601-7687-48AF-BC69-3C213091165C}" type="datetimeFigureOut">
              <a:rPr lang="en-US"/>
              <a:pPr>
                <a:defRPr/>
              </a:pPr>
              <a:t>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967BB-EA6F-4D60-AFC5-70BC7D6DA87E}" type="slidenum">
              <a:rPr lang="en-US"/>
              <a:pPr>
                <a:defRPr/>
              </a:pPr>
              <a:t>‹#›</a:t>
            </a:fld>
            <a:endParaRPr lang="en-US" dirty="0"/>
          </a:p>
        </p:txBody>
      </p:sp>
    </p:spTree>
    <p:extLst>
      <p:ext uri="{BB962C8B-B14F-4D97-AF65-F5344CB8AC3E}">
        <p14:creationId xmlns:p14="http://schemas.microsoft.com/office/powerpoint/2010/main" val="637129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EDC6D-3AB7-4006-878F-09E60B2626EC}" type="datetimeFigureOut">
              <a:rPr lang="en-US"/>
              <a:pPr>
                <a:defRPr/>
              </a:pPr>
              <a:t>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45017A-7662-46F8-9363-403F2293852C}" type="slidenum">
              <a:rPr lang="en-US"/>
              <a:pPr>
                <a:defRPr/>
              </a:pPr>
              <a:t>‹#›</a:t>
            </a:fld>
            <a:endParaRPr lang="en-US" dirty="0"/>
          </a:p>
        </p:txBody>
      </p:sp>
    </p:spTree>
    <p:extLst>
      <p:ext uri="{BB962C8B-B14F-4D97-AF65-F5344CB8AC3E}">
        <p14:creationId xmlns:p14="http://schemas.microsoft.com/office/powerpoint/2010/main" val="312868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8F9CDB-D7F6-425B-8B43-B5421161E50F}" type="datetimeFigureOut">
              <a:rPr lang="en-US"/>
              <a:pPr>
                <a:defRPr/>
              </a:pPr>
              <a:t>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13D03B-91B5-4400-A3C3-973DA50282C4}" type="slidenum">
              <a:rPr lang="en-US"/>
              <a:pPr>
                <a:defRPr/>
              </a:pPr>
              <a:t>‹#›</a:t>
            </a:fld>
            <a:endParaRPr lang="en-US" dirty="0"/>
          </a:p>
        </p:txBody>
      </p:sp>
    </p:spTree>
    <p:extLst>
      <p:ext uri="{BB962C8B-B14F-4D97-AF65-F5344CB8AC3E}">
        <p14:creationId xmlns:p14="http://schemas.microsoft.com/office/powerpoint/2010/main" val="345524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429500" cy="1143000"/>
          </a:xfrm>
          <a:prstGeom prst="rect">
            <a:avLst/>
          </a:prstGeom>
        </p:spPr>
        <p:txBody>
          <a:bodyPr/>
          <a:lstStyle>
            <a:lvl1pPr algn="ctr">
              <a:defRPr sz="3600" b="0">
                <a:solidFill>
                  <a:schemeClr val="tx1">
                    <a:lumMod val="75000"/>
                    <a:lumOff val="2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159427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3878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2766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3129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fontAlgn="auto">
              <a:spcBef>
                <a:spcPts val="0"/>
              </a:spcBef>
              <a:spcAft>
                <a:spcPts val="0"/>
              </a:spcAft>
              <a:defRPr>
                <a:latin typeface="+mn-lt"/>
                <a:cs typeface="+mn-cs"/>
              </a:defRPr>
            </a:lvl1pPr>
          </a:lstStyle>
          <a:p>
            <a:pPr>
              <a:defRPr/>
            </a:pPr>
            <a:r>
              <a:rPr lang="en-US">
                <a:solidFill>
                  <a:srgbClr val="000000"/>
                </a:solidFill>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3CE200-B64E-4B24-8A6E-CD7E44F4F17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0714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rPr>
              <a:pPr algn="r" fontAlgn="auto">
                <a:spcBef>
                  <a:spcPts val="0"/>
                </a:spcBef>
                <a:spcAft>
                  <a:spcPts val="0"/>
                </a:spcAft>
              </a:pPr>
              <a:t>‹#›</a:t>
            </a:fld>
            <a:endParaRPr dirty="0">
              <a:solidFill>
                <a:srgbClr val="000000"/>
              </a:solidFill>
            </a:endParaRPr>
          </a:p>
        </p:txBody>
      </p:sp>
    </p:spTree>
    <p:extLst>
      <p:ext uri="{BB962C8B-B14F-4D97-AF65-F5344CB8AC3E}">
        <p14:creationId xmlns:p14="http://schemas.microsoft.com/office/powerpoint/2010/main" val="1051296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28194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a:defRPr dirty="0"/>
            </a:lvl1pPr>
          </a:lstStyle>
          <a:p>
            <a:pPr fontAlgn="auto">
              <a:spcBef>
                <a:spcPts val="0"/>
              </a:spcBef>
              <a:spcAft>
                <a:spcPts val="0"/>
              </a:spcAft>
              <a:defRPr/>
            </a:pPr>
            <a:r>
              <a:rPr lang="en-US">
                <a:solidFill>
                  <a:srgbClr val="000000"/>
                </a:solidFill>
                <a:latin typeface="Calibri"/>
                <a:cs typeface="+mn-cs"/>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a:defRPr/>
            </a:lvl1pPr>
          </a:lstStyle>
          <a:p>
            <a:pPr fontAlgn="auto">
              <a:spcBef>
                <a:spcPts val="0"/>
              </a:spcBef>
              <a:spcAft>
                <a:spcPts val="0"/>
              </a:spcAft>
              <a:defRPr/>
            </a:pPr>
            <a:fld id="{61420FDA-B1C5-41BA-84BC-20B91DCA4745}" type="slidenum">
              <a:rPr lang="en-US">
                <a:solidFill>
                  <a:srgbClr val="000000"/>
                </a:solidFill>
                <a:latin typeface="Calibri"/>
                <a:cs typeface="+mn-cs"/>
              </a:rPr>
              <a:pPr fontAlgn="auto">
                <a:spcBef>
                  <a:spcPts val="0"/>
                </a:spcBef>
                <a:spcAft>
                  <a:spcPts val="0"/>
                </a:spcAft>
                <a:defRPr/>
              </a:pPr>
              <a:t>‹#›</a:t>
            </a:fld>
            <a:endParaRPr lang="en-US" dirty="0">
              <a:solidFill>
                <a:srgbClr val="000000"/>
              </a:solidFill>
              <a:latin typeface="Calibri"/>
              <a:cs typeface="+mn-cs"/>
            </a:endParaRPr>
          </a:p>
        </p:txBody>
      </p:sp>
    </p:spTree>
    <p:extLst>
      <p:ext uri="{BB962C8B-B14F-4D97-AF65-F5344CB8AC3E}">
        <p14:creationId xmlns:p14="http://schemas.microsoft.com/office/powerpoint/2010/main" val="12185179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latin typeface="Calibri"/>
                <a:cs typeface="+mn-cs"/>
              </a:rPr>
              <a:pPr algn="r" fontAlgn="auto">
                <a:spcBef>
                  <a:spcPts val="0"/>
                </a:spcBef>
                <a:spcAft>
                  <a:spcPts val="0"/>
                </a:spcAft>
              </a:pPr>
              <a:t>‹#›</a:t>
            </a:fld>
            <a:endParaRPr dirty="0">
              <a:solidFill>
                <a:srgbClr val="000000"/>
              </a:solidFill>
              <a:latin typeface="Calibri"/>
              <a:cs typeface="+mn-cs"/>
            </a:endParaRPr>
          </a:p>
        </p:txBody>
      </p:sp>
    </p:spTree>
    <p:extLst>
      <p:ext uri="{BB962C8B-B14F-4D97-AF65-F5344CB8AC3E}">
        <p14:creationId xmlns:p14="http://schemas.microsoft.com/office/powerpoint/2010/main" val="31671719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79100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a:defRPr dirty="0"/>
            </a:lvl1pPr>
          </a:lstStyle>
          <a:p>
            <a:pPr fontAlgn="auto">
              <a:spcBef>
                <a:spcPts val="0"/>
              </a:spcBef>
              <a:spcAft>
                <a:spcPts val="0"/>
              </a:spcAft>
              <a:defRPr/>
            </a:pPr>
            <a:r>
              <a:rPr lang="en-US">
                <a:solidFill>
                  <a:srgbClr val="000000"/>
                </a:solidFill>
                <a:latin typeface="Calibri"/>
                <a:cs typeface="+mn-cs"/>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a:defRPr/>
            </a:lvl1pPr>
          </a:lstStyle>
          <a:p>
            <a:pPr fontAlgn="auto">
              <a:spcBef>
                <a:spcPts val="0"/>
              </a:spcBef>
              <a:spcAft>
                <a:spcPts val="0"/>
              </a:spcAft>
              <a:defRPr/>
            </a:pPr>
            <a:fld id="{61420FDA-B1C5-41BA-84BC-20B91DCA4745}" type="slidenum">
              <a:rPr lang="en-US">
                <a:solidFill>
                  <a:srgbClr val="000000"/>
                </a:solidFill>
                <a:latin typeface="Calibri"/>
                <a:cs typeface="+mn-cs"/>
              </a:rPr>
              <a:pPr fontAlgn="auto">
                <a:spcBef>
                  <a:spcPts val="0"/>
                </a:spcBef>
                <a:spcAft>
                  <a:spcPts val="0"/>
                </a:spcAft>
                <a:defRPr/>
              </a:pPr>
              <a:t>‹#›</a:t>
            </a:fld>
            <a:endParaRPr lang="en-US" dirty="0">
              <a:solidFill>
                <a:srgbClr val="000000"/>
              </a:solidFill>
              <a:latin typeface="Calibri"/>
              <a:cs typeface="+mn-cs"/>
            </a:endParaRPr>
          </a:p>
        </p:txBody>
      </p:sp>
    </p:spTree>
    <p:extLst>
      <p:ext uri="{BB962C8B-B14F-4D97-AF65-F5344CB8AC3E}">
        <p14:creationId xmlns:p14="http://schemas.microsoft.com/office/powerpoint/2010/main" val="3823829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schemeClr val="tx1">
                    <a:lumMod val="75000"/>
                    <a:lumOff val="25000"/>
                  </a:schemeClr>
                </a:solidFill>
                <a:latin typeface="Century Gothic" panose="020B0502020202020204" pitchFamily="34" charset="0"/>
                <a:cs typeface="+mn-cs"/>
              </a:defRPr>
            </a:lvl1pPr>
          </a:lstStyle>
          <a:p>
            <a:pPr>
              <a:defRPr/>
            </a:pPr>
            <a:endParaRPr lang="en-US" dirty="0"/>
          </a:p>
        </p:txBody>
      </p:sp>
      <p:sp>
        <p:nvSpPr>
          <p:cNvPr id="6" name="Footer Placeholder 2"/>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Century Gothic" panose="020B0502020202020204" pitchFamily="34" charset="0"/>
                <a:cs typeface="+mn-cs"/>
              </a:defRPr>
            </a:lvl1pPr>
          </a:lstStyle>
          <a:p>
            <a:pPr>
              <a:defRPr/>
            </a:pPr>
            <a:endParaRPr lang="en-US" dirty="0"/>
          </a:p>
        </p:txBody>
      </p:sp>
    </p:spTree>
    <p:extLst>
      <p:ext uri="{BB962C8B-B14F-4D97-AF65-F5344CB8AC3E}">
        <p14:creationId xmlns:p14="http://schemas.microsoft.com/office/powerpoint/2010/main" val="24247858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latin typeface="Calibri"/>
                <a:cs typeface="+mn-cs"/>
              </a:rPr>
              <a:pPr algn="r" fontAlgn="auto">
                <a:spcBef>
                  <a:spcPts val="0"/>
                </a:spcBef>
                <a:spcAft>
                  <a:spcPts val="0"/>
                </a:spcAft>
              </a:pPr>
              <a:t>‹#›</a:t>
            </a:fld>
            <a:endParaRPr dirty="0">
              <a:solidFill>
                <a:srgbClr val="000000"/>
              </a:solidFill>
              <a:latin typeface="Calibri"/>
              <a:cs typeface="+mn-cs"/>
            </a:endParaRPr>
          </a:p>
        </p:txBody>
      </p:sp>
    </p:spTree>
    <p:extLst>
      <p:ext uri="{BB962C8B-B14F-4D97-AF65-F5344CB8AC3E}">
        <p14:creationId xmlns:p14="http://schemas.microsoft.com/office/powerpoint/2010/main" val="4622873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77820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a:defRPr dirty="0"/>
            </a:lvl1pPr>
          </a:lstStyle>
          <a:p>
            <a:pPr fontAlgn="auto">
              <a:spcBef>
                <a:spcPts val="0"/>
              </a:spcBef>
              <a:spcAft>
                <a:spcPts val="0"/>
              </a:spcAft>
              <a:defRPr/>
            </a:pPr>
            <a:r>
              <a:rPr lang="en-US">
                <a:solidFill>
                  <a:srgbClr val="000000"/>
                </a:solidFill>
                <a:latin typeface="Calibri"/>
                <a:cs typeface="+mn-cs"/>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a:defRPr/>
            </a:lvl1pPr>
          </a:lstStyle>
          <a:p>
            <a:pPr fontAlgn="auto">
              <a:spcBef>
                <a:spcPts val="0"/>
              </a:spcBef>
              <a:spcAft>
                <a:spcPts val="0"/>
              </a:spcAft>
              <a:defRPr/>
            </a:pPr>
            <a:fld id="{61420FDA-B1C5-41BA-84BC-20B91DCA4745}" type="slidenum">
              <a:rPr lang="en-US">
                <a:solidFill>
                  <a:srgbClr val="000000"/>
                </a:solidFill>
                <a:latin typeface="Calibri"/>
                <a:cs typeface="+mn-cs"/>
              </a:rPr>
              <a:pPr fontAlgn="auto">
                <a:spcBef>
                  <a:spcPts val="0"/>
                </a:spcBef>
                <a:spcAft>
                  <a:spcPts val="0"/>
                </a:spcAft>
                <a:defRPr/>
              </a:pPr>
              <a:t>‹#›</a:t>
            </a:fld>
            <a:endParaRPr lang="en-US" dirty="0">
              <a:solidFill>
                <a:srgbClr val="000000"/>
              </a:solidFill>
              <a:latin typeface="Calibri"/>
              <a:cs typeface="+mn-cs"/>
            </a:endParaRPr>
          </a:p>
        </p:txBody>
      </p:sp>
    </p:spTree>
    <p:extLst>
      <p:ext uri="{BB962C8B-B14F-4D97-AF65-F5344CB8AC3E}">
        <p14:creationId xmlns:p14="http://schemas.microsoft.com/office/powerpoint/2010/main" val="5513498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latin typeface="Calibri"/>
                <a:cs typeface="+mn-cs"/>
              </a:rPr>
              <a:pPr algn="r" fontAlgn="auto">
                <a:spcBef>
                  <a:spcPts val="0"/>
                </a:spcBef>
                <a:spcAft>
                  <a:spcPts val="0"/>
                </a:spcAft>
              </a:pPr>
              <a:t>‹#›</a:t>
            </a:fld>
            <a:endParaRPr dirty="0">
              <a:solidFill>
                <a:srgbClr val="000000"/>
              </a:solidFill>
              <a:latin typeface="Calibri"/>
              <a:cs typeface="+mn-cs"/>
            </a:endParaRPr>
          </a:p>
        </p:txBody>
      </p:sp>
    </p:spTree>
    <p:extLst>
      <p:ext uri="{BB962C8B-B14F-4D97-AF65-F5344CB8AC3E}">
        <p14:creationId xmlns:p14="http://schemas.microsoft.com/office/powerpoint/2010/main" val="36948677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024478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492875"/>
            <a:ext cx="3733800" cy="365125"/>
          </a:xfrm>
          <a:prstGeom prst="rect">
            <a:avLst/>
          </a:prstGeom>
        </p:spPr>
        <p:txBody>
          <a:bodyPr/>
          <a:lstStyle>
            <a:lvl1pPr>
              <a:defRPr dirty="0"/>
            </a:lvl1pPr>
          </a:lstStyle>
          <a:p>
            <a:pPr fontAlgn="auto">
              <a:spcBef>
                <a:spcPts val="0"/>
              </a:spcBef>
              <a:spcAft>
                <a:spcPts val="0"/>
              </a:spcAft>
              <a:defRPr/>
            </a:pPr>
            <a:r>
              <a:rPr lang="en-US">
                <a:solidFill>
                  <a:srgbClr val="000000"/>
                </a:solidFill>
                <a:latin typeface="Calibri"/>
                <a:cs typeface="+mn-cs"/>
              </a:rPr>
              <a:t>Privileged &amp; Confidential</a:t>
            </a:r>
          </a:p>
        </p:txBody>
      </p:sp>
      <p:sp>
        <p:nvSpPr>
          <p:cNvPr id="5" name="Slide Number Placeholder 5"/>
          <p:cNvSpPr>
            <a:spLocks noGrp="1"/>
          </p:cNvSpPr>
          <p:nvPr>
            <p:ph type="sldNum" sz="quarter" idx="11"/>
          </p:nvPr>
        </p:nvSpPr>
        <p:spPr>
          <a:xfrm>
            <a:off x="7010400" y="6416675"/>
            <a:ext cx="2133600" cy="365125"/>
          </a:xfrm>
          <a:prstGeom prst="rect">
            <a:avLst/>
          </a:prstGeom>
        </p:spPr>
        <p:txBody>
          <a:bodyPr/>
          <a:lstStyle>
            <a:lvl1pPr>
              <a:defRPr/>
            </a:lvl1pPr>
          </a:lstStyle>
          <a:p>
            <a:pPr fontAlgn="auto">
              <a:spcBef>
                <a:spcPts val="0"/>
              </a:spcBef>
              <a:spcAft>
                <a:spcPts val="0"/>
              </a:spcAft>
              <a:defRPr/>
            </a:pPr>
            <a:fld id="{61420FDA-B1C5-41BA-84BC-20B91DCA4745}" type="slidenum">
              <a:rPr lang="en-US">
                <a:solidFill>
                  <a:srgbClr val="000000"/>
                </a:solidFill>
                <a:latin typeface="Calibri"/>
                <a:cs typeface="+mn-cs"/>
              </a:rPr>
              <a:pPr fontAlgn="auto">
                <a:spcBef>
                  <a:spcPts val="0"/>
                </a:spcBef>
                <a:spcAft>
                  <a:spcPts val="0"/>
                </a:spcAft>
                <a:defRPr/>
              </a:pPr>
              <a:t>‹#›</a:t>
            </a:fld>
            <a:endParaRPr lang="en-US" dirty="0">
              <a:solidFill>
                <a:srgbClr val="000000"/>
              </a:solidFill>
              <a:latin typeface="Calibri"/>
              <a:cs typeface="+mn-cs"/>
            </a:endParaRPr>
          </a:p>
        </p:txBody>
      </p:sp>
    </p:spTree>
    <p:extLst>
      <p:ext uri="{BB962C8B-B14F-4D97-AF65-F5344CB8AC3E}">
        <p14:creationId xmlns:p14="http://schemas.microsoft.com/office/powerpoint/2010/main" val="4183910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latin typeface="Calibri"/>
                <a:cs typeface="+mn-cs"/>
              </a:rPr>
              <a:pPr algn="r" fontAlgn="auto">
                <a:spcBef>
                  <a:spcPts val="0"/>
                </a:spcBef>
                <a:spcAft>
                  <a:spcPts val="0"/>
                </a:spcAft>
              </a:pPr>
              <a:t>‹#›</a:t>
            </a:fld>
            <a:endParaRPr dirty="0">
              <a:solidFill>
                <a:srgbClr val="000000"/>
              </a:solidFill>
              <a:latin typeface="Calibri"/>
              <a:cs typeface="+mn-cs"/>
            </a:endParaRPr>
          </a:p>
        </p:txBody>
      </p:sp>
    </p:spTree>
    <p:extLst>
      <p:ext uri="{BB962C8B-B14F-4D97-AF65-F5344CB8AC3E}">
        <p14:creationId xmlns:p14="http://schemas.microsoft.com/office/powerpoint/2010/main" val="97859278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3450930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5302479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358213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429500" cy="1143000"/>
          </a:xfrm>
          <a:prstGeom prst="rect">
            <a:avLst/>
          </a:prstGeom>
        </p:spPr>
        <p:txBody>
          <a:bodyPr/>
          <a:lstStyle>
            <a:lvl1pPr algn="ctr">
              <a:defRPr sz="3600" b="0">
                <a:solidFill>
                  <a:schemeClr val="tx1">
                    <a:lumMod val="75000"/>
                    <a:lumOff val="2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9307062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3763993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90471149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02049681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15543039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922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8905223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76187114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0764600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01073588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5383855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7103833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entury Gothic" panose="020B0502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entury Gothic" panose="020B0502020202020204"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entury Gothic" panose="020B0502020202020204" pitchFamily="34" charset="0"/>
              </a:defRPr>
            </a:lvl1pPr>
          </a:lstStyle>
          <a:p>
            <a:pPr>
              <a:defRPr/>
            </a:pPr>
            <a:fld id="{AB936B7E-8F2F-4DDC-B559-60C62EDBE470}" type="slidenum">
              <a:rPr lang="en-US" smtClean="0"/>
              <a:pPr>
                <a:defRPr/>
              </a:pPr>
              <a:t>‹#›</a:t>
            </a:fld>
            <a:endParaRPr lang="en-US" dirty="0"/>
          </a:p>
        </p:txBody>
      </p:sp>
    </p:spTree>
    <p:extLst>
      <p:ext uri="{BB962C8B-B14F-4D97-AF65-F5344CB8AC3E}">
        <p14:creationId xmlns:p14="http://schemas.microsoft.com/office/powerpoint/2010/main" val="298188261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4128194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19375595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922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30760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26133639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61603143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29867931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8507381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6226922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26544379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37110883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a:prstGeom prst="rect">
            <a:avLst/>
          </a:prstGeom>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492240"/>
            <a:ext cx="2133600" cy="365125"/>
          </a:xfrm>
          <a:prstGeom prst="rect">
            <a:avLst/>
          </a:prstGeom>
        </p:spPr>
        <p:txBody>
          <a:bodyPr anchor="ctr"/>
          <a:lstStyle>
            <a:lvl1pPr>
              <a:defRPr lang="en-US" smtClean="0"/>
            </a:lvl1pPr>
          </a:lstStyle>
          <a:p>
            <a:pPr algn="r" fontAlgn="auto">
              <a:spcBef>
                <a:spcPts val="0"/>
              </a:spcBef>
              <a:spcAft>
                <a:spcPts val="0"/>
              </a:spcAft>
            </a:pPr>
            <a:fld id="{9D19EBB1-AB6C-434D-A97F-0BA9F45F79C7}" type="slidenum">
              <a:rPr>
                <a:solidFill>
                  <a:srgbClr val="000000"/>
                </a:solidFill>
              </a:rPr>
              <a:pPr algn="r" fontAlgn="auto">
                <a:spcBef>
                  <a:spcPts val="0"/>
                </a:spcBef>
                <a:spcAft>
                  <a:spcPts val="0"/>
                </a:spcAft>
              </a:pPr>
              <a:t>‹#›</a:t>
            </a:fld>
            <a:endParaRPr dirty="0">
              <a:solidFill>
                <a:srgbClr val="000000"/>
              </a:solidFill>
            </a:endParaRPr>
          </a:p>
        </p:txBody>
      </p:sp>
    </p:spTree>
    <p:extLst>
      <p:ext uri="{BB962C8B-B14F-4D97-AF65-F5344CB8AC3E}">
        <p14:creationId xmlns:p14="http://schemas.microsoft.com/office/powerpoint/2010/main" val="29445575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922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417339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34942436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425841000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4931276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1785105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95971864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78020830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98139620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11232268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20308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227181624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1103332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05416457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21876656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55281842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389089404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838200"/>
          </a:xfrm>
          <a:prstGeom prst="rect">
            <a:avLst/>
          </a:prstGeom>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1066800"/>
            <a:ext cx="8305800" cy="50292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4922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462755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419765178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60531502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55507608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5108645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lang="en-US" smtClean="0"/>
              <a:pPr algn="r" fontAlgn="auto">
                <a:spcBef>
                  <a:spcPts val="0"/>
                </a:spcBef>
                <a:spcAft>
                  <a:spcPts val="0"/>
                </a:spcAft>
              </a:pPr>
              <a:t>‹#›</a:t>
            </a:fld>
            <a:endParaRPr lang="en-US" dirty="0"/>
          </a:p>
        </p:txBody>
      </p:sp>
    </p:spTree>
    <p:extLst>
      <p:ext uri="{BB962C8B-B14F-4D97-AF65-F5344CB8AC3E}">
        <p14:creationId xmlns:p14="http://schemas.microsoft.com/office/powerpoint/2010/main" val="297513688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23476573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5443968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251079054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219200"/>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Tree>
    <p:extLst>
      <p:ext uri="{BB962C8B-B14F-4D97-AF65-F5344CB8AC3E}">
        <p14:creationId xmlns:p14="http://schemas.microsoft.com/office/powerpoint/2010/main" val="367090654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4pPr marL="1657350" indent="-285750">
              <a:defRPr lang="en-US" sz="1400" kern="1200" dirty="0" smtClean="0">
                <a:solidFill>
                  <a:schemeClr val="tx1"/>
                </a:solidFill>
                <a:latin typeface="Century Gothic" pitchFamily="34" charset="0"/>
                <a:ea typeface="+mn-ea"/>
                <a:cs typeface="+mn-cs"/>
              </a:defRPr>
            </a:lvl4pPr>
            <a:lvl5pPr>
              <a:defRPr lang="en-US" sz="1200" kern="1200" dirty="0">
                <a:solidFill>
                  <a:schemeClr val="tx1"/>
                </a:solidFill>
                <a:latin typeface="Century Gothic"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39908777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CL_PowerPoint_coverPag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7098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19200"/>
            <a:ext cx="9144000" cy="1472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lang="en-US" sz="4000" b="0" dirty="0">
                <a:solidFill>
                  <a:srgbClr val="FFFFFF"/>
                </a:solidFill>
                <a:ea typeface="+mn-ea"/>
                <a:cs typeface="Arial" pitchFamily="34" charset="0"/>
              </a:defRPr>
            </a:lvl1pPr>
          </a:lstStyle>
          <a:p>
            <a:pPr lvl="0" fontAlgn="base">
              <a:spcAft>
                <a:spcPct val="0"/>
              </a:spcAft>
            </a:pPr>
            <a:r>
              <a:rPr lang="en-US" dirty="0" smtClean="0"/>
              <a:t>Click to edit Master title style</a:t>
            </a:r>
            <a:endParaRPr lang="en-US" dirty="0"/>
          </a:p>
        </p:txBody>
      </p:sp>
      <p:sp>
        <p:nvSpPr>
          <p:cNvPr id="9"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21351597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defRPr lang="en-US" sz="2400" kern="1200" dirty="0" smtClean="0">
                <a:solidFill>
                  <a:schemeClr val="tx1"/>
                </a:solidFill>
                <a:latin typeface="Century Gothic" pitchFamily="34" charset="0"/>
                <a:ea typeface="+mn-ea"/>
                <a:cs typeface="+mn-cs"/>
              </a:defRPr>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800"/>
            </a:lvl6pPr>
            <a:lvl7pPr>
              <a:defRPr sz="1800"/>
            </a:lvl7pPr>
            <a:lvl8pPr>
              <a:defRPr sz="1800"/>
            </a:lvl8pPr>
            <a:lvl9pPr>
              <a:defRPr sz="1800"/>
            </a:lvl9pPr>
          </a:lstStyle>
          <a:p>
            <a:pPr marL="342900" lvl="0" indent="-342900" algn="l" defTabSz="914400" rtl="0" eaLnBrk="0" fontAlgn="base" latinLnBrk="0" hangingPunct="0">
              <a:spcBef>
                <a:spcPct val="20000"/>
              </a:spcBef>
              <a:spcAft>
                <a:spcPct val="0"/>
              </a:spcAft>
              <a:buFont typeface="Arial" pitchFamily="34" charset="0"/>
              <a:buChar char="•"/>
            </a:pPr>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7" name="Slide Number Placeholder 6"/>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644136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marL="742950" indent="-285750">
              <a:defRPr lang="en-US" sz="2000" kern="1200" dirty="0" smtClean="0">
                <a:solidFill>
                  <a:schemeClr val="tx1"/>
                </a:solidFill>
                <a:latin typeface="Century Gothic" pitchFamily="34" charset="0"/>
                <a:ea typeface="+mn-ea"/>
                <a:cs typeface="+mn-cs"/>
              </a:defRPr>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anose="020B0604020202020204" pitchFamily="34" charset="0"/>
              <a:buChar char="–"/>
            </a:pPr>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marL="1143000" indent="-228600">
              <a:defRPr lang="en-US" sz="1800" kern="1200" dirty="0" smtClean="0">
                <a:solidFill>
                  <a:schemeClr val="tx1"/>
                </a:solidFill>
                <a:latin typeface="Century Gothic" pitchFamily="34" charset="0"/>
                <a:ea typeface="+mn-ea"/>
                <a:cs typeface="+mn-cs"/>
              </a:defRPr>
            </a:lvl3pPr>
            <a:lvl4pPr marL="1657350" indent="-285750">
              <a:defRPr lang="en-US" sz="1400" kern="1200" dirty="0" smtClean="0">
                <a:solidFill>
                  <a:schemeClr val="tx1"/>
                </a:solidFill>
                <a:latin typeface="Century Gothic" pitchFamily="34" charset="0"/>
                <a:ea typeface="+mn-ea"/>
                <a:cs typeface="+mn-cs"/>
              </a:defRPr>
            </a:lvl4pPr>
            <a:lvl5pPr marL="2114550" indent="-285750">
              <a:defRPr lang="en-US" sz="1200" kern="1200" dirty="0">
                <a:solidFill>
                  <a:schemeClr val="tx1"/>
                </a:solidFill>
                <a:latin typeface="Century Gothic"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marL="1143000" lvl="2" indent="-228600" algn="l" defTabSz="914400" rtl="0" eaLnBrk="1" latinLnBrk="0" hangingPunct="1">
              <a:spcBef>
                <a:spcPct val="20000"/>
              </a:spcBef>
              <a:buFont typeface="Arial" panose="020B0604020202020204" pitchFamily="34" charset="0"/>
              <a:buChar char="•"/>
            </a:pPr>
            <a:r>
              <a:rPr lang="en-US" dirty="0" smtClean="0"/>
              <a:t>Third level</a:t>
            </a:r>
          </a:p>
          <a:p>
            <a:pPr marL="1600200" lvl="3" indent="-228600" algn="l" defTabSz="914400" rtl="0" eaLnBrk="0" fontAlgn="base" latinLnBrk="0" hangingPunct="0">
              <a:spcBef>
                <a:spcPct val="20000"/>
              </a:spcBef>
              <a:spcAft>
                <a:spcPct val="0"/>
              </a:spcAft>
              <a:buFont typeface="Arial" pitchFamily="34" charset="0"/>
              <a:buChar char="–"/>
            </a:pPr>
            <a:r>
              <a:rPr lang="en-US" dirty="0" smtClean="0"/>
              <a:t>Fourth level</a:t>
            </a:r>
          </a:p>
          <a:p>
            <a:pPr marL="2057400" lvl="4" indent="-228600" algn="l" defTabSz="914400" rtl="0" eaLnBrk="0" fontAlgn="base" latinLnBrk="0" hangingPunct="0">
              <a:spcBef>
                <a:spcPct val="20000"/>
              </a:spcBef>
              <a:spcAft>
                <a:spcPct val="0"/>
              </a:spcAft>
              <a:buFont typeface="Arial" pitchFamily="34" charset="0"/>
              <a:buChar char="»"/>
            </a:pPr>
            <a:r>
              <a:rPr lang="en-US" dirty="0" smtClean="0"/>
              <a:t>Fifth level</a:t>
            </a:r>
            <a:endParaRPr lang="en-US" dirty="0"/>
          </a:p>
        </p:txBody>
      </p:sp>
      <p:sp>
        <p:nvSpPr>
          <p:cNvPr id="9" name="Slide Number Placeholder 8"/>
          <p:cNvSpPr>
            <a:spLocks noGrp="1"/>
          </p:cNvSpPr>
          <p:nvPr>
            <p:ph type="sldNum" sz="quarter" idx="12"/>
          </p:nvPr>
        </p:nvSpPr>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212149686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a:lvl1pPr>
          </a:lstStyle>
          <a:p>
            <a:pPr lvl="0" algn="l" eaLnBrk="0" fontAlgn="base" hangingPunct="0">
              <a:spcAft>
                <a:spcPct val="0"/>
              </a:spcAft>
            </a:pPr>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504940"/>
            <a:ext cx="2133600" cy="365125"/>
          </a:xfrm>
        </p:spPr>
        <p:txBody>
          <a:bodyPr anchor="ctr"/>
          <a:lstStyle>
            <a:lvl1pPr>
              <a:defRPr lang="en-US" smtClean="0"/>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spTree>
    <p:extLst>
      <p:ext uri="{BB962C8B-B14F-4D97-AF65-F5344CB8AC3E}">
        <p14:creationId xmlns:p14="http://schemas.microsoft.com/office/powerpoint/2010/main" val="198603183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Conclusion Slide">
    <p:spTree>
      <p:nvGrpSpPr>
        <p:cNvPr id="1" name=""/>
        <p:cNvGrpSpPr/>
        <p:nvPr/>
      </p:nvGrpSpPr>
      <p:grpSpPr>
        <a:xfrm>
          <a:off x="0" y="0"/>
          <a:ext cx="0" cy="0"/>
          <a:chOff x="0" y="0"/>
          <a:chExt cx="0" cy="0"/>
        </a:xfrm>
      </p:grpSpPr>
      <p:cxnSp>
        <p:nvCxnSpPr>
          <p:cNvPr id="5" name="Straight Connector 4"/>
          <p:cNvCxnSpPr/>
          <p:nvPr userDrawn="1"/>
        </p:nvCxnSpPr>
        <p:spPr>
          <a:xfrm>
            <a:off x="0" y="228600"/>
            <a:ext cx="9144000" cy="0"/>
          </a:xfrm>
          <a:prstGeom prst="line">
            <a:avLst/>
          </a:prstGeom>
          <a:ln w="508000" cmpd="sng">
            <a:solidFill>
              <a:schemeClr val="accent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userDrawn="1"/>
        </p:nvGrpSpPr>
        <p:grpSpPr bwMode="auto">
          <a:xfrm>
            <a:off x="2470150" y="2286000"/>
            <a:ext cx="4203700" cy="4025900"/>
            <a:chOff x="2514600" y="2286000"/>
            <a:chExt cx="4203700" cy="402590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037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a:spLocks/>
            </p:cNvSpPr>
            <p:nvPr userDrawn="1"/>
          </p:nvSpPr>
          <p:spPr bwMode="auto">
            <a:xfrm>
              <a:off x="3048000" y="5791200"/>
              <a:ext cx="307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sz="1400" dirty="0">
                  <a:solidFill>
                    <a:srgbClr val="404040"/>
                  </a:solidFill>
                  <a:latin typeface="Century Gothic" pitchFamily="34" charset="0"/>
                  <a:ea typeface="Gill Sans"/>
                  <a:cs typeface="Gill Sans"/>
                </a:rPr>
                <a:t>www.cleanlineenergy.com</a:t>
              </a:r>
            </a:p>
          </p:txBody>
        </p:sp>
      </p:grpSp>
    </p:spTree>
    <p:extLst>
      <p:ext uri="{BB962C8B-B14F-4D97-AF65-F5344CB8AC3E}">
        <p14:creationId xmlns:p14="http://schemas.microsoft.com/office/powerpoint/2010/main" val="3924392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2.png"/><Relationship Id="rId4" Type="http://schemas.openxmlformats.org/officeDocument/2006/relationships/slideLayout" Target="../slideLayouts/slideLayout5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2.png"/><Relationship Id="rId4" Type="http://schemas.openxmlformats.org/officeDocument/2006/relationships/slideLayout" Target="../slideLayouts/slideLayout6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 Id="rId9"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5" Type="http://schemas.openxmlformats.org/officeDocument/2006/relationships/image" Target="../media/image2.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106.xml"/><Relationship Id="rId1" Type="http://schemas.openxmlformats.org/officeDocument/2006/relationships/slideLayout" Target="../slideLayouts/slideLayout105.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09.xml"/><Relationship Id="rId7" Type="http://schemas.openxmlformats.org/officeDocument/2006/relationships/theme" Target="../theme/theme22.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5" Type="http://schemas.openxmlformats.org/officeDocument/2006/relationships/image" Target="../media/image2.pn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5" Type="http://schemas.openxmlformats.org/officeDocument/2006/relationships/image" Target="../media/image2.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2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5" Type="http://schemas.openxmlformats.org/officeDocument/2006/relationships/image" Target="../media/image2.png"/><Relationship Id="rId4"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1863" y="5791200"/>
            <a:ext cx="22002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9525" y="228600"/>
            <a:ext cx="9161463" cy="0"/>
          </a:xfrm>
          <a:prstGeom prst="line">
            <a:avLst/>
          </a:prstGeom>
          <a:ln w="508000" cmpd="sng">
            <a:solidFill>
              <a:srgbClr val="F78F1E"/>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09" r:id="rId1"/>
    <p:sldLayoutId id="2147484310" r:id="rId2"/>
    <p:sldLayoutId id="2147484293" r:id="rId3"/>
    <p:sldLayoutId id="2147484311" r:id="rId4"/>
    <p:sldLayoutId id="2147484294" r:id="rId5"/>
    <p:sldLayoutId id="2147484324" r:id="rId6"/>
    <p:sldLayoutId id="2147484340"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76D925D7-EFD4-4152-A40C-BDD1A36DFEFF}" type="slidenum">
              <a:rPr lang="en-US" smtClean="0">
                <a:solidFill>
                  <a:srgbClr val="000000">
                    <a:tint val="75000"/>
                  </a:srgbClr>
                </a:solidFill>
                <a:cs typeface="+mn-cs"/>
              </a:rPr>
              <a:pPr fontAlgn="auto">
                <a:spcBef>
                  <a:spcPts val="0"/>
                </a:spcBef>
                <a:spcAft>
                  <a:spcPts val="0"/>
                </a:spcAft>
                <a:defRPr/>
              </a:pPr>
              <a:t>‹#›</a:t>
            </a:fld>
            <a:endParaRPr lang="en-US" dirty="0">
              <a:solidFill>
                <a:srgbClr val="000000">
                  <a:tint val="75000"/>
                </a:srgbClr>
              </a:solidFill>
              <a:cs typeface="+mn-cs"/>
            </a:endParaRPr>
          </a:p>
        </p:txBody>
      </p:sp>
      <p:pic>
        <p:nvPicPr>
          <p:cNvPr id="26" name="Picture 3"/>
          <p:cNvPicPr>
            <a:picLocks noChangeAspect="1" noChangeArrowheads="1"/>
          </p:cNvPicPr>
          <p:nvPr/>
        </p:nvPicPr>
        <p:blipFill>
          <a:blip r:embed="rId5" cstate="print"/>
          <a:srcRect/>
          <a:stretch>
            <a:fillRect/>
          </a:stretch>
        </p:blipFill>
        <p:spPr bwMode="auto">
          <a:xfrm>
            <a:off x="228600" y="6595687"/>
            <a:ext cx="2336800" cy="101600"/>
          </a:xfrm>
          <a:prstGeom prst="rect">
            <a:avLst/>
          </a:prstGeom>
          <a:noFill/>
          <a:ln w="12700" cap="flat">
            <a:noFill/>
            <a:miter lim="800000"/>
            <a:headEnd/>
            <a:tailEnd/>
          </a:ln>
        </p:spPr>
      </p:pic>
      <p:cxnSp>
        <p:nvCxnSpPr>
          <p:cNvPr id="7" name="Straight Connector 6"/>
          <p:cNvCxnSpPr/>
          <p:nvPr/>
        </p:nvCxnSpPr>
        <p:spPr>
          <a:xfrm>
            <a:off x="0" y="982287"/>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098616"/>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76D925D7-EFD4-4152-A40C-BDD1A36DFEFF}" type="slidenum">
              <a:rPr lang="en-US" smtClean="0">
                <a:solidFill>
                  <a:srgbClr val="000000">
                    <a:tint val="75000"/>
                  </a:srgbClr>
                </a:solidFill>
                <a:cs typeface="+mn-cs"/>
              </a:rPr>
              <a:pPr fontAlgn="auto">
                <a:spcBef>
                  <a:spcPts val="0"/>
                </a:spcBef>
                <a:spcAft>
                  <a:spcPts val="0"/>
                </a:spcAft>
                <a:defRPr/>
              </a:pPr>
              <a:t>‹#›</a:t>
            </a:fld>
            <a:endParaRPr lang="en-US" dirty="0">
              <a:solidFill>
                <a:srgbClr val="000000">
                  <a:tint val="75000"/>
                </a:srgbClr>
              </a:solidFill>
              <a:cs typeface="+mn-cs"/>
            </a:endParaRPr>
          </a:p>
        </p:txBody>
      </p:sp>
      <p:pic>
        <p:nvPicPr>
          <p:cNvPr id="26" name="Picture 3"/>
          <p:cNvPicPr>
            <a:picLocks noChangeAspect="1" noChangeArrowheads="1"/>
          </p:cNvPicPr>
          <p:nvPr/>
        </p:nvPicPr>
        <p:blipFill>
          <a:blip r:embed="rId5" cstate="print"/>
          <a:srcRect/>
          <a:stretch>
            <a:fillRect/>
          </a:stretch>
        </p:blipFill>
        <p:spPr bwMode="auto">
          <a:xfrm>
            <a:off x="228600" y="6595687"/>
            <a:ext cx="2336800" cy="101600"/>
          </a:xfrm>
          <a:prstGeom prst="rect">
            <a:avLst/>
          </a:prstGeom>
          <a:noFill/>
          <a:ln w="12700" cap="flat">
            <a:noFill/>
            <a:miter lim="800000"/>
            <a:headEnd/>
            <a:tailEnd/>
          </a:ln>
        </p:spPr>
      </p:pic>
      <p:cxnSp>
        <p:nvCxnSpPr>
          <p:cNvPr id="7" name="Straight Connector 6"/>
          <p:cNvCxnSpPr/>
          <p:nvPr/>
        </p:nvCxnSpPr>
        <p:spPr>
          <a:xfrm>
            <a:off x="0" y="982287"/>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757291"/>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69989988"/>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05982191"/>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04156617"/>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28932049"/>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1736967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15348247"/>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a:solidFill>
                  <a:srgbClr val="000000">
                    <a:tint val="75000"/>
                  </a:srgbClr>
                </a:solidFill>
              </a:rPr>
              <a:pPr algn="r" fontAlgn="auto">
                <a:spcBef>
                  <a:spcPts val="0"/>
                </a:spcBef>
                <a:spcAft>
                  <a:spcPts val="0"/>
                </a:spcAft>
              </a:pPr>
              <a:t>‹#›</a:t>
            </a:fld>
            <a:endParaRPr dirty="0">
              <a:solidFill>
                <a:srgbClr val="000000">
                  <a:tint val="75000"/>
                </a:srgbClr>
              </a:solidFill>
            </a:endParaRPr>
          </a:p>
        </p:txBody>
      </p:sp>
      <p:cxnSp>
        <p:nvCxnSpPr>
          <p:cNvPr id="7" name="Straight Connector 6"/>
          <p:cNvCxnSpPr/>
          <p:nvPr userDrawn="1"/>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31900574"/>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rgbClr val="CE8E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12697"/>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Lst>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8229600" cy="1143000"/>
          </a:xfrm>
          <a:prstGeom prst="rect">
            <a:avLst/>
          </a:prstGeom>
        </p:spPr>
        <p:txBody>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rtl="0" eaLnBrk="0" fontAlgn="base" hangingPunct="0">
              <a:spcBef>
                <a:spcPct val="20000"/>
              </a:spcBef>
              <a:spcAft>
                <a:spcPct val="0"/>
              </a:spcAft>
              <a:buFont typeface="Arial" pitchFamily="34" charset="0"/>
              <a:buChar char="–"/>
            </a:pPr>
            <a:r>
              <a:rPr lang="en-US" dirty="0" smtClean="0"/>
              <a:t>Second level</a:t>
            </a:r>
          </a:p>
          <a:p>
            <a:pPr marL="1143000" lvl="2" indent="-228600" algn="l" rtl="0" eaLnBrk="0" fontAlgn="base" hangingPunct="0">
              <a:spcBef>
                <a:spcPct val="20000"/>
              </a:spcBef>
              <a:spcAft>
                <a:spcPct val="0"/>
              </a:spcAft>
              <a:buFont typeface="Arial" pitchFamily="34" charset="0"/>
              <a:buChar char="•"/>
            </a:pPr>
            <a:r>
              <a:rPr lang="en-US" dirty="0" smtClean="0"/>
              <a:t>Third level</a:t>
            </a:r>
          </a:p>
          <a:p>
            <a:pPr marL="1600200" lvl="3" indent="-228600" algn="l" rtl="0" eaLnBrk="0" fontAlgn="base" hangingPunct="0">
              <a:spcBef>
                <a:spcPct val="20000"/>
              </a:spcBef>
              <a:spcAft>
                <a:spcPct val="0"/>
              </a:spcAft>
              <a:buFont typeface="Arial" pitchFamily="34" charset="0"/>
              <a:buChar char="–"/>
            </a:pPr>
            <a:r>
              <a:rPr lang="en-US" dirty="0" smtClean="0"/>
              <a:t>Fourth level</a:t>
            </a:r>
          </a:p>
          <a:p>
            <a:pPr marL="2057400" lvl="4" indent="-228600" algn="l" rtl="0" eaLnBrk="0" fontAlgn="base" hangingPunct="0">
              <a:spcBef>
                <a:spcPct val="20000"/>
              </a:spcBef>
              <a:spcAft>
                <a:spcPct val="0"/>
              </a:spcAft>
              <a:buFont typeface="Arial" pitchFamily="34" charset="0"/>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492240"/>
            <a:ext cx="2133600" cy="365125"/>
          </a:xfrm>
          <a:prstGeom prst="rect">
            <a:avLst/>
          </a:prstGeom>
        </p:spPr>
        <p:txBody>
          <a:bodyPr anchor="ctr"/>
          <a:lstStyle>
            <a:lvl1pPr>
              <a:defRPr lang="en-US" sz="1200" smtClean="0">
                <a:solidFill>
                  <a:schemeClr val="tx1">
                    <a:tint val="75000"/>
                  </a:schemeClr>
                </a:solidFill>
                <a:latin typeface="Century Gothic" pitchFamily="34" charset="0"/>
                <a:cs typeface="+mn-cs"/>
              </a:defRPr>
            </a:lvl1pPr>
          </a:lstStyle>
          <a:p>
            <a:pPr algn="r" fontAlgn="auto">
              <a:spcBef>
                <a:spcPts val="0"/>
              </a:spcBef>
              <a:spcAft>
                <a:spcPts val="0"/>
              </a:spcAft>
            </a:pPr>
            <a:fld id="{9D19EBB1-AB6C-434D-A97F-0BA9F45F79C7}" type="slidenum">
              <a:rPr lang="en-US" smtClean="0"/>
              <a:pPr algn="r" fontAlgn="auto">
                <a:spcBef>
                  <a:spcPts val="0"/>
                </a:spcBef>
                <a:spcAft>
                  <a:spcPts val="0"/>
                </a:spcAft>
              </a:pPr>
              <a:t>‹#›</a:t>
            </a:fld>
            <a:endParaRPr lang="en-US" dirty="0"/>
          </a:p>
        </p:txBody>
      </p:sp>
      <p:cxnSp>
        <p:nvCxnSpPr>
          <p:cNvPr id="7" name="Straight Connector 6"/>
          <p:cNvCxnSpPr/>
          <p:nvPr userDrawn="1"/>
        </p:nvCxnSpPr>
        <p:spPr>
          <a:xfrm>
            <a:off x="0" y="982663"/>
            <a:ext cx="9144000" cy="0"/>
          </a:xfrm>
          <a:prstGeom prst="line">
            <a:avLst/>
          </a:prstGeom>
          <a:ln w="38100" cmpd="sng">
            <a:solidFill>
              <a:srgbClr val="F78F1E"/>
            </a:solidFill>
          </a:ln>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36697687"/>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9" r:id="rId3"/>
    <p:sldLayoutId id="2147484330" r:id="rId4"/>
    <p:sldLayoutId id="2147484331" r:id="rId5"/>
    <p:sldLayoutId id="2147484332" r:id="rId6"/>
    <p:sldLayoutId id="2147484499" r:id="rId7"/>
  </p:sldLayoutIdLst>
  <p:timing>
    <p:tnLst>
      <p:par>
        <p:cTn id="1" dur="indefinite" restart="never" nodeType="tmRoot"/>
      </p:par>
    </p:tnLst>
  </p:timing>
  <p:hf hdr="0" ftr="0" dt="0"/>
  <p:txStyles>
    <p:titleStyle>
      <a:lvl1pPr algn="l" defTabSz="914400" rtl="0" eaLnBrk="1" latinLnBrk="0" hangingPunct="1">
        <a:spcBef>
          <a:spcPct val="0"/>
        </a:spcBef>
        <a:buNone/>
        <a:defRPr lang="en-US" sz="2400" b="1" kern="1200" smtClean="0">
          <a:solidFill>
            <a:schemeClr val="tx1"/>
          </a:solidFill>
          <a:latin typeface="Century Gothic" pitchFamily="34" charset="0"/>
          <a:ea typeface="+mj-ea"/>
          <a:cs typeface="+mj-cs"/>
        </a:defRPr>
      </a:lvl1pPr>
    </p:titleStyle>
    <p:bodyStyle>
      <a:lvl1pPr marL="342900" indent="-342900" algn="l" defTabSz="914400" rtl="0" eaLnBrk="0" fontAlgn="base" latinLnBrk="0" hangingPunct="0">
        <a:spcBef>
          <a:spcPct val="20000"/>
        </a:spcBef>
        <a:spcAft>
          <a:spcPct val="0"/>
        </a:spcAft>
        <a:buFont typeface="Arial" pitchFamily="34" charset="0"/>
        <a:buChar char="•"/>
        <a:defRPr lang="en-US" sz="2400" kern="1200" dirty="0" smtClean="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1800" kern="1200" dirty="0" smtClean="0">
          <a:solidFill>
            <a:schemeClr val="tx1"/>
          </a:solidFill>
          <a:latin typeface="Century Gothic" pitchFamily="34" charset="0"/>
          <a:ea typeface="+mn-ea"/>
          <a:cs typeface="+mn-cs"/>
        </a:defRPr>
      </a:lvl3pPr>
      <a:lvl4pPr marL="2114550" indent="-285750" algn="l" defTabSz="914400" rtl="0" eaLnBrk="1" latinLnBrk="0" hangingPunct="1">
        <a:spcBef>
          <a:spcPct val="20000"/>
        </a:spcBef>
        <a:buFont typeface="Arial" panose="020B0604020202020204" pitchFamily="34" charset="0"/>
        <a:buChar char="–"/>
        <a:defRPr lang="en-US" sz="1400" kern="1200" dirty="0">
          <a:solidFill>
            <a:schemeClr val="tx1"/>
          </a:solidFill>
          <a:latin typeface="Century Gothic" pitchFamily="34" charset="0"/>
          <a:ea typeface="+mn-ea"/>
          <a:cs typeface="+mn-cs"/>
        </a:defRPr>
      </a:lvl4pPr>
      <a:lvl5pPr marL="1600200" indent="-228600" algn="l" defTabSz="914400" rtl="0" eaLnBrk="1" latinLnBrk="0" hangingPunct="1">
        <a:spcBef>
          <a:spcPct val="20000"/>
        </a:spcBef>
        <a:buFont typeface="Arial" panose="020B0604020202020204" pitchFamily="34" charset="0"/>
        <a:buChar char="»"/>
        <a:defRPr lang="en-US" sz="12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1988DCFF-1C70-4095-BF78-4074EA02F5BF}" type="slidenum">
              <a:rPr lang="en-US" smtClean="0">
                <a:solidFill>
                  <a:srgbClr val="000000">
                    <a:tint val="75000"/>
                  </a:srgbClr>
                </a:solidFill>
                <a:cs typeface="+mn-cs"/>
              </a:rPr>
              <a:pPr fontAlgn="auto">
                <a:spcBef>
                  <a:spcPts val="0"/>
                </a:spcBef>
                <a:spcAft>
                  <a:spcPts val="0"/>
                </a:spcAft>
                <a:defRPr/>
              </a:pPr>
              <a:t>‹#›</a:t>
            </a:fld>
            <a:endParaRPr lang="en-US" dirty="0">
              <a:solidFill>
                <a:srgbClr val="000000">
                  <a:tint val="75000"/>
                </a:srgbClr>
              </a:solidFill>
              <a:cs typeface="+mn-cs"/>
            </a:endParaRPr>
          </a:p>
        </p:txBody>
      </p:sp>
      <p:pic>
        <p:nvPicPr>
          <p:cNvPr id="13315" name="Picture 3"/>
          <p:cNvPicPr>
            <a:picLocks noChangeAspect="1" noChangeArrowheads="1"/>
          </p:cNvPicPr>
          <p:nvPr/>
        </p:nvPicPr>
        <p:blipFill>
          <a:blip r:embed="rId4" cstate="print"/>
          <a:srcRect/>
          <a:stretch>
            <a:fillRect/>
          </a:stretch>
        </p:blipFill>
        <p:spPr bwMode="auto">
          <a:xfrm>
            <a:off x="228600" y="6596063"/>
            <a:ext cx="2336800" cy="101600"/>
          </a:xfrm>
          <a:prstGeom prst="rect">
            <a:avLst/>
          </a:prstGeom>
          <a:noFill/>
          <a:ln w="12700">
            <a:noFill/>
            <a:miter lim="800000"/>
            <a:headEnd/>
            <a:tailEnd/>
          </a:ln>
        </p:spPr>
      </p:pic>
      <p:cxnSp>
        <p:nvCxnSpPr>
          <p:cNvPr id="7" name="Straight Connector 6"/>
          <p:cNvCxnSpPr/>
          <p:nvPr/>
        </p:nvCxnSpPr>
        <p:spPr>
          <a:xfrm>
            <a:off x="0" y="982663"/>
            <a:ext cx="9144000" cy="0"/>
          </a:xfrm>
          <a:prstGeom prst="line">
            <a:avLst/>
          </a:prstGeom>
          <a:ln w="38100" cmpd="sng">
            <a:solidFill>
              <a:srgbClr val="DC482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80023"/>
      </p:ext>
    </p:extLst>
  </p:cSld>
  <p:clrMap bg1="lt1" tx1="dk1" bg2="lt2" tx2="dk2" accent1="accent1" accent2="accent2" accent3="accent3" accent4="accent4" accent5="accent5" accent6="accent6" hlink="hlink" folHlink="folHlink"/>
  <p:sldLayoutIdLst>
    <p:sldLayoutId id="2147484471" r:id="rId1"/>
    <p:sldLayoutId id="2147484472" r:id="rId2"/>
  </p:sldLayoutIdLst>
  <p:hf sldNum="0" hdr="0" ftr="0" dt="0"/>
  <p:txStyles>
    <p:titleStyle>
      <a:lvl1pPr algn="l" rtl="0" fontAlgn="base">
        <a:spcBef>
          <a:spcPct val="0"/>
        </a:spcBef>
        <a:spcAft>
          <a:spcPct val="0"/>
        </a:spcAft>
        <a:defRPr sz="2400" b="1" kern="1200">
          <a:solidFill>
            <a:schemeClr val="tx1"/>
          </a:solidFill>
          <a:latin typeface="Century Gothic" pitchFamily="34" charset="0"/>
          <a:ea typeface="+mj-ea"/>
          <a:cs typeface="+mj-cs"/>
        </a:defRPr>
      </a:lvl1pPr>
      <a:lvl2pPr algn="l" rtl="0" fontAlgn="base">
        <a:spcBef>
          <a:spcPct val="0"/>
        </a:spcBef>
        <a:spcAft>
          <a:spcPct val="0"/>
        </a:spcAft>
        <a:defRPr sz="2400" b="1">
          <a:solidFill>
            <a:schemeClr val="tx1"/>
          </a:solidFill>
          <a:latin typeface="Century Gothic" pitchFamily="34" charset="0"/>
        </a:defRPr>
      </a:lvl2pPr>
      <a:lvl3pPr algn="l" rtl="0" fontAlgn="base">
        <a:spcBef>
          <a:spcPct val="0"/>
        </a:spcBef>
        <a:spcAft>
          <a:spcPct val="0"/>
        </a:spcAft>
        <a:defRPr sz="2400" b="1">
          <a:solidFill>
            <a:schemeClr val="tx1"/>
          </a:solidFill>
          <a:latin typeface="Century Gothic" pitchFamily="34" charset="0"/>
        </a:defRPr>
      </a:lvl3pPr>
      <a:lvl4pPr algn="l" rtl="0" fontAlgn="base">
        <a:spcBef>
          <a:spcPct val="0"/>
        </a:spcBef>
        <a:spcAft>
          <a:spcPct val="0"/>
        </a:spcAft>
        <a:defRPr sz="2400" b="1">
          <a:solidFill>
            <a:schemeClr val="tx1"/>
          </a:solidFill>
          <a:latin typeface="Century Gothic" pitchFamily="34" charset="0"/>
        </a:defRPr>
      </a:lvl4pPr>
      <a:lvl5pPr algn="l" rtl="0" fontAlgn="base">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Century Gothic" pitchFamily="34" charset="0"/>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5" name="Straight Connector 24"/>
          <p:cNvCxnSpPr/>
          <p:nvPr/>
        </p:nvCxnSpPr>
        <p:spPr>
          <a:xfrm>
            <a:off x="0" y="228600"/>
            <a:ext cx="9144000" cy="0"/>
          </a:xfrm>
          <a:prstGeom prst="line">
            <a:avLst/>
          </a:prstGeom>
          <a:ln w="508000" cmpd="sng">
            <a:solidFill>
              <a:srgbClr val="DC4826"/>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143959"/>
      </p:ext>
    </p:extLst>
  </p:cSld>
  <p:clrMap bg1="lt1" tx1="dk1" bg2="lt2" tx2="dk2" accent1="accent1" accent2="accent2" accent3="accent3" accent4="accent4" accent5="accent5" accent6="accent6" hlink="hlink" folHlink="folHlink"/>
  <p:sldLayoutIdLst>
    <p:sldLayoutId id="2147484474" r:id="rId1"/>
    <p:sldLayoutId id="2147484475" r:id="rId2"/>
  </p:sldLayoutIdLst>
  <p:hf sldNum="0" hdr="0" ftr="0" dt="0"/>
  <p:txStyles>
    <p:titleStyle>
      <a:lvl1pPr algn="l" rtl="0" fontAlgn="base">
        <a:spcBef>
          <a:spcPct val="0"/>
        </a:spcBef>
        <a:spcAft>
          <a:spcPct val="0"/>
        </a:spcAft>
        <a:defRPr sz="2400" b="1" kern="1200">
          <a:solidFill>
            <a:schemeClr val="tx1"/>
          </a:solidFill>
          <a:latin typeface="Century Gothic" pitchFamily="34" charset="0"/>
          <a:ea typeface="+mj-ea"/>
          <a:cs typeface="+mj-cs"/>
        </a:defRPr>
      </a:lvl1pPr>
      <a:lvl2pPr algn="l" rtl="0" fontAlgn="base">
        <a:spcBef>
          <a:spcPct val="0"/>
        </a:spcBef>
        <a:spcAft>
          <a:spcPct val="0"/>
        </a:spcAft>
        <a:defRPr sz="2400" b="1">
          <a:solidFill>
            <a:schemeClr val="tx1"/>
          </a:solidFill>
          <a:latin typeface="Century Gothic" pitchFamily="34" charset="0"/>
        </a:defRPr>
      </a:lvl2pPr>
      <a:lvl3pPr algn="l" rtl="0" fontAlgn="base">
        <a:spcBef>
          <a:spcPct val="0"/>
        </a:spcBef>
        <a:spcAft>
          <a:spcPct val="0"/>
        </a:spcAft>
        <a:defRPr sz="2400" b="1">
          <a:solidFill>
            <a:schemeClr val="tx1"/>
          </a:solidFill>
          <a:latin typeface="Century Gothic" pitchFamily="34" charset="0"/>
        </a:defRPr>
      </a:lvl3pPr>
      <a:lvl4pPr algn="l" rtl="0" fontAlgn="base">
        <a:spcBef>
          <a:spcPct val="0"/>
        </a:spcBef>
        <a:spcAft>
          <a:spcPct val="0"/>
        </a:spcAft>
        <a:defRPr sz="2400" b="1">
          <a:solidFill>
            <a:schemeClr val="tx1"/>
          </a:solidFill>
          <a:latin typeface="Century Gothic" pitchFamily="34" charset="0"/>
        </a:defRPr>
      </a:lvl4pPr>
      <a:lvl5pPr algn="l" rtl="0" fontAlgn="base">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Century Gothic" pitchFamily="34" charset="0"/>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9525" y="228600"/>
            <a:ext cx="9161463" cy="0"/>
          </a:xfrm>
          <a:prstGeom prst="line">
            <a:avLst/>
          </a:prstGeom>
          <a:ln w="508000" cmpd="sng">
            <a:solidFill>
              <a:srgbClr val="D28E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413008"/>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rgbClr val="CE8E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529509"/>
      </p:ext>
    </p:extLst>
  </p:cSld>
  <p:clrMap bg1="lt1" tx1="dk1" bg2="lt2" tx2="dk2" accent1="accent1" accent2="accent2" accent3="accent3" accent4="accent4" accent5="accent5" accent6="accent6" hlink="hlink" folHlink="folHlink"/>
  <p:sldLayoutIdLst>
    <p:sldLayoutId id="2147484484" r:id="rId1"/>
    <p:sldLayoutId id="2147484485" r:id="rId2"/>
  </p:sldLayoutIdLst>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rgbClr val="CE8E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718177"/>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Lst>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rgbClr val="CE8E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015681"/>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Lst>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04281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Lst>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39639"/>
      </p:ext>
    </p:extLst>
  </p:cSld>
  <p:clrMap bg1="lt1" tx1="dk1" bg2="lt2" tx2="dk2" accent1="accent1" accent2="accent2" accent3="accent3" accent4="accent4" accent5="accent5" accent6="accent6" hlink="hlink" folHlink="folHlink"/>
  <p:sldLayoutIdLst>
    <p:sldLayoutId id="2147484350" r:id="rId1"/>
    <p:sldLayoutId id="2147484351"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rgbClr val="DD4609"/>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50692"/>
      </p:ext>
    </p:extLst>
  </p:cSld>
  <p:clrMap bg1="lt1" tx1="dk1" bg2="lt2" tx2="dk2" accent1="accent1" accent2="accent2" accent3="accent3" accent4="accent4" accent5="accent5" accent6="accent6" hlink="hlink" folHlink="folHlink"/>
  <p:sldLayoutIdLst>
    <p:sldLayoutId id="2147484353" r:id="rId1"/>
    <p:sldLayoutId id="2147484354"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EC97A64-3F0A-465C-91B2-285A2895ED86}" type="datetimeFigureOut">
              <a:rPr lang="en-US"/>
              <a:pPr>
                <a:defRPr/>
              </a:pPr>
              <a:t>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388D36D-A3A2-4D5B-8C0F-CE62FC954D73}" type="slidenum">
              <a:rPr lang="en-US"/>
              <a:pPr>
                <a:defRPr/>
              </a:pPr>
              <a:t>‹#›</a:t>
            </a:fld>
            <a:endParaRPr lang="en-US" dirty="0"/>
          </a:p>
        </p:txBody>
      </p:sp>
    </p:spTree>
    <p:extLst>
      <p:ext uri="{BB962C8B-B14F-4D97-AF65-F5344CB8AC3E}">
        <p14:creationId xmlns:p14="http://schemas.microsoft.com/office/powerpoint/2010/main" val="287520695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87336"/>
      </p:ext>
    </p:extLst>
  </p:cSld>
  <p:clrMap bg1="lt1" tx1="dk1" bg2="lt2" tx2="dk2" accent1="accent1" accent2="accent2" accent3="accent3" accent4="accent4" accent5="accent5" accent6="accent6" hlink="hlink" folHlink="folHlink"/>
  <p:sldLayoutIdLst>
    <p:sldLayoutId id="2147484369" r:id="rId1"/>
    <p:sldLayoutId id="2147484370"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93E7E188-0A13-4B0D-94C9-7026BE4E760D}" type="slidenum">
              <a:rPr lang="en-US" smtClean="0">
                <a:solidFill>
                  <a:srgbClr val="000000">
                    <a:tint val="75000"/>
                  </a:srgbClr>
                </a:solidFill>
              </a:rPr>
              <a:pPr fontAlgn="auto">
                <a:spcBef>
                  <a:spcPts val="0"/>
                </a:spcBef>
                <a:spcAft>
                  <a:spcPts val="0"/>
                </a:spcAft>
                <a:defRPr/>
              </a:pPr>
              <a:t>‹#›</a:t>
            </a:fld>
            <a:endParaRPr lang="en-US" dirty="0">
              <a:solidFill>
                <a:srgbClr val="000000">
                  <a:tint val="75000"/>
                </a:srgbClr>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596063"/>
            <a:ext cx="2336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7" name="Straight Connector 6"/>
          <p:cNvCxnSpPr/>
          <p:nvPr/>
        </p:nvCxnSpPr>
        <p:spPr>
          <a:xfrm>
            <a:off x="0" y="982663"/>
            <a:ext cx="9144000" cy="0"/>
          </a:xfrm>
          <a:prstGeom prst="line">
            <a:avLst/>
          </a:prstGeom>
          <a:ln w="38100" cmpd="sng">
            <a:solidFill>
              <a:srgbClr val="CE8E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063195"/>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kern="1200">
          <a:solidFill>
            <a:schemeClr val="tx1"/>
          </a:solidFill>
          <a:latin typeface="Century Gothic" pitchFamily="34" charset="0"/>
          <a:ea typeface="+mj-ea"/>
          <a:cs typeface="+mj-cs"/>
        </a:defRPr>
      </a:lvl1pPr>
      <a:lvl2pPr algn="l" rtl="0" eaLnBrk="0" fontAlgn="base" hangingPunct="0">
        <a:spcBef>
          <a:spcPct val="0"/>
        </a:spcBef>
        <a:spcAft>
          <a:spcPct val="0"/>
        </a:spcAft>
        <a:defRPr sz="2400" b="1">
          <a:solidFill>
            <a:schemeClr val="tx1"/>
          </a:solidFill>
          <a:latin typeface="Century Gothic" pitchFamily="34" charset="0"/>
        </a:defRPr>
      </a:lvl2pPr>
      <a:lvl3pPr algn="l" rtl="0" eaLnBrk="0" fontAlgn="base" hangingPunct="0">
        <a:spcBef>
          <a:spcPct val="0"/>
        </a:spcBef>
        <a:spcAft>
          <a:spcPct val="0"/>
        </a:spcAft>
        <a:defRPr sz="2400" b="1">
          <a:solidFill>
            <a:schemeClr val="tx1"/>
          </a:solidFill>
          <a:latin typeface="Century Gothic" pitchFamily="34" charset="0"/>
        </a:defRPr>
      </a:lvl3pPr>
      <a:lvl4pPr algn="l" rtl="0" eaLnBrk="0" fontAlgn="base" hangingPunct="0">
        <a:spcBef>
          <a:spcPct val="0"/>
        </a:spcBef>
        <a:spcAft>
          <a:spcPct val="0"/>
        </a:spcAft>
        <a:defRPr sz="2400" b="1">
          <a:solidFill>
            <a:schemeClr val="tx1"/>
          </a:solidFill>
          <a:latin typeface="Century Gothic" pitchFamily="34" charset="0"/>
        </a:defRPr>
      </a:lvl4pPr>
      <a:lvl5pPr algn="l" rtl="0" eaLnBrk="0" fontAlgn="base" hangingPunct="0">
        <a:spcBef>
          <a:spcPct val="0"/>
        </a:spcBef>
        <a:spcAft>
          <a:spcPct val="0"/>
        </a:spcAft>
        <a:defRPr sz="2400" b="1">
          <a:solidFill>
            <a:schemeClr val="tx1"/>
          </a:solidFill>
          <a:latin typeface="Century Gothic" pitchFamily="34" charset="0"/>
        </a:defRPr>
      </a:lvl5pPr>
      <a:lvl6pPr marL="457200" algn="l" rtl="0" fontAlgn="base">
        <a:spcBef>
          <a:spcPct val="0"/>
        </a:spcBef>
        <a:spcAft>
          <a:spcPct val="0"/>
        </a:spcAft>
        <a:defRPr sz="2400" b="1">
          <a:solidFill>
            <a:schemeClr val="tx1"/>
          </a:solidFill>
          <a:latin typeface="Century Gothic" pitchFamily="34" charset="0"/>
        </a:defRPr>
      </a:lvl6pPr>
      <a:lvl7pPr marL="914400" algn="l" rtl="0" fontAlgn="base">
        <a:spcBef>
          <a:spcPct val="0"/>
        </a:spcBef>
        <a:spcAft>
          <a:spcPct val="0"/>
        </a:spcAft>
        <a:defRPr sz="2400" b="1">
          <a:solidFill>
            <a:schemeClr val="tx1"/>
          </a:solidFill>
          <a:latin typeface="Century Gothic" pitchFamily="34" charset="0"/>
        </a:defRPr>
      </a:lvl7pPr>
      <a:lvl8pPr marL="1371600" algn="l" rtl="0" fontAlgn="base">
        <a:spcBef>
          <a:spcPct val="0"/>
        </a:spcBef>
        <a:spcAft>
          <a:spcPct val="0"/>
        </a:spcAft>
        <a:defRPr sz="2400" b="1">
          <a:solidFill>
            <a:schemeClr val="tx1"/>
          </a:solidFill>
          <a:latin typeface="Century Gothic" pitchFamily="34" charset="0"/>
        </a:defRPr>
      </a:lvl8pPr>
      <a:lvl9pPr marL="1828800" algn="l" rtl="0" fontAlgn="base">
        <a:spcBef>
          <a:spcPct val="0"/>
        </a:spcBef>
        <a:spcAft>
          <a:spcPct val="0"/>
        </a:spcAft>
        <a:defRPr sz="2400" b="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76D925D7-EFD4-4152-A40C-BDD1A36DFEFF}" type="slidenum">
              <a:rPr lang="en-US" smtClean="0">
                <a:solidFill>
                  <a:srgbClr val="000000">
                    <a:tint val="75000"/>
                  </a:srgbClr>
                </a:solidFill>
                <a:cs typeface="+mn-cs"/>
              </a:rPr>
              <a:pPr fontAlgn="auto">
                <a:spcBef>
                  <a:spcPts val="0"/>
                </a:spcBef>
                <a:spcAft>
                  <a:spcPts val="0"/>
                </a:spcAft>
                <a:defRPr/>
              </a:pPr>
              <a:t>‹#›</a:t>
            </a:fld>
            <a:endParaRPr lang="en-US" dirty="0">
              <a:solidFill>
                <a:srgbClr val="000000">
                  <a:tint val="75000"/>
                </a:srgbClr>
              </a:solidFill>
              <a:cs typeface="+mn-cs"/>
            </a:endParaRPr>
          </a:p>
        </p:txBody>
      </p:sp>
      <p:pic>
        <p:nvPicPr>
          <p:cNvPr id="26" name="Picture 3"/>
          <p:cNvPicPr>
            <a:picLocks noChangeAspect="1" noChangeArrowheads="1"/>
          </p:cNvPicPr>
          <p:nvPr/>
        </p:nvPicPr>
        <p:blipFill>
          <a:blip r:embed="rId5" cstate="print"/>
          <a:srcRect/>
          <a:stretch>
            <a:fillRect/>
          </a:stretch>
        </p:blipFill>
        <p:spPr bwMode="auto">
          <a:xfrm>
            <a:off x="228600" y="6595687"/>
            <a:ext cx="2336800" cy="101600"/>
          </a:xfrm>
          <a:prstGeom prst="rect">
            <a:avLst/>
          </a:prstGeom>
          <a:noFill/>
          <a:ln w="12700" cap="flat">
            <a:noFill/>
            <a:miter lim="800000"/>
            <a:headEnd/>
            <a:tailEnd/>
          </a:ln>
        </p:spPr>
      </p:pic>
      <p:cxnSp>
        <p:nvCxnSpPr>
          <p:cNvPr id="7" name="Straight Connector 6"/>
          <p:cNvCxnSpPr/>
          <p:nvPr/>
        </p:nvCxnSpPr>
        <p:spPr>
          <a:xfrm>
            <a:off x="0" y="982287"/>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07214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5"/>
          <p:cNvSpPr txBox="1">
            <a:spLocks/>
          </p:cNvSpPr>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pPr fontAlgn="auto">
              <a:spcBef>
                <a:spcPts val="0"/>
              </a:spcBef>
              <a:spcAft>
                <a:spcPts val="0"/>
              </a:spcAft>
              <a:defRPr/>
            </a:pPr>
            <a:fld id="{76D925D7-EFD4-4152-A40C-BDD1A36DFEFF}" type="slidenum">
              <a:rPr lang="en-US" smtClean="0">
                <a:solidFill>
                  <a:srgbClr val="000000">
                    <a:tint val="75000"/>
                  </a:srgbClr>
                </a:solidFill>
                <a:cs typeface="+mn-cs"/>
              </a:rPr>
              <a:pPr fontAlgn="auto">
                <a:spcBef>
                  <a:spcPts val="0"/>
                </a:spcBef>
                <a:spcAft>
                  <a:spcPts val="0"/>
                </a:spcAft>
                <a:defRPr/>
              </a:pPr>
              <a:t>‹#›</a:t>
            </a:fld>
            <a:endParaRPr lang="en-US" dirty="0">
              <a:solidFill>
                <a:srgbClr val="000000">
                  <a:tint val="75000"/>
                </a:srgbClr>
              </a:solidFill>
              <a:cs typeface="+mn-cs"/>
            </a:endParaRPr>
          </a:p>
        </p:txBody>
      </p:sp>
      <p:pic>
        <p:nvPicPr>
          <p:cNvPr id="26" name="Picture 3"/>
          <p:cNvPicPr>
            <a:picLocks noChangeAspect="1" noChangeArrowheads="1"/>
          </p:cNvPicPr>
          <p:nvPr/>
        </p:nvPicPr>
        <p:blipFill>
          <a:blip r:embed="rId5" cstate="print"/>
          <a:srcRect/>
          <a:stretch>
            <a:fillRect/>
          </a:stretch>
        </p:blipFill>
        <p:spPr bwMode="auto">
          <a:xfrm>
            <a:off x="228600" y="6595687"/>
            <a:ext cx="2336800" cy="101600"/>
          </a:xfrm>
          <a:prstGeom prst="rect">
            <a:avLst/>
          </a:prstGeom>
          <a:noFill/>
          <a:ln w="12700" cap="flat">
            <a:noFill/>
            <a:miter lim="800000"/>
            <a:headEnd/>
            <a:tailEnd/>
          </a:ln>
        </p:spPr>
      </p:pic>
      <p:cxnSp>
        <p:nvCxnSpPr>
          <p:cNvPr id="7" name="Straight Connector 6"/>
          <p:cNvCxnSpPr/>
          <p:nvPr/>
        </p:nvCxnSpPr>
        <p:spPr>
          <a:xfrm>
            <a:off x="0" y="982287"/>
            <a:ext cx="9144000" cy="0"/>
          </a:xfrm>
          <a:prstGeom prst="line">
            <a:avLst/>
          </a:prstGeom>
          <a:ln w="38100" cmpd="sng">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518571"/>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5.xml"/><Relationship Id="rId1" Type="http://schemas.openxmlformats.org/officeDocument/2006/relationships/slideLayout" Target="../slideLayouts/slideLayout3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_PowerPoint_coverPageGBcolorFINAL.png"/>
          <p:cNvPicPr>
            <a:picLocks noChangeAspect="1"/>
          </p:cNvPicPr>
          <p:nvPr/>
        </p:nvPicPr>
        <p:blipFill rotWithShape="1">
          <a:blip r:embed="rId3" cstate="print"/>
          <a:srcRect l="5786" t="2830" r="28548" b="16193"/>
          <a:stretch/>
        </p:blipFill>
        <p:spPr>
          <a:xfrm>
            <a:off x="-76201" y="-88900"/>
            <a:ext cx="9512301" cy="7023100"/>
          </a:xfrm>
          <a:prstGeom prst="rect">
            <a:avLst/>
          </a:prstGeom>
          <a:noFill/>
          <a:ln>
            <a:noFill/>
          </a:ln>
        </p:spPr>
      </p:pic>
      <p:sp>
        <p:nvSpPr>
          <p:cNvPr id="5" name="Title 21"/>
          <p:cNvSpPr txBox="1">
            <a:spLocks/>
          </p:cNvSpPr>
          <p:nvPr/>
        </p:nvSpPr>
        <p:spPr>
          <a:xfrm>
            <a:off x="0" y="1694891"/>
            <a:ext cx="9144000" cy="1470025"/>
          </a:xfrm>
          <a:prstGeom prst="rect">
            <a:avLst/>
          </a:prstGeom>
        </p:spPr>
        <p:txBody>
          <a:bodyPr vert="horz" lIns="91440" tIns="45720" rIns="91440" bIns="45720" rtlCol="0" anchor="ctr">
            <a:normAutofit fontScale="25000" lnSpcReduction="20000"/>
          </a:bodyPr>
          <a:lstStyle/>
          <a:p>
            <a:pPr algn="ctr" fontAlgn="auto">
              <a:lnSpc>
                <a:spcPct val="150000"/>
              </a:lnSpc>
              <a:spcAft>
                <a:spcPts val="0"/>
              </a:spcAft>
            </a:pPr>
            <a:endParaRPr lang="en-US" sz="4000" dirty="0" smtClean="0">
              <a:solidFill>
                <a:prstClr val="white"/>
              </a:solidFill>
              <a:latin typeface="Century Gothic" pitchFamily="34" charset="0"/>
            </a:endParaRPr>
          </a:p>
          <a:p>
            <a:pPr algn="ctr" fontAlgn="auto">
              <a:lnSpc>
                <a:spcPct val="150000"/>
              </a:lnSpc>
              <a:spcAft>
                <a:spcPts val="0"/>
              </a:spcAft>
            </a:pPr>
            <a:endParaRPr lang="en-US" sz="4000" dirty="0" smtClean="0">
              <a:solidFill>
                <a:prstClr val="white"/>
              </a:solidFill>
              <a:latin typeface="Century Gothic" pitchFamily="34" charset="0"/>
            </a:endParaRPr>
          </a:p>
          <a:p>
            <a:pPr algn="ctr" fontAlgn="auto">
              <a:lnSpc>
                <a:spcPct val="150000"/>
              </a:lnSpc>
              <a:spcAft>
                <a:spcPts val="0"/>
              </a:spcAft>
            </a:pPr>
            <a:r>
              <a:rPr lang="en-US" sz="16000" b="1" dirty="0" smtClean="0">
                <a:solidFill>
                  <a:prstClr val="white"/>
                </a:solidFill>
                <a:latin typeface="Century Gothic" pitchFamily="34" charset="0"/>
              </a:rPr>
              <a:t>Grain Belt Express Clean Line</a:t>
            </a:r>
          </a:p>
          <a:p>
            <a:pPr algn="ctr" fontAlgn="auto">
              <a:lnSpc>
                <a:spcPct val="150000"/>
              </a:lnSpc>
              <a:spcAft>
                <a:spcPts val="0"/>
              </a:spcAft>
            </a:pPr>
            <a:r>
              <a:rPr lang="en-US" sz="14400" dirty="0" smtClean="0">
                <a:solidFill>
                  <a:prstClr val="white"/>
                </a:solidFill>
                <a:latin typeface="Century Gothic" pitchFamily="34" charset="0"/>
              </a:rPr>
              <a:t>Clean Energy. Delivered.</a:t>
            </a:r>
          </a:p>
        </p:txBody>
      </p:sp>
      <p:sp>
        <p:nvSpPr>
          <p:cNvPr id="6" name="Subtitle 22"/>
          <p:cNvSpPr txBox="1">
            <a:spLocks/>
          </p:cNvSpPr>
          <p:nvPr/>
        </p:nvSpPr>
        <p:spPr>
          <a:xfrm>
            <a:off x="1371600" y="2918862"/>
            <a:ext cx="6400800" cy="738738"/>
          </a:xfrm>
          <a:prstGeom prst="rect">
            <a:avLst/>
          </a:prstGeom>
        </p:spPr>
        <p:txBody>
          <a:bodyPr vert="horz" lIns="91440" tIns="45720" rIns="91440" bIns="45720" rtlCol="0">
            <a:normAutofit/>
          </a:bodyPr>
          <a:lstStyle/>
          <a:p>
            <a:pPr marL="342900" indent="-342900" algn="ctr" fontAlgn="auto">
              <a:spcBef>
                <a:spcPct val="20000"/>
              </a:spcBef>
              <a:spcAft>
                <a:spcPts val="0"/>
              </a:spcAft>
            </a:pPr>
            <a:endParaRPr lang="en-US" sz="3200" dirty="0">
              <a:solidFill>
                <a:prstClr val="white"/>
              </a:solidFill>
              <a:latin typeface="Century Gothic" pitchFamily="34" charset="0"/>
            </a:endParaRPr>
          </a:p>
        </p:txBody>
      </p:sp>
      <p:sp>
        <p:nvSpPr>
          <p:cNvPr id="3" name="Rectangle 2"/>
          <p:cNvSpPr/>
          <p:nvPr/>
        </p:nvSpPr>
        <p:spPr>
          <a:xfrm>
            <a:off x="8239567" y="6512792"/>
            <a:ext cx="620183" cy="345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5746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68" y="56835"/>
            <a:ext cx="8686800" cy="1143000"/>
          </a:xfrm>
        </p:spPr>
        <p:txBody>
          <a:bodyPr/>
          <a:lstStyle/>
          <a:p>
            <a:pPr>
              <a:defRPr/>
            </a:pPr>
            <a:r>
              <a:rPr lang="en-US" dirty="0" smtClean="0">
                <a:solidFill>
                  <a:schemeClr val="tx1">
                    <a:lumMod val="75000"/>
                    <a:lumOff val="25000"/>
                  </a:schemeClr>
                </a:solidFill>
              </a:rPr>
              <a:t>Clean Line’s $500 million infrastructure investment in Missouri will stimulate the state’s economy</a:t>
            </a:r>
            <a:endParaRPr lang="en-US" dirty="0">
              <a:solidFill>
                <a:schemeClr val="tx1">
                  <a:lumMod val="75000"/>
                  <a:lumOff val="25000"/>
                </a:schemeClr>
              </a:solidFill>
            </a:endParaRPr>
          </a:p>
        </p:txBody>
      </p:sp>
      <p:sp>
        <p:nvSpPr>
          <p:cNvPr id="12" name="Rectangle 11"/>
          <p:cNvSpPr/>
          <p:nvPr/>
        </p:nvSpPr>
        <p:spPr>
          <a:xfrm>
            <a:off x="5657362" y="3654670"/>
            <a:ext cx="3393926" cy="553998"/>
          </a:xfrm>
          <a:prstGeom prst="rect">
            <a:avLst/>
          </a:prstGeom>
        </p:spPr>
        <p:txBody>
          <a:bodyPr wrap="square">
            <a:spAutoFit/>
          </a:bodyPr>
          <a:lstStyle/>
          <a:p>
            <a:r>
              <a:rPr lang="en-US" sz="1000" b="1" dirty="0" smtClean="0">
                <a:solidFill>
                  <a:schemeClr val="tx1">
                    <a:lumMod val="75000"/>
                    <a:lumOff val="25000"/>
                  </a:schemeClr>
                </a:solidFill>
                <a:latin typeface="+mn-lt"/>
              </a:rPr>
              <a:t>Centralia </a:t>
            </a:r>
          </a:p>
          <a:p>
            <a:r>
              <a:rPr lang="en-US" sz="1000" dirty="0" smtClean="0">
                <a:solidFill>
                  <a:schemeClr val="tx1">
                    <a:lumMod val="75000"/>
                    <a:lumOff val="25000"/>
                  </a:schemeClr>
                </a:solidFill>
                <a:latin typeface="+mn-lt"/>
              </a:rPr>
              <a:t>Manufactures </a:t>
            </a:r>
            <a:r>
              <a:rPr lang="en-US" sz="1000" dirty="0">
                <a:solidFill>
                  <a:schemeClr val="tx1">
                    <a:lumMod val="75000"/>
                    <a:lumOff val="25000"/>
                  </a:schemeClr>
                </a:solidFill>
                <a:latin typeface="+mn-lt"/>
              </a:rPr>
              <a:t>insulators and hardware. Employs 600 Missourians. </a:t>
            </a:r>
          </a:p>
        </p:txBody>
      </p:sp>
      <p:sp>
        <p:nvSpPr>
          <p:cNvPr id="20" name="Rectangle 19"/>
          <p:cNvSpPr/>
          <p:nvPr/>
        </p:nvSpPr>
        <p:spPr>
          <a:xfrm>
            <a:off x="5699262" y="4427295"/>
            <a:ext cx="3273551" cy="553998"/>
          </a:xfrm>
          <a:prstGeom prst="rect">
            <a:avLst/>
          </a:prstGeom>
        </p:spPr>
        <p:txBody>
          <a:bodyPr wrap="square">
            <a:spAutoFit/>
          </a:bodyPr>
          <a:lstStyle/>
          <a:p>
            <a:r>
              <a:rPr lang="en-US" sz="1000" b="1" dirty="0" smtClean="0">
                <a:solidFill>
                  <a:schemeClr val="tx1">
                    <a:lumMod val="75000"/>
                    <a:lumOff val="25000"/>
                  </a:schemeClr>
                </a:solidFill>
                <a:latin typeface="+mn-lt"/>
              </a:rPr>
              <a:t>Sedalia</a:t>
            </a:r>
          </a:p>
          <a:p>
            <a:r>
              <a:rPr lang="en-US" sz="1000" dirty="0" smtClean="0">
                <a:solidFill>
                  <a:schemeClr val="tx1">
                    <a:lumMod val="75000"/>
                    <a:lumOff val="25000"/>
                  </a:schemeClr>
                </a:solidFill>
                <a:latin typeface="+mn-lt"/>
              </a:rPr>
              <a:t>Manufactures conductor. Employs 185 Missourians. </a:t>
            </a:r>
            <a:endParaRPr lang="en-US" sz="1000" dirty="0">
              <a:solidFill>
                <a:schemeClr val="tx1">
                  <a:lumMod val="75000"/>
                  <a:lumOff val="25000"/>
                </a:schemeClr>
              </a:solidFill>
              <a:latin typeface="+mn-lt"/>
            </a:endParaRPr>
          </a:p>
        </p:txBody>
      </p:sp>
      <p:sp>
        <p:nvSpPr>
          <p:cNvPr id="21" name="Rectangle 20"/>
          <p:cNvSpPr/>
          <p:nvPr/>
        </p:nvSpPr>
        <p:spPr>
          <a:xfrm>
            <a:off x="5699262" y="5115263"/>
            <a:ext cx="3393926" cy="553998"/>
          </a:xfrm>
          <a:prstGeom prst="rect">
            <a:avLst/>
          </a:prstGeom>
        </p:spPr>
        <p:txBody>
          <a:bodyPr wrap="square">
            <a:spAutoFit/>
          </a:bodyPr>
          <a:lstStyle/>
          <a:p>
            <a:r>
              <a:rPr lang="en-US" sz="1000" b="1" dirty="0">
                <a:solidFill>
                  <a:schemeClr val="tx1">
                    <a:lumMod val="75000"/>
                    <a:lumOff val="25000"/>
                  </a:schemeClr>
                </a:solidFill>
                <a:latin typeface="+mn-lt"/>
              </a:rPr>
              <a:t>St. </a:t>
            </a:r>
            <a:r>
              <a:rPr lang="en-US" sz="1000" b="1" dirty="0" smtClean="0">
                <a:solidFill>
                  <a:schemeClr val="tx1">
                    <a:lumMod val="75000"/>
                    <a:lumOff val="25000"/>
                  </a:schemeClr>
                </a:solidFill>
                <a:latin typeface="+mn-lt"/>
              </a:rPr>
              <a:t>Louis</a:t>
            </a:r>
          </a:p>
          <a:p>
            <a:r>
              <a:rPr lang="en-US" sz="1000" dirty="0" smtClean="0">
                <a:solidFill>
                  <a:schemeClr val="tx1">
                    <a:lumMod val="75000"/>
                    <a:lumOff val="25000"/>
                  </a:schemeClr>
                </a:solidFill>
                <a:latin typeface="+mn-lt"/>
              </a:rPr>
              <a:t>Manufactures </a:t>
            </a:r>
            <a:r>
              <a:rPr lang="en-US" sz="1000" dirty="0">
                <a:solidFill>
                  <a:schemeClr val="tx1">
                    <a:lumMod val="75000"/>
                    <a:lumOff val="25000"/>
                  </a:schemeClr>
                </a:solidFill>
                <a:latin typeface="+mn-lt"/>
              </a:rPr>
              <a:t>power transformers. Employs 175 Missourians. </a:t>
            </a:r>
          </a:p>
        </p:txBody>
      </p:sp>
      <p:sp>
        <p:nvSpPr>
          <p:cNvPr id="23" name="Rectangle 22"/>
          <p:cNvSpPr/>
          <p:nvPr/>
        </p:nvSpPr>
        <p:spPr>
          <a:xfrm>
            <a:off x="5657362" y="5949826"/>
            <a:ext cx="3435826" cy="553998"/>
          </a:xfrm>
          <a:prstGeom prst="rect">
            <a:avLst/>
          </a:prstGeom>
        </p:spPr>
        <p:txBody>
          <a:bodyPr wrap="square">
            <a:spAutoFit/>
          </a:bodyPr>
          <a:lstStyle/>
          <a:p>
            <a:r>
              <a:rPr lang="en-US" sz="1000" b="1" dirty="0">
                <a:solidFill>
                  <a:schemeClr val="tx1">
                    <a:lumMod val="75000"/>
                    <a:lumOff val="25000"/>
                  </a:schemeClr>
                </a:solidFill>
                <a:latin typeface="+mn-lt"/>
              </a:rPr>
              <a:t>New </a:t>
            </a:r>
            <a:r>
              <a:rPr lang="en-US" sz="1000" b="1" dirty="0" smtClean="0">
                <a:solidFill>
                  <a:schemeClr val="tx1">
                    <a:lumMod val="75000"/>
                    <a:lumOff val="25000"/>
                  </a:schemeClr>
                </a:solidFill>
                <a:latin typeface="+mn-lt"/>
              </a:rPr>
              <a:t>Madrid</a:t>
            </a:r>
          </a:p>
          <a:p>
            <a:r>
              <a:rPr lang="en-US" sz="1000" dirty="0" smtClean="0">
                <a:solidFill>
                  <a:schemeClr val="tx1">
                    <a:lumMod val="75000"/>
                    <a:lumOff val="25000"/>
                  </a:schemeClr>
                </a:solidFill>
                <a:latin typeface="+mn-lt"/>
              </a:rPr>
              <a:t>Manufactures </a:t>
            </a:r>
            <a:r>
              <a:rPr lang="en-US" sz="1000" dirty="0">
                <a:solidFill>
                  <a:schemeClr val="tx1">
                    <a:lumMod val="75000"/>
                    <a:lumOff val="25000"/>
                  </a:schemeClr>
                </a:solidFill>
                <a:latin typeface="+mn-lt"/>
              </a:rPr>
              <a:t>aluminum rod and supplies to General Cable’s Sedalia facility. </a:t>
            </a:r>
          </a:p>
        </p:txBody>
      </p:sp>
      <p:sp>
        <p:nvSpPr>
          <p:cNvPr id="14" name="TextBox 13"/>
          <p:cNvSpPr txBox="1"/>
          <p:nvPr/>
        </p:nvSpPr>
        <p:spPr>
          <a:xfrm>
            <a:off x="5657362" y="2135101"/>
            <a:ext cx="3273551" cy="553998"/>
          </a:xfrm>
          <a:prstGeom prst="rect">
            <a:avLst/>
          </a:prstGeom>
          <a:noFill/>
        </p:spPr>
        <p:txBody>
          <a:bodyPr wrap="square" rtlCol="0">
            <a:spAutoFit/>
          </a:bodyPr>
          <a:lstStyle/>
          <a:p>
            <a:r>
              <a:rPr lang="en-US" sz="1000" b="1" dirty="0">
                <a:solidFill>
                  <a:schemeClr val="tx1">
                    <a:lumMod val="75000"/>
                    <a:lumOff val="25000"/>
                  </a:schemeClr>
                </a:solidFill>
                <a:latin typeface="+mn-lt"/>
              </a:rPr>
              <a:t>Kansas City</a:t>
            </a:r>
          </a:p>
          <a:p>
            <a:r>
              <a:rPr lang="en-US" sz="1000" dirty="0" smtClean="0">
                <a:solidFill>
                  <a:schemeClr val="tx1">
                    <a:lumMod val="75000"/>
                    <a:lumOff val="25000"/>
                  </a:schemeClr>
                </a:solidFill>
                <a:latin typeface="+mn-lt"/>
              </a:rPr>
              <a:t>Will manage the </a:t>
            </a:r>
            <a:r>
              <a:rPr lang="en-US" sz="1000" dirty="0">
                <a:solidFill>
                  <a:schemeClr val="tx1">
                    <a:lumMod val="75000"/>
                    <a:lumOff val="25000"/>
                  </a:schemeClr>
                </a:solidFill>
                <a:latin typeface="+mn-lt"/>
              </a:rPr>
              <a:t>construction of the project. Employs 3,000 Missourians. </a:t>
            </a:r>
          </a:p>
        </p:txBody>
      </p:sp>
      <p:sp>
        <p:nvSpPr>
          <p:cNvPr id="10" name="Oval 9"/>
          <p:cNvSpPr/>
          <p:nvPr/>
        </p:nvSpPr>
        <p:spPr>
          <a:xfrm>
            <a:off x="164222" y="110708"/>
            <a:ext cx="609600" cy="533400"/>
          </a:xfrm>
          <a:prstGeom prst="ellipse">
            <a:avLst/>
          </a:prstGeom>
          <a:solidFill>
            <a:srgbClr val="D28C2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entury Gothic" pitchFamily="34" charset="0"/>
              </a:rPr>
              <a:t>3</a:t>
            </a:r>
          </a:p>
        </p:txBody>
      </p:sp>
      <p:pic>
        <p:nvPicPr>
          <p:cNvPr id="3" name="Picture 2"/>
          <p:cNvPicPr>
            <a:picLocks noChangeAspect="1"/>
          </p:cNvPicPr>
          <p:nvPr/>
        </p:nvPicPr>
        <p:blipFill rotWithShape="1">
          <a:blip r:embed="rId3"/>
          <a:srcRect r="39639" b="7411"/>
          <a:stretch/>
        </p:blipFill>
        <p:spPr>
          <a:xfrm>
            <a:off x="0" y="2070414"/>
            <a:ext cx="5704764" cy="4726171"/>
          </a:xfrm>
          <a:prstGeom prst="rect">
            <a:avLst/>
          </a:prstGeom>
        </p:spPr>
      </p:pic>
      <p:sp>
        <p:nvSpPr>
          <p:cNvPr id="4" name="Rectangle 3"/>
          <p:cNvSpPr/>
          <p:nvPr/>
        </p:nvSpPr>
        <p:spPr>
          <a:xfrm>
            <a:off x="5657362" y="2754516"/>
            <a:ext cx="2954683" cy="861774"/>
          </a:xfrm>
          <a:prstGeom prst="rect">
            <a:avLst/>
          </a:prstGeom>
        </p:spPr>
        <p:txBody>
          <a:bodyPr wrap="square">
            <a:spAutoFit/>
          </a:bodyPr>
          <a:lstStyle/>
          <a:p>
            <a:endParaRPr lang="en-US" sz="1000" dirty="0" smtClean="0">
              <a:solidFill>
                <a:schemeClr val="tx1">
                  <a:lumMod val="75000"/>
                  <a:lumOff val="25000"/>
                </a:schemeClr>
              </a:solidFill>
              <a:latin typeface="+mn-lt"/>
            </a:endParaRPr>
          </a:p>
          <a:p>
            <a:r>
              <a:rPr lang="en-US" sz="1000" b="1" dirty="0" smtClean="0">
                <a:solidFill>
                  <a:schemeClr val="tx1">
                    <a:lumMod val="75000"/>
                    <a:lumOff val="25000"/>
                  </a:schemeClr>
                </a:solidFill>
                <a:latin typeface="+mn-lt"/>
              </a:rPr>
              <a:t>Ralls County</a:t>
            </a:r>
          </a:p>
          <a:p>
            <a:r>
              <a:rPr lang="en-US" sz="1000" dirty="0" smtClean="0">
                <a:solidFill>
                  <a:schemeClr val="tx1">
                    <a:lumMod val="75000"/>
                    <a:lumOff val="25000"/>
                  </a:schemeClr>
                </a:solidFill>
                <a:latin typeface="+mn-lt"/>
              </a:rPr>
              <a:t>$100MM </a:t>
            </a:r>
            <a:r>
              <a:rPr lang="en-US" sz="1000" dirty="0">
                <a:solidFill>
                  <a:schemeClr val="tx1">
                    <a:lumMod val="75000"/>
                    <a:lumOff val="25000"/>
                  </a:schemeClr>
                </a:solidFill>
                <a:latin typeface="+mn-lt"/>
              </a:rPr>
              <a:t>Converter station will deliver enough energy every year for 200,000 Missouri Homes </a:t>
            </a:r>
          </a:p>
        </p:txBody>
      </p:sp>
      <p:sp>
        <p:nvSpPr>
          <p:cNvPr id="16" name="Rectangle 15"/>
          <p:cNvSpPr/>
          <p:nvPr/>
        </p:nvSpPr>
        <p:spPr>
          <a:xfrm>
            <a:off x="1252124" y="1292464"/>
            <a:ext cx="7752044" cy="523220"/>
          </a:xfrm>
          <a:prstGeom prst="rect">
            <a:avLst/>
          </a:prstGeom>
        </p:spPr>
        <p:txBody>
          <a:bodyPr wrap="square">
            <a:spAutoFit/>
          </a:bodyPr>
          <a:lstStyle/>
          <a:p>
            <a:pPr algn="just"/>
            <a:r>
              <a:rPr lang="en-US" sz="1400" dirty="0">
                <a:solidFill>
                  <a:srgbClr val="4C4C4E"/>
                </a:solidFill>
                <a:latin typeface="+mj-lt"/>
              </a:rPr>
              <a:t>In the </a:t>
            </a:r>
            <a:r>
              <a:rPr lang="en-US" sz="1400" b="1" dirty="0">
                <a:solidFill>
                  <a:srgbClr val="4C4C4E"/>
                </a:solidFill>
                <a:latin typeface="+mj-lt"/>
              </a:rPr>
              <a:t>first year of operation alone, Clean Line estimates that it will pay a combined $5 million to the taxing districts </a:t>
            </a:r>
            <a:r>
              <a:rPr lang="en-US" sz="1400" dirty="0">
                <a:solidFill>
                  <a:srgbClr val="4C4C4E"/>
                </a:solidFill>
                <a:latin typeface="+mj-lt"/>
              </a:rPr>
              <a:t>hosting the project</a:t>
            </a:r>
            <a:r>
              <a:rPr lang="en-US" sz="1400" dirty="0" smtClean="0">
                <a:solidFill>
                  <a:srgbClr val="4C4C4E"/>
                </a:solidFill>
                <a:latin typeface="+mj-lt"/>
              </a:rPr>
              <a:t>.</a:t>
            </a:r>
            <a:endParaRPr lang="en-US" sz="1400" dirty="0">
              <a:latin typeface="+mj-lt"/>
            </a:endParaRPr>
          </a:p>
        </p:txBody>
      </p:sp>
      <p:pic>
        <p:nvPicPr>
          <p:cNvPr id="17" name="Picture 27" descr="Prperty_Tax_revenue_GB.png"/>
          <p:cNvPicPr>
            <a:picLocks noChangeAspect="1"/>
          </p:cNvPicPr>
          <p:nvPr/>
        </p:nvPicPr>
        <p:blipFill>
          <a:blip r:embed="rId4" cstate="print">
            <a:extLst>
              <a:ext uri="{28A0092B-C50C-407E-A947-70E740481C1C}">
                <a14:useLocalDpi xmlns:a14="http://schemas.microsoft.com/office/drawing/2010/main" val="0"/>
              </a:ext>
            </a:extLst>
          </a:blip>
          <a:srcRect b="10153"/>
          <a:stretch>
            <a:fillRect/>
          </a:stretch>
        </p:blipFill>
        <p:spPr bwMode="auto">
          <a:xfrm>
            <a:off x="164222" y="1081248"/>
            <a:ext cx="1087902" cy="87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0" y="1700241"/>
            <a:ext cx="6525208" cy="523220"/>
          </a:xfrm>
          <a:prstGeom prst="rect">
            <a:avLst/>
          </a:prstGeom>
          <a:noFill/>
        </p:spPr>
        <p:txBody>
          <a:bodyPr wrap="square" rtlCol="0">
            <a:spAutoFit/>
          </a:bodyPr>
          <a:lstStyle/>
          <a:p>
            <a:endParaRPr lang="en-US" sz="1400" dirty="0"/>
          </a:p>
          <a:p>
            <a:r>
              <a:rPr lang="en-US" sz="1400" dirty="0">
                <a:solidFill>
                  <a:schemeClr val="tx1">
                    <a:lumMod val="75000"/>
                    <a:lumOff val="25000"/>
                  </a:schemeClr>
                </a:solidFill>
                <a:latin typeface="+mj-lt"/>
              </a:rPr>
              <a:t> </a:t>
            </a:r>
            <a:r>
              <a:rPr lang="en-US" sz="1400" b="1" dirty="0">
                <a:solidFill>
                  <a:schemeClr val="tx1">
                    <a:lumMod val="75000"/>
                    <a:lumOff val="25000"/>
                  </a:schemeClr>
                </a:solidFill>
                <a:latin typeface="+mj-lt"/>
              </a:rPr>
              <a:t>Clean Line has preferred supplier agreements with Missouri companies </a:t>
            </a:r>
            <a:r>
              <a:rPr lang="en-US" sz="1400" b="1" dirty="0" smtClean="0">
                <a:solidFill>
                  <a:schemeClr val="tx1">
                    <a:lumMod val="75000"/>
                    <a:lumOff val="25000"/>
                  </a:schemeClr>
                </a:solidFill>
                <a:latin typeface="+mj-lt"/>
              </a:rPr>
              <a:t> </a:t>
            </a:r>
            <a:endParaRPr lang="en-US" sz="1400" baseline="30000" dirty="0">
              <a:solidFill>
                <a:schemeClr val="tx1">
                  <a:lumMod val="75000"/>
                  <a:lumOff val="25000"/>
                </a:schemeClr>
              </a:solidFill>
              <a:latin typeface="+mj-lt"/>
            </a:endParaRPr>
          </a:p>
        </p:txBody>
      </p:sp>
      <p:cxnSp>
        <p:nvCxnSpPr>
          <p:cNvPr id="19" name="Straight Connector 18"/>
          <p:cNvCxnSpPr/>
          <p:nvPr/>
        </p:nvCxnSpPr>
        <p:spPr>
          <a:xfrm>
            <a:off x="152673" y="2160699"/>
            <a:ext cx="877824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774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999" y="2667787"/>
            <a:ext cx="4594086" cy="622168"/>
          </a:xfrm>
          <a:prstGeom prst="rect">
            <a:avLst/>
          </a:prstGeom>
          <a:solidFill>
            <a:schemeClr val="bg1"/>
          </a:solidFill>
        </p:spPr>
      </p:pic>
      <p:sp>
        <p:nvSpPr>
          <p:cNvPr id="7" name="TextBox 6"/>
          <p:cNvSpPr txBox="1"/>
          <p:nvPr/>
        </p:nvSpPr>
        <p:spPr>
          <a:xfrm>
            <a:off x="2324100" y="4267200"/>
            <a:ext cx="4495800" cy="923330"/>
          </a:xfrm>
          <a:prstGeom prst="rect">
            <a:avLst/>
          </a:prstGeom>
          <a:noFill/>
        </p:spPr>
        <p:txBody>
          <a:bodyPr wrap="square" rtlCol="0">
            <a:spAutoFit/>
          </a:bodyPr>
          <a:lstStyle/>
          <a:p>
            <a:pPr algn="ctr">
              <a:lnSpc>
                <a:spcPct val="150000"/>
              </a:lnSpc>
            </a:pPr>
            <a:r>
              <a:rPr lang="en-US" dirty="0" smtClean="0">
                <a:solidFill>
                  <a:srgbClr val="000000">
                    <a:lumMod val="75000"/>
                    <a:lumOff val="25000"/>
                  </a:srgbClr>
                </a:solidFill>
                <a:latin typeface="Century Gothic" pitchFamily="34" charset="0"/>
                <a:cs typeface="+mn-cs"/>
              </a:rPr>
              <a:t>www.grainbeltexpresscleanline.com</a:t>
            </a:r>
            <a:endParaRPr lang="en-US" dirty="0">
              <a:solidFill>
                <a:srgbClr val="000000">
                  <a:lumMod val="75000"/>
                  <a:lumOff val="25000"/>
                </a:srgbClr>
              </a:solidFill>
              <a:latin typeface="Century Gothic" pitchFamily="34" charset="0"/>
              <a:cs typeface="+mn-cs"/>
            </a:endParaRPr>
          </a:p>
          <a:p>
            <a:pPr algn="ctr">
              <a:lnSpc>
                <a:spcPct val="150000"/>
              </a:lnSpc>
            </a:pPr>
            <a:r>
              <a:rPr lang="en-US" dirty="0" smtClean="0">
                <a:solidFill>
                  <a:srgbClr val="000000">
                    <a:lumMod val="75000"/>
                    <a:lumOff val="25000"/>
                  </a:srgbClr>
                </a:solidFill>
                <a:latin typeface="Century Gothic" pitchFamily="34" charset="0"/>
                <a:cs typeface="+mn-cs"/>
              </a:rPr>
              <a:t>www.cleanlineenergy.com</a:t>
            </a:r>
          </a:p>
        </p:txBody>
      </p:sp>
    </p:spTree>
    <p:extLst>
      <p:ext uri="{BB962C8B-B14F-4D97-AF65-F5344CB8AC3E}">
        <p14:creationId xmlns:p14="http://schemas.microsoft.com/office/powerpoint/2010/main" val="307132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3152"/>
            <a:ext cx="8229600" cy="1143000"/>
          </a:xfrm>
        </p:spPr>
        <p:txBody>
          <a:bodyPr/>
          <a:lstStyle/>
          <a:p>
            <a:pPr lvl="0" fontAlgn="auto">
              <a:spcAft>
                <a:spcPts val="0"/>
              </a:spcAft>
              <a:defRPr/>
            </a:pPr>
            <a:r>
              <a:rPr lang="en-US" dirty="0">
                <a:solidFill>
                  <a:schemeClr val="tx1">
                    <a:lumMod val="75000"/>
                    <a:lumOff val="25000"/>
                  </a:schemeClr>
                </a:solidFill>
              </a:rPr>
              <a:t>Clean Line’s projects connect the lowest-cost wind resources to major demand centers</a:t>
            </a:r>
            <a:endParaRPr lang="en-US" sz="2000" b="0" dirty="0">
              <a:solidFill>
                <a:schemeClr val="tx1">
                  <a:lumMod val="75000"/>
                  <a:lumOff val="25000"/>
                </a:schemeClr>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99" t="22294" r="18513" b="5905"/>
          <a:stretch/>
        </p:blipFill>
        <p:spPr bwMode="auto">
          <a:xfrm>
            <a:off x="709561" y="1045464"/>
            <a:ext cx="7728054" cy="540296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23"/>
          <p:cNvGrpSpPr/>
          <p:nvPr/>
        </p:nvGrpSpPr>
        <p:grpSpPr>
          <a:xfrm>
            <a:off x="6100233" y="1141239"/>
            <a:ext cx="1147234" cy="840705"/>
            <a:chOff x="6100233" y="1141239"/>
            <a:chExt cx="1147234" cy="840705"/>
          </a:xfrm>
        </p:grpSpPr>
        <p:sp>
          <p:nvSpPr>
            <p:cNvPr id="7" name="Freeform 11"/>
            <p:cNvSpPr>
              <a:spLocks/>
            </p:cNvSpPr>
            <p:nvPr/>
          </p:nvSpPr>
          <p:spPr bwMode="auto">
            <a:xfrm>
              <a:off x="6210304" y="1630576"/>
              <a:ext cx="909275" cy="351368"/>
            </a:xfrm>
            <a:custGeom>
              <a:avLst/>
              <a:gdLst/>
              <a:ahLst/>
              <a:cxnLst>
                <a:cxn ang="0">
                  <a:pos x="397" y="145"/>
                </a:cxn>
                <a:cxn ang="0">
                  <a:pos x="422" y="86"/>
                </a:cxn>
                <a:cxn ang="0">
                  <a:pos x="387" y="34"/>
                </a:cxn>
                <a:cxn ang="0">
                  <a:pos x="387" y="61"/>
                </a:cxn>
                <a:cxn ang="0">
                  <a:pos x="0" y="0"/>
                </a:cxn>
                <a:cxn ang="0">
                  <a:pos x="2" y="63"/>
                </a:cxn>
                <a:cxn ang="0">
                  <a:pos x="393" y="116"/>
                </a:cxn>
              </a:cxnLst>
              <a:rect l="0" t="0" r="r" b="b"/>
              <a:pathLst>
                <a:path w="422" h="145">
                  <a:moveTo>
                    <a:pt x="397" y="145"/>
                  </a:moveTo>
                  <a:cubicBezTo>
                    <a:pt x="422" y="86"/>
                    <a:pt x="422" y="86"/>
                    <a:pt x="422" y="86"/>
                  </a:cubicBezTo>
                  <a:cubicBezTo>
                    <a:pt x="387" y="34"/>
                    <a:pt x="387" y="34"/>
                    <a:pt x="387" y="34"/>
                  </a:cubicBezTo>
                  <a:cubicBezTo>
                    <a:pt x="387" y="61"/>
                    <a:pt x="387" y="61"/>
                    <a:pt x="387" y="61"/>
                  </a:cubicBezTo>
                  <a:cubicBezTo>
                    <a:pt x="381" y="61"/>
                    <a:pt x="138" y="103"/>
                    <a:pt x="0" y="0"/>
                  </a:cubicBezTo>
                  <a:cubicBezTo>
                    <a:pt x="2" y="63"/>
                    <a:pt x="2" y="63"/>
                    <a:pt x="2" y="63"/>
                  </a:cubicBezTo>
                  <a:cubicBezTo>
                    <a:pt x="2" y="63"/>
                    <a:pt x="95" y="139"/>
                    <a:pt x="393" y="116"/>
                  </a:cubicBezTo>
                </a:path>
              </a:pathLst>
            </a:custGeom>
            <a:solidFill>
              <a:srgbClr val="6DB33F"/>
            </a:solidFill>
            <a:ln w="28575">
              <a:noFill/>
              <a:round/>
              <a:headEnd/>
              <a:tailEnd/>
            </a:ln>
            <a:effectLst>
              <a:outerShdw blurRad="50800" dist="38100" dir="2700000" algn="tl" rotWithShape="0">
                <a:srgbClr val="000000">
                  <a:alpha val="55000"/>
                </a:srgbClr>
              </a:outerShdw>
            </a:effectLst>
          </p:spPr>
          <p:txBody>
            <a:bodyPr vert="horz" wrap="square" lIns="91440" tIns="45720" rIns="91440" bIns="45720" numCol="1" anchor="t" anchorCtr="0" compatLnSpc="1">
              <a:prstTxWarp prst="textNoShape">
                <a:avLst/>
              </a:prstTxWarp>
            </a:bodyPr>
            <a:lstStyle/>
            <a:p>
              <a:endParaRPr lang="en-US" baseline="-25000" dirty="0"/>
            </a:p>
          </p:txBody>
        </p:sp>
        <p:sp>
          <p:nvSpPr>
            <p:cNvPr id="8" name="TextBox 7"/>
            <p:cNvSpPr txBox="1"/>
            <p:nvPr/>
          </p:nvSpPr>
          <p:spPr>
            <a:xfrm>
              <a:off x="6100233" y="1141239"/>
              <a:ext cx="1147234" cy="523220"/>
            </a:xfrm>
            <a:prstGeom prst="rect">
              <a:avLst/>
            </a:prstGeom>
            <a:noFill/>
          </p:spPr>
          <p:txBody>
            <a:bodyPr wrap="square" rtlCol="0">
              <a:spAutoFit/>
            </a:bodyPr>
            <a:lstStyle/>
            <a:p>
              <a:pPr algn="ctr" defTabSz="914400" fontAlgn="base">
                <a:spcBef>
                  <a:spcPct val="0"/>
                </a:spcBef>
                <a:spcAft>
                  <a:spcPct val="0"/>
                </a:spcAft>
              </a:pPr>
              <a:r>
                <a:rPr lang="en-US" sz="1400" b="1" dirty="0" smtClean="0">
                  <a:solidFill>
                    <a:srgbClr val="404040"/>
                  </a:solidFill>
                  <a:latin typeface="Century Gothic" pitchFamily="34" charset="0"/>
                </a:rPr>
                <a:t>Clean Line projects</a:t>
              </a:r>
              <a:endParaRPr lang="en-US" sz="1400" b="1" dirty="0">
                <a:solidFill>
                  <a:srgbClr val="404040"/>
                </a:solidFill>
                <a:latin typeface="Century Gothic" pitchFamily="34" charset="0"/>
              </a:endParaRPr>
            </a:p>
          </p:txBody>
        </p:sp>
      </p:grpSp>
      <p:pic>
        <p:nvPicPr>
          <p:cNvPr id="9" name="Picture 8" descr="P&amp;E marker.png"/>
          <p:cNvPicPr>
            <a:picLocks noChangeAspect="1"/>
          </p:cNvPicPr>
          <p:nvPr/>
        </p:nvPicPr>
        <p:blipFill>
          <a:blip r:embed="rId3" cstate="print"/>
          <a:stretch>
            <a:fillRect/>
          </a:stretch>
        </p:blipFill>
        <p:spPr>
          <a:xfrm>
            <a:off x="3933305" y="4264755"/>
            <a:ext cx="1493420" cy="408405"/>
          </a:xfrm>
          <a:prstGeom prst="rect">
            <a:avLst/>
          </a:prstGeom>
          <a:effectLst>
            <a:outerShdw blurRad="50800" dist="38100" dir="2700000" algn="br">
              <a:srgbClr val="000000">
                <a:alpha val="43000"/>
              </a:srgbClr>
            </a:outerShdw>
          </a:effectLst>
        </p:spPr>
      </p:pic>
      <p:pic>
        <p:nvPicPr>
          <p:cNvPr id="10" name="Picture 9" descr="GBX marker.png"/>
          <p:cNvPicPr>
            <a:picLocks noChangeAspect="1"/>
          </p:cNvPicPr>
          <p:nvPr/>
        </p:nvPicPr>
        <p:blipFill>
          <a:blip r:embed="rId4" cstate="print"/>
          <a:stretch>
            <a:fillRect/>
          </a:stretch>
        </p:blipFill>
        <p:spPr>
          <a:xfrm>
            <a:off x="3013144" y="2965036"/>
            <a:ext cx="1560472" cy="377927"/>
          </a:xfrm>
          <a:prstGeom prst="rect">
            <a:avLst/>
          </a:prstGeom>
          <a:effectLst>
            <a:outerShdw blurRad="50800" dist="38100" dir="2700000" algn="br">
              <a:srgbClr val="000000">
                <a:alpha val="43000"/>
              </a:srgbClr>
            </a:outerShdw>
          </a:effectLst>
        </p:spPr>
      </p:pic>
      <p:pic>
        <p:nvPicPr>
          <p:cNvPr id="11" name="Picture 10" descr="GBX arrow.png"/>
          <p:cNvPicPr>
            <a:picLocks noChangeAspect="1"/>
          </p:cNvPicPr>
          <p:nvPr/>
        </p:nvPicPr>
        <p:blipFill>
          <a:blip r:embed="rId5" cstate="print"/>
          <a:stretch>
            <a:fillRect/>
          </a:stretch>
        </p:blipFill>
        <p:spPr>
          <a:xfrm>
            <a:off x="4102633" y="3134964"/>
            <a:ext cx="1793342" cy="496003"/>
          </a:xfrm>
          <a:prstGeom prst="rect">
            <a:avLst/>
          </a:prstGeom>
          <a:effectLst>
            <a:outerShdw blurRad="63500" dist="38100" dir="2700000" algn="tl" rotWithShape="0">
              <a:scrgbClr r="0" g="0" b="0">
                <a:alpha val="55000"/>
              </a:scrgbClr>
            </a:outerShdw>
          </a:effectLst>
        </p:spPr>
      </p:pic>
      <p:pic>
        <p:nvPicPr>
          <p:cNvPr id="12" name="Picture 11" descr="RI arrow.png"/>
          <p:cNvPicPr>
            <a:picLocks noChangeAspect="1"/>
          </p:cNvPicPr>
          <p:nvPr/>
        </p:nvPicPr>
        <p:blipFill>
          <a:blip r:embed="rId6" cstate="print"/>
          <a:stretch>
            <a:fillRect/>
          </a:stretch>
        </p:blipFill>
        <p:spPr>
          <a:xfrm>
            <a:off x="4681791" y="2663919"/>
            <a:ext cx="1079776" cy="436201"/>
          </a:xfrm>
          <a:prstGeom prst="rect">
            <a:avLst/>
          </a:prstGeom>
          <a:effectLst>
            <a:outerShdw blurRad="63500" dist="38100" dir="2700000" algn="tl" rotWithShape="0">
              <a:scrgbClr r="0" g="0" b="0">
                <a:alpha val="55000"/>
              </a:scrgbClr>
            </a:outerShdw>
          </a:effectLst>
        </p:spPr>
      </p:pic>
      <p:pic>
        <p:nvPicPr>
          <p:cNvPr id="13" name="Picture 12" descr="CW arrow.png"/>
          <p:cNvPicPr>
            <a:picLocks noChangeAspect="1"/>
          </p:cNvPicPr>
          <p:nvPr/>
        </p:nvPicPr>
        <p:blipFill>
          <a:blip r:embed="rId7" cstate="print"/>
          <a:stretch>
            <a:fillRect/>
          </a:stretch>
        </p:blipFill>
        <p:spPr>
          <a:xfrm>
            <a:off x="1592737" y="3891336"/>
            <a:ext cx="2090263" cy="533087"/>
          </a:xfrm>
          <a:prstGeom prst="rect">
            <a:avLst/>
          </a:prstGeom>
          <a:effectLst>
            <a:outerShdw blurRad="50800" dist="38100" dir="2700000" algn="tl" rotWithShape="0">
              <a:srgbClr val="000000">
                <a:alpha val="50000"/>
              </a:srgbClr>
            </a:outerShdw>
          </a:effectLst>
        </p:spPr>
      </p:pic>
      <p:pic>
        <p:nvPicPr>
          <p:cNvPr id="14" name="Picture 13" descr="CW marker.png"/>
          <p:cNvPicPr>
            <a:picLocks noChangeAspect="1"/>
          </p:cNvPicPr>
          <p:nvPr/>
        </p:nvPicPr>
        <p:blipFill>
          <a:blip r:embed="rId8" cstate="print"/>
          <a:stretch>
            <a:fillRect/>
          </a:stretch>
        </p:blipFill>
        <p:spPr>
          <a:xfrm>
            <a:off x="2242051" y="4424423"/>
            <a:ext cx="1542185" cy="377927"/>
          </a:xfrm>
          <a:prstGeom prst="rect">
            <a:avLst/>
          </a:prstGeom>
          <a:effectLst>
            <a:outerShdw blurRad="50800" dist="38100" dir="2700000" algn="tl" rotWithShape="0">
              <a:srgbClr val="000000">
                <a:alpha val="43000"/>
              </a:srgbClr>
            </a:outerShdw>
          </a:effectLst>
        </p:spPr>
      </p:pic>
      <p:pic>
        <p:nvPicPr>
          <p:cNvPr id="15" name="Picture 14" descr="WS marker.png"/>
          <p:cNvPicPr>
            <a:picLocks noChangeAspect="1"/>
          </p:cNvPicPr>
          <p:nvPr/>
        </p:nvPicPr>
        <p:blipFill>
          <a:blip r:embed="rId9" cstate="print"/>
          <a:stretch>
            <a:fillRect/>
          </a:stretch>
        </p:blipFill>
        <p:spPr>
          <a:xfrm>
            <a:off x="2042466" y="3374267"/>
            <a:ext cx="1322744" cy="377927"/>
          </a:xfrm>
          <a:prstGeom prst="rect">
            <a:avLst/>
          </a:prstGeom>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9369" y="3717632"/>
            <a:ext cx="1810343" cy="549568"/>
          </a:xfrm>
          <a:prstGeom prst="rect">
            <a:avLst/>
          </a:prstGeom>
          <a:effectLst>
            <a:outerShdw blurRad="63500" dist="38100" dir="2700000" algn="tl" rotWithShape="0">
              <a:scrgbClr r="0" g="0" b="0">
                <a:alpha val="55000"/>
              </a:scrgbClr>
            </a:outerShdw>
          </a:effectLst>
        </p:spPr>
      </p:pic>
      <p:pic>
        <p:nvPicPr>
          <p:cNvPr id="17" name="Picture 16" descr="RI marker.png"/>
          <p:cNvPicPr>
            <a:picLocks noChangeAspect="1"/>
          </p:cNvPicPr>
          <p:nvPr/>
        </p:nvPicPr>
        <p:blipFill>
          <a:blip r:embed="rId11" cstate="print"/>
          <a:stretch>
            <a:fillRect/>
          </a:stretch>
        </p:blipFill>
        <p:spPr>
          <a:xfrm>
            <a:off x="4363794" y="2308896"/>
            <a:ext cx="1145972" cy="402309"/>
          </a:xfrm>
          <a:prstGeom prst="rect">
            <a:avLst/>
          </a:prstGeom>
          <a:effectLst>
            <a:outerShdw blurRad="50800" dist="38100" dir="2700000" algn="br">
              <a:srgbClr val="000000">
                <a:alpha val="43000"/>
              </a:srgbClr>
            </a:outerShdw>
          </a:effectLst>
        </p:spPr>
      </p:pic>
      <p:pic>
        <p:nvPicPr>
          <p:cNvPr id="18" name="Picture 17" descr="WS arrow.png"/>
          <p:cNvPicPr>
            <a:picLocks noChangeAspect="1"/>
          </p:cNvPicPr>
          <p:nvPr/>
        </p:nvPicPr>
        <p:blipFill>
          <a:blip r:embed="rId12" cstate="print"/>
          <a:stretch>
            <a:fillRect/>
          </a:stretch>
        </p:blipFill>
        <p:spPr>
          <a:xfrm>
            <a:off x="2797427" y="3785457"/>
            <a:ext cx="414500" cy="371831"/>
          </a:xfrm>
          <a:prstGeom prst="rect">
            <a:avLst/>
          </a:prstGeom>
          <a:effectLst>
            <a:outerShdw blurRad="50800" dist="38100" dir="2700000" algn="tl" rotWithShape="0">
              <a:srgbClr val="000000">
                <a:alpha val="50000"/>
              </a:srgbClr>
            </a:outerShdw>
          </a:effectLst>
        </p:spPr>
      </p:pic>
    </p:spTree>
    <p:extLst>
      <p:ext uri="{BB962C8B-B14F-4D97-AF65-F5344CB8AC3E}">
        <p14:creationId xmlns:p14="http://schemas.microsoft.com/office/powerpoint/2010/main" val="52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childTnLst>
                          </p:cTn>
                        </p:par>
                        <p:par>
                          <p:cTn id="13" fill="hold">
                            <p:stCondLst>
                              <p:cond delay="1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53"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4500"/>
                            </p:stCondLst>
                            <p:childTnLst>
                              <p:par>
                                <p:cTn id="26" presetID="53" presetClass="entr" presetSubtype="0"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8000"/>
                            </p:stCondLst>
                            <p:childTnLst>
                              <p:par>
                                <p:cTn id="38" presetID="53"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8500"/>
                            </p:stCondLst>
                            <p:childTnLst>
                              <p:par>
                                <p:cTn id="44" presetID="1" presetClass="entr" presetSubtype="0" fill="hold" nodeType="afterEffect">
                                  <p:stCondLst>
                                    <p:cond delay="10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9500"/>
                            </p:stCondLst>
                            <p:childTnLst>
                              <p:par>
                                <p:cTn id="47" presetID="53"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198" y="73152"/>
            <a:ext cx="8229600" cy="1143000"/>
          </a:xfrm>
          <a:prstGeom prst="rect">
            <a:avLst/>
          </a:prstGeom>
        </p:spPr>
        <p:txBody>
          <a:bodyPr/>
          <a:lstStyle/>
          <a:p>
            <a:pPr lvl="0" fontAlgn="auto">
              <a:spcAft>
                <a:spcPts val="0"/>
              </a:spcAft>
              <a:defRPr/>
            </a:pPr>
            <a:r>
              <a:rPr lang="en-US" sz="2400" b="1" dirty="0" smtClean="0">
                <a:solidFill>
                  <a:schemeClr val="tx1">
                    <a:lumMod val="75000"/>
                    <a:lumOff val="25000"/>
                  </a:schemeClr>
                </a:solidFill>
                <a:latin typeface="Century Gothic" pitchFamily="34" charset="0"/>
                <a:ea typeface="+mj-ea"/>
                <a:cs typeface="+mj-cs"/>
              </a:rPr>
              <a:t>Every year Grain Belt Express will deliver to Missouri enough low-cost, wind power for 200,000 homes</a:t>
            </a:r>
            <a:endParaRPr kumimoji="0" lang="en-US" sz="2000" b="0" i="0" u="none" strike="noStrike" kern="1200" cap="none" spc="0" normalizeH="0" baseline="0" noProof="0" dirty="0" smtClean="0">
              <a:ln>
                <a:noFill/>
              </a:ln>
              <a:solidFill>
                <a:schemeClr val="tx1">
                  <a:lumMod val="75000"/>
                  <a:lumOff val="25000"/>
                </a:schemeClr>
              </a:solidFill>
              <a:effectLst/>
              <a:uLnTx/>
              <a:uFillTx/>
              <a:latin typeface="Century Gothic" pitchFamily="34" charset="0"/>
              <a:ea typeface="+mj-ea"/>
              <a:cs typeface="+mj-cs"/>
            </a:endParaRPr>
          </a:p>
        </p:txBody>
      </p:sp>
      <p:sp>
        <p:nvSpPr>
          <p:cNvPr id="8" name="Rectangle 3"/>
          <p:cNvSpPr txBox="1">
            <a:spLocks noChangeArrowheads="1"/>
          </p:cNvSpPr>
          <p:nvPr/>
        </p:nvSpPr>
        <p:spPr>
          <a:xfrm>
            <a:off x="457199" y="5779456"/>
            <a:ext cx="8360232" cy="98685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schemeClr val="tx1">
                  <a:lumMod val="75000"/>
                  <a:lumOff val="25000"/>
                </a:schemeClr>
              </a:solidFill>
              <a:cs typeface="Gill Sans MT"/>
            </a:endParaRPr>
          </a:p>
        </p:txBody>
      </p:sp>
      <p:sp>
        <p:nvSpPr>
          <p:cNvPr id="9" name="Rounded Rectangle 8"/>
          <p:cNvSpPr/>
          <p:nvPr/>
        </p:nvSpPr>
        <p:spPr>
          <a:xfrm>
            <a:off x="286467" y="5714720"/>
            <a:ext cx="8571067" cy="720019"/>
          </a:xfrm>
          <a:prstGeom prst="roundRect">
            <a:avLst>
              <a:gd name="adj" fmla="val 0"/>
            </a:avLst>
          </a:prstGeom>
          <a:solidFill>
            <a:srgbClr val="E7C78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en-US" sz="1600" dirty="0" smtClean="0">
                <a:solidFill>
                  <a:schemeClr val="tx1">
                    <a:lumMod val="75000"/>
                    <a:lumOff val="25000"/>
                  </a:schemeClr>
                </a:solidFill>
                <a:cs typeface="Gill Sans MT"/>
              </a:rPr>
              <a:t>Clean Line is studying an interconnection </a:t>
            </a:r>
            <a:r>
              <a:rPr lang="en-US" sz="1600" dirty="0">
                <a:solidFill>
                  <a:schemeClr val="tx1">
                    <a:lumMod val="75000"/>
                    <a:lumOff val="25000"/>
                  </a:schemeClr>
                </a:solidFill>
                <a:cs typeface="Gill Sans MT"/>
              </a:rPr>
              <a:t>to Ameren’s </a:t>
            </a:r>
            <a:r>
              <a:rPr lang="en-US" sz="1600" dirty="0" smtClean="0">
                <a:solidFill>
                  <a:schemeClr val="tx1">
                    <a:lumMod val="75000"/>
                    <a:lumOff val="25000"/>
                  </a:schemeClr>
                </a:solidFill>
                <a:cs typeface="Gill Sans MT"/>
              </a:rPr>
              <a:t>transmission line system on the Maywood-Montgomery 345 kV transmission line in </a:t>
            </a:r>
            <a:r>
              <a:rPr lang="en-US" sz="1600" dirty="0">
                <a:solidFill>
                  <a:schemeClr val="tx1">
                    <a:lumMod val="75000"/>
                    <a:lumOff val="25000"/>
                  </a:schemeClr>
                </a:solidFill>
                <a:cs typeface="Gill Sans MT"/>
              </a:rPr>
              <a:t>Ralls </a:t>
            </a:r>
            <a:r>
              <a:rPr lang="en-US" sz="1600" dirty="0" smtClean="0">
                <a:solidFill>
                  <a:schemeClr val="tx1">
                    <a:lumMod val="75000"/>
                    <a:lumOff val="25000"/>
                  </a:schemeClr>
                </a:solidFill>
                <a:cs typeface="Gill Sans MT"/>
              </a:rPr>
              <a:t>County</a:t>
            </a:r>
            <a:endParaRPr lang="en-US" sz="1600" dirty="0">
              <a:solidFill>
                <a:schemeClr val="tx1">
                  <a:lumMod val="75000"/>
                  <a:lumOff val="25000"/>
                </a:schemeClr>
              </a:solidFill>
              <a:cs typeface="Gill Sans M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18" y="1110352"/>
            <a:ext cx="6995160" cy="4572000"/>
          </a:xfrm>
          <a:prstGeom prst="rect">
            <a:avLst/>
          </a:prstGeom>
        </p:spPr>
      </p:pic>
    </p:spTree>
    <p:extLst>
      <p:ext uri="{BB962C8B-B14F-4D97-AF65-F5344CB8AC3E}">
        <p14:creationId xmlns:p14="http://schemas.microsoft.com/office/powerpoint/2010/main" val="424113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292784608"/>
              </p:ext>
            </p:extLst>
          </p:nvPr>
        </p:nvGraphicFramePr>
        <p:xfrm>
          <a:off x="254782" y="1926753"/>
          <a:ext cx="5296012" cy="400704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199" y="82296"/>
            <a:ext cx="8686801" cy="1143000"/>
          </a:xfrm>
        </p:spPr>
        <p:txBody>
          <a:bodyPr/>
          <a:lstStyle/>
          <a:p>
            <a:r>
              <a:rPr lang="en-US" dirty="0" smtClean="0">
                <a:solidFill>
                  <a:schemeClr val="tx1">
                    <a:lumMod val="75000"/>
                    <a:lumOff val="25000"/>
                  </a:schemeClr>
                </a:solidFill>
              </a:rPr>
              <a:t>Wind energy delivered by Grain Belt could account for up to 12% of Missouri’s 2030 carbon reduction target</a:t>
            </a:r>
            <a:r>
              <a:rPr lang="en-US" baseline="30000" dirty="0">
                <a:solidFill>
                  <a:schemeClr val="tx1">
                    <a:lumMod val="75000"/>
                    <a:lumOff val="25000"/>
                  </a:schemeClr>
                </a:solidFill>
              </a:rPr>
              <a:t> 1</a:t>
            </a:r>
            <a:endParaRPr lang="en-US" dirty="0">
              <a:solidFill>
                <a:schemeClr val="tx1">
                  <a:lumMod val="75000"/>
                  <a:lumOff val="25000"/>
                </a:schemeClr>
              </a:solidFill>
            </a:endParaRPr>
          </a:p>
        </p:txBody>
      </p:sp>
      <p:sp>
        <p:nvSpPr>
          <p:cNvPr id="6" name="TextBox 5"/>
          <p:cNvSpPr txBox="1"/>
          <p:nvPr/>
        </p:nvSpPr>
        <p:spPr>
          <a:xfrm>
            <a:off x="254782" y="5927396"/>
            <a:ext cx="8539328" cy="646331"/>
          </a:xfrm>
          <a:prstGeom prst="rect">
            <a:avLst/>
          </a:prstGeom>
          <a:noFill/>
        </p:spPr>
        <p:txBody>
          <a:bodyPr wrap="square" rtlCol="0">
            <a:spAutoFit/>
          </a:bodyPr>
          <a:lstStyle/>
          <a:p>
            <a:r>
              <a:rPr lang="en-US" sz="900" dirty="0" smtClean="0">
                <a:solidFill>
                  <a:srgbClr val="000000">
                    <a:lumMod val="75000"/>
                    <a:lumOff val="25000"/>
                  </a:srgbClr>
                </a:solidFill>
                <a:latin typeface="Century Gothic" pitchFamily="34" charset="0"/>
              </a:rPr>
              <a:t>1 Assumes </a:t>
            </a:r>
            <a:r>
              <a:rPr lang="en-US" sz="900" dirty="0">
                <a:solidFill>
                  <a:srgbClr val="000000">
                    <a:lumMod val="75000"/>
                    <a:lumOff val="25000"/>
                  </a:srgbClr>
                </a:solidFill>
                <a:latin typeface="Century Gothic" pitchFamily="34" charset="0"/>
              </a:rPr>
              <a:t>energy delivered by Grain Belt Express displaces coal</a:t>
            </a:r>
          </a:p>
          <a:p>
            <a:r>
              <a:rPr lang="en-US" sz="900" dirty="0" smtClean="0">
                <a:solidFill>
                  <a:schemeClr val="tx1">
                    <a:lumMod val="75000"/>
                    <a:lumOff val="25000"/>
                  </a:schemeClr>
                </a:solidFill>
                <a:latin typeface="Century Gothic" pitchFamily="34" charset="0"/>
              </a:rPr>
              <a:t>2 </a:t>
            </a:r>
            <a:r>
              <a:rPr lang="en-US" sz="900" dirty="0" smtClean="0">
                <a:solidFill>
                  <a:srgbClr val="000000">
                    <a:lumMod val="75000"/>
                    <a:lumOff val="25000"/>
                  </a:srgbClr>
                </a:solidFill>
                <a:latin typeface="Century Gothic" pitchFamily="34" charset="0"/>
              </a:rPr>
              <a:t>EPA </a:t>
            </a:r>
            <a:r>
              <a:rPr lang="en-US" sz="900" dirty="0">
                <a:solidFill>
                  <a:srgbClr val="000000">
                    <a:lumMod val="75000"/>
                    <a:lumOff val="25000"/>
                  </a:srgbClr>
                </a:solidFill>
                <a:latin typeface="Century Gothic" pitchFamily="34" charset="0"/>
              </a:rPr>
              <a:t>Clean Power Plan. Note: Mass-based CO</a:t>
            </a:r>
            <a:r>
              <a:rPr lang="en-US" sz="900" baseline="-25000" dirty="0">
                <a:solidFill>
                  <a:srgbClr val="000000">
                    <a:lumMod val="75000"/>
                    <a:lumOff val="25000"/>
                  </a:srgbClr>
                </a:solidFill>
                <a:latin typeface="Century Gothic" pitchFamily="34" charset="0"/>
              </a:rPr>
              <a:t>2</a:t>
            </a:r>
            <a:r>
              <a:rPr lang="en-US" sz="900" dirty="0">
                <a:solidFill>
                  <a:srgbClr val="000000">
                    <a:lumMod val="75000"/>
                    <a:lumOff val="25000"/>
                  </a:srgbClr>
                </a:solidFill>
                <a:latin typeface="Century Gothic" pitchFamily="34" charset="0"/>
              </a:rPr>
              <a:t> emission reductions based on EPA emissions rates and generation assumptions for 2012 and 2030 targets for existing affected sources for each state. Grain Belt Express displacements are calculated using the average coal and gas emission rates for PJM states as defined in the EPA Clean Power Plan and assume a 60% utilization rate of the Grain Belt Express line</a:t>
            </a:r>
          </a:p>
        </p:txBody>
      </p:sp>
      <p:sp>
        <p:nvSpPr>
          <p:cNvPr id="20" name="Rounded Rectangle 19"/>
          <p:cNvSpPr/>
          <p:nvPr/>
        </p:nvSpPr>
        <p:spPr>
          <a:xfrm>
            <a:off x="5658458" y="1980026"/>
            <a:ext cx="3135652" cy="34982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Clr>
                <a:srgbClr val="CE8E00"/>
              </a:buClr>
              <a:buFont typeface="Wingdings" panose="05000000000000000000" pitchFamily="2" charset="2"/>
              <a:buChar char="§"/>
              <a:tabLst>
                <a:tab pos="511175" algn="l"/>
              </a:tabLst>
            </a:pPr>
            <a:r>
              <a:rPr lang="en-US" sz="1400" b="1" dirty="0" smtClean="0">
                <a:solidFill>
                  <a:schemeClr val="tx1">
                    <a:lumMod val="75000"/>
                    <a:lumOff val="25000"/>
                  </a:schemeClr>
                </a:solidFill>
                <a:latin typeface="Century Gothic" pitchFamily="34" charset="0"/>
              </a:rPr>
              <a:t>Imported renewables can be counted towards Clean Power Plan compliance </a:t>
            </a:r>
          </a:p>
          <a:p>
            <a:pPr marL="285750" indent="-285750" defTabSz="457200">
              <a:buClr>
                <a:srgbClr val="CE8E00"/>
              </a:buClr>
              <a:buFont typeface="Wingdings" panose="05000000000000000000" pitchFamily="2" charset="2"/>
              <a:buChar char="§"/>
              <a:tabLst>
                <a:tab pos="511175" algn="l"/>
              </a:tabLst>
            </a:pPr>
            <a:endParaRPr lang="en-US" sz="1400" b="1" dirty="0">
              <a:solidFill>
                <a:schemeClr val="tx1">
                  <a:lumMod val="75000"/>
                  <a:lumOff val="25000"/>
                </a:schemeClr>
              </a:solidFill>
              <a:latin typeface="Century Gothic" pitchFamily="34" charset="0"/>
            </a:endParaRPr>
          </a:p>
          <a:p>
            <a:pPr marL="285750" indent="-285750" defTabSz="457200">
              <a:buClr>
                <a:srgbClr val="CE8E00"/>
              </a:buClr>
              <a:buFont typeface="Wingdings" panose="05000000000000000000" pitchFamily="2" charset="2"/>
              <a:buChar char="§"/>
              <a:tabLst>
                <a:tab pos="511175" algn="l"/>
              </a:tabLst>
            </a:pPr>
            <a:r>
              <a:rPr lang="en-US" sz="1400" dirty="0" smtClean="0">
                <a:solidFill>
                  <a:schemeClr val="tx1">
                    <a:lumMod val="75000"/>
                    <a:lumOff val="25000"/>
                  </a:schemeClr>
                </a:solidFill>
                <a:latin typeface="Century Gothic" pitchFamily="34" charset="0"/>
              </a:rPr>
              <a:t>The final Clean Power Plan rule clarifies that the state that drives investment in a renewable resource can take credit for that resource, regardless of the location of the renewable facilities</a:t>
            </a:r>
          </a:p>
          <a:p>
            <a:pPr marL="285750" indent="-285750" defTabSz="457200">
              <a:buClr>
                <a:srgbClr val="CE8E00"/>
              </a:buClr>
              <a:buFont typeface="Wingdings" panose="05000000000000000000" pitchFamily="2" charset="2"/>
              <a:buChar char="§"/>
              <a:tabLst>
                <a:tab pos="511175" algn="l"/>
              </a:tabLst>
            </a:pPr>
            <a:endParaRPr lang="en-US" sz="1400" dirty="0">
              <a:solidFill>
                <a:schemeClr val="tx1">
                  <a:lumMod val="75000"/>
                  <a:lumOff val="25000"/>
                </a:schemeClr>
              </a:solidFill>
              <a:latin typeface="Century Gothic" pitchFamily="34" charset="0"/>
            </a:endParaRPr>
          </a:p>
          <a:p>
            <a:pPr marL="285750" indent="-285750" defTabSz="457200">
              <a:buClr>
                <a:srgbClr val="CE8E00"/>
              </a:buClr>
              <a:buFont typeface="Wingdings" panose="05000000000000000000" pitchFamily="2" charset="2"/>
              <a:buChar char="§"/>
              <a:tabLst>
                <a:tab pos="511175" algn="l"/>
              </a:tabLst>
            </a:pPr>
            <a:r>
              <a:rPr lang="en-US" sz="1400" dirty="0" smtClean="0">
                <a:solidFill>
                  <a:schemeClr val="tx1">
                    <a:lumMod val="75000"/>
                    <a:lumOff val="25000"/>
                  </a:schemeClr>
                </a:solidFill>
                <a:latin typeface="Century Gothic" pitchFamily="34" charset="0"/>
              </a:rPr>
              <a:t>Additionally, a renewable resource does not need to be located in a state for the state to receive credit under the Clean Energy Incentive Program</a:t>
            </a:r>
          </a:p>
          <a:p>
            <a:pPr marL="285750" indent="-285750" defTabSz="457200">
              <a:buClr>
                <a:srgbClr val="DD4609"/>
              </a:buClr>
              <a:buFont typeface="Wingdings" panose="05000000000000000000" pitchFamily="2" charset="2"/>
              <a:buChar char="§"/>
              <a:tabLst>
                <a:tab pos="511175" algn="l"/>
              </a:tabLst>
            </a:pPr>
            <a:endParaRPr lang="en-US" sz="1400" dirty="0">
              <a:solidFill>
                <a:schemeClr val="tx1">
                  <a:lumMod val="75000"/>
                  <a:lumOff val="25000"/>
                </a:schemeClr>
              </a:solidFill>
              <a:latin typeface="Century Gothic" pitchFamily="34" charset="0"/>
            </a:endParaRPr>
          </a:p>
          <a:p>
            <a:pPr marL="285750" indent="-285750" defTabSz="457200">
              <a:buClr>
                <a:srgbClr val="DD4609"/>
              </a:buClr>
              <a:buFont typeface="Wingdings" panose="05000000000000000000" pitchFamily="2" charset="2"/>
              <a:buChar char="§"/>
              <a:tabLst>
                <a:tab pos="511175" algn="l"/>
              </a:tabLst>
            </a:pPr>
            <a:endParaRPr lang="en-US" sz="1400" dirty="0">
              <a:solidFill>
                <a:schemeClr val="tx1">
                  <a:lumMod val="75000"/>
                  <a:lumOff val="25000"/>
                </a:schemeClr>
              </a:solidFill>
              <a:latin typeface="Century Gothic" pitchFamily="34" charset="0"/>
            </a:endParaRPr>
          </a:p>
        </p:txBody>
      </p:sp>
      <p:grpSp>
        <p:nvGrpSpPr>
          <p:cNvPr id="25" name="Group 24"/>
          <p:cNvGrpSpPr/>
          <p:nvPr/>
        </p:nvGrpSpPr>
        <p:grpSpPr>
          <a:xfrm>
            <a:off x="1003807" y="2140052"/>
            <a:ext cx="3890866" cy="261610"/>
            <a:chOff x="4831671" y="2228347"/>
            <a:chExt cx="3890866" cy="261610"/>
          </a:xfrm>
        </p:grpSpPr>
        <p:sp>
          <p:nvSpPr>
            <p:cNvPr id="26" name="TextBox 25"/>
            <p:cNvSpPr txBox="1"/>
            <p:nvPr/>
          </p:nvSpPr>
          <p:spPr>
            <a:xfrm>
              <a:off x="5036945" y="2228347"/>
              <a:ext cx="3685592" cy="261610"/>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latin typeface="Century Gothic" panose="020B0502020202020204" pitchFamily="34" charset="0"/>
                  <a:cs typeface="+mn-cs"/>
                </a:rPr>
                <a:t>CO</a:t>
              </a:r>
              <a:r>
                <a:rPr lang="en-US" sz="1100" baseline="-25000" dirty="0" smtClean="0">
                  <a:solidFill>
                    <a:srgbClr val="000000"/>
                  </a:solidFill>
                  <a:latin typeface="Century Gothic" panose="020B0502020202020204" pitchFamily="34" charset="0"/>
                  <a:cs typeface="+mn-cs"/>
                </a:rPr>
                <a:t>2</a:t>
              </a:r>
              <a:r>
                <a:rPr lang="en-US" sz="1100" dirty="0" smtClean="0">
                  <a:solidFill>
                    <a:srgbClr val="000000"/>
                  </a:solidFill>
                  <a:latin typeface="Century Gothic" panose="020B0502020202020204" pitchFamily="34" charset="0"/>
                  <a:cs typeface="+mn-cs"/>
                </a:rPr>
                <a:t> emissions reductions from Grain Belt</a:t>
              </a:r>
              <a:endParaRPr lang="en-US" sz="1100" dirty="0">
                <a:solidFill>
                  <a:srgbClr val="000000"/>
                </a:solidFill>
                <a:latin typeface="Century Gothic" panose="020B0502020202020204" pitchFamily="34" charset="0"/>
                <a:cs typeface="+mn-cs"/>
              </a:endParaRPr>
            </a:p>
          </p:txBody>
        </p:sp>
        <p:sp>
          <p:nvSpPr>
            <p:cNvPr id="27" name="Rectangle 26"/>
            <p:cNvSpPr/>
            <p:nvPr/>
          </p:nvSpPr>
          <p:spPr>
            <a:xfrm>
              <a:off x="4831671" y="2240889"/>
              <a:ext cx="205274" cy="177282"/>
            </a:xfrm>
            <a:prstGeom prst="rect">
              <a:avLst/>
            </a:prstGeom>
            <a:solidFill>
              <a:srgbClr val="CE8E00"/>
            </a:solidFill>
            <a:ln>
              <a:solidFill>
                <a:srgbClr val="C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100" dirty="0">
                <a:solidFill>
                  <a:srgbClr val="FFFFFF"/>
                </a:solidFill>
              </a:endParaRPr>
            </a:p>
          </p:txBody>
        </p:sp>
      </p:grpSp>
      <p:sp>
        <p:nvSpPr>
          <p:cNvPr id="28" name="Rectangular Callout 27"/>
          <p:cNvSpPr/>
          <p:nvPr/>
        </p:nvSpPr>
        <p:spPr>
          <a:xfrm>
            <a:off x="3051877" y="3837410"/>
            <a:ext cx="1646867" cy="407144"/>
          </a:xfrm>
          <a:prstGeom prst="wedgeRectCallout">
            <a:avLst>
              <a:gd name="adj1" fmla="val -7636"/>
              <a:gd name="adj2" fmla="val 288146"/>
            </a:avLst>
          </a:prstGeom>
          <a:solidFill>
            <a:schemeClr val="bg1"/>
          </a:solidFill>
          <a:ln>
            <a:solidFill>
              <a:srgbClr val="CE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pitchFamily="34" charset="0"/>
              </a:rPr>
              <a:t>1.2 mm tons = gas </a:t>
            </a:r>
          </a:p>
          <a:p>
            <a:pPr algn="ctr"/>
            <a:r>
              <a:rPr lang="en-US" sz="1200" dirty="0" smtClean="0">
                <a:solidFill>
                  <a:schemeClr val="tx1"/>
                </a:solidFill>
                <a:latin typeface="Century Gothic" pitchFamily="34" charset="0"/>
              </a:rPr>
              <a:t>2.7 mm tons = coal</a:t>
            </a:r>
            <a:endParaRPr lang="en-US" sz="1200" dirty="0">
              <a:solidFill>
                <a:schemeClr val="tx1"/>
              </a:solidFill>
              <a:latin typeface="Century Gothic" pitchFamily="34" charset="0"/>
            </a:endParaRPr>
          </a:p>
        </p:txBody>
      </p:sp>
      <p:cxnSp>
        <p:nvCxnSpPr>
          <p:cNvPr id="29" name="Straight Connector 28"/>
          <p:cNvCxnSpPr/>
          <p:nvPr/>
        </p:nvCxnSpPr>
        <p:spPr>
          <a:xfrm flipV="1">
            <a:off x="348038" y="1788181"/>
            <a:ext cx="512064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03808" y="1869237"/>
            <a:ext cx="205274" cy="167382"/>
          </a:xfrm>
          <a:prstGeom prst="rect">
            <a:avLst/>
          </a:prstGeom>
          <a:solidFill>
            <a:srgbClr val="0042B2"/>
          </a:solidFill>
          <a:ln>
            <a:solidFill>
              <a:srgbClr val="004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100" dirty="0">
              <a:solidFill>
                <a:srgbClr val="FFFFFF"/>
              </a:solidFill>
            </a:endParaRPr>
          </a:p>
        </p:txBody>
      </p:sp>
      <p:sp>
        <p:nvSpPr>
          <p:cNvPr id="31" name="TextBox 30"/>
          <p:cNvSpPr txBox="1"/>
          <p:nvPr/>
        </p:nvSpPr>
        <p:spPr>
          <a:xfrm>
            <a:off x="1226482" y="1737591"/>
            <a:ext cx="2918387" cy="430887"/>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latin typeface="Century Gothic" panose="020B0502020202020204" pitchFamily="34" charset="0"/>
                <a:cs typeface="+mn-cs"/>
              </a:rPr>
              <a:t>CO</a:t>
            </a:r>
            <a:r>
              <a:rPr lang="en-US" sz="1100" baseline="-25000" dirty="0" smtClean="0">
                <a:solidFill>
                  <a:srgbClr val="000000"/>
                </a:solidFill>
                <a:latin typeface="Century Gothic" panose="020B0502020202020204" pitchFamily="34" charset="0"/>
                <a:cs typeface="+mn-cs"/>
              </a:rPr>
              <a:t>2</a:t>
            </a:r>
            <a:r>
              <a:rPr lang="en-US" sz="1100" dirty="0" smtClean="0">
                <a:solidFill>
                  <a:srgbClr val="000000"/>
                </a:solidFill>
                <a:latin typeface="Century Gothic" panose="020B0502020202020204" pitchFamily="34" charset="0"/>
                <a:cs typeface="+mn-cs"/>
              </a:rPr>
              <a:t> </a:t>
            </a:r>
            <a:r>
              <a:rPr lang="en-US" sz="1100" dirty="0">
                <a:solidFill>
                  <a:srgbClr val="000000"/>
                </a:solidFill>
                <a:latin typeface="Century Gothic" panose="020B0502020202020204" pitchFamily="34" charset="0"/>
                <a:cs typeface="+mn-cs"/>
              </a:rPr>
              <a:t>emissions reductions contemplated in </a:t>
            </a:r>
            <a:r>
              <a:rPr lang="en-US" sz="1100" dirty="0" smtClean="0">
                <a:solidFill>
                  <a:srgbClr val="000000"/>
                </a:solidFill>
                <a:latin typeface="Century Gothic" panose="020B0502020202020204" pitchFamily="34" charset="0"/>
                <a:cs typeface="+mn-cs"/>
              </a:rPr>
              <a:t>proposed Clean Power Plan</a:t>
            </a:r>
            <a:endParaRPr lang="en-US" sz="1100" dirty="0">
              <a:solidFill>
                <a:srgbClr val="000000"/>
              </a:solidFill>
              <a:latin typeface="Century Gothic" panose="020B0502020202020204" pitchFamily="34" charset="0"/>
              <a:cs typeface="+mn-cs"/>
            </a:endParaRPr>
          </a:p>
        </p:txBody>
      </p:sp>
      <p:sp>
        <p:nvSpPr>
          <p:cNvPr id="32" name="TextBox 22"/>
          <p:cNvSpPr txBox="1"/>
          <p:nvPr/>
        </p:nvSpPr>
        <p:spPr>
          <a:xfrm>
            <a:off x="300967" y="1320118"/>
            <a:ext cx="4593706"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b="1" dirty="0" smtClean="0">
                <a:solidFill>
                  <a:srgbClr val="000000">
                    <a:lumMod val="75000"/>
                    <a:lumOff val="25000"/>
                  </a:srgbClr>
                </a:solidFill>
                <a:latin typeface="Century Gothic" pitchFamily="34" charset="0"/>
              </a:rPr>
              <a:t>Mass-based annual CO</a:t>
            </a:r>
            <a:r>
              <a:rPr lang="en-US" sz="1200" b="1" baseline="-25000" dirty="0" smtClean="0">
                <a:solidFill>
                  <a:srgbClr val="000000">
                    <a:lumMod val="75000"/>
                    <a:lumOff val="25000"/>
                  </a:srgbClr>
                </a:solidFill>
                <a:latin typeface="Century Gothic" pitchFamily="34" charset="0"/>
              </a:rPr>
              <a:t>2</a:t>
            </a:r>
            <a:r>
              <a:rPr lang="en-US" sz="1200" b="1" dirty="0" smtClean="0">
                <a:solidFill>
                  <a:srgbClr val="000000">
                    <a:lumMod val="75000"/>
                    <a:lumOff val="25000"/>
                  </a:srgbClr>
                </a:solidFill>
                <a:latin typeface="Century Gothic" pitchFamily="34" charset="0"/>
              </a:rPr>
              <a:t> emissions reductions for Missouri</a:t>
            </a:r>
            <a:r>
              <a:rPr lang="en-US" sz="1200" b="1" baseline="30000" dirty="0">
                <a:solidFill>
                  <a:srgbClr val="000000">
                    <a:lumMod val="75000"/>
                    <a:lumOff val="25000"/>
                  </a:srgbClr>
                </a:solidFill>
                <a:latin typeface="Century Gothic" pitchFamily="34" charset="0"/>
              </a:rPr>
              <a:t> 2</a:t>
            </a:r>
            <a:endParaRPr lang="en-US" sz="1200" b="1" baseline="30000" dirty="0" smtClean="0">
              <a:solidFill>
                <a:srgbClr val="000000">
                  <a:lumMod val="75000"/>
                  <a:lumOff val="25000"/>
                </a:srgbClr>
              </a:solidFill>
              <a:latin typeface="Century Gothic" pitchFamily="34" charset="0"/>
            </a:endParaRPr>
          </a:p>
          <a:p>
            <a:pPr fontAlgn="auto">
              <a:spcBef>
                <a:spcPts val="0"/>
              </a:spcBef>
              <a:spcAft>
                <a:spcPts val="0"/>
              </a:spcAft>
            </a:pPr>
            <a:r>
              <a:rPr lang="en-US" sz="1200" dirty="0" smtClean="0">
                <a:solidFill>
                  <a:srgbClr val="000000">
                    <a:lumMod val="75000"/>
                    <a:lumOff val="25000"/>
                  </a:srgbClr>
                </a:solidFill>
                <a:latin typeface="Century Gothic" pitchFamily="34" charset="0"/>
              </a:rPr>
              <a:t>million tons</a:t>
            </a:r>
          </a:p>
        </p:txBody>
      </p:sp>
    </p:spTree>
    <p:extLst>
      <p:ext uri="{BB962C8B-B14F-4D97-AF65-F5344CB8AC3E}">
        <p14:creationId xmlns:p14="http://schemas.microsoft.com/office/powerpoint/2010/main" val="3806279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68" y="91268"/>
            <a:ext cx="8229600" cy="1143000"/>
          </a:xfrm>
        </p:spPr>
        <p:txBody>
          <a:bodyPr/>
          <a:lstStyle/>
          <a:p>
            <a:r>
              <a:rPr lang="en-US" dirty="0" smtClean="0">
                <a:solidFill>
                  <a:schemeClr val="tx1">
                    <a:lumMod val="75000"/>
                    <a:lumOff val="25000"/>
                  </a:schemeClr>
                </a:solidFill>
              </a:rPr>
              <a:t>Missouri’s renewable energy standard is driving demand for wind energy prior to CPP interim goals</a:t>
            </a:r>
            <a:endParaRPr lang="en-US" dirty="0">
              <a:solidFill>
                <a:schemeClr val="tx1">
                  <a:lumMod val="75000"/>
                  <a:lumOff val="25000"/>
                </a:schemeClr>
              </a:solidFill>
            </a:endParaRPr>
          </a:p>
        </p:txBody>
      </p:sp>
      <p:sp>
        <p:nvSpPr>
          <p:cNvPr id="12" name="Rectangle 11"/>
          <p:cNvSpPr/>
          <p:nvPr/>
        </p:nvSpPr>
        <p:spPr>
          <a:xfrm>
            <a:off x="193224" y="1363249"/>
            <a:ext cx="4572000" cy="461665"/>
          </a:xfrm>
          <a:prstGeom prst="rect">
            <a:avLst/>
          </a:prstGeom>
        </p:spPr>
        <p:txBody>
          <a:bodyPr>
            <a:spAutoFit/>
          </a:bodyPr>
          <a:lstStyle/>
          <a:p>
            <a:r>
              <a:rPr lang="en-US" sz="1200" b="1" dirty="0">
                <a:solidFill>
                  <a:schemeClr val="tx1">
                    <a:lumMod val="75000"/>
                    <a:lumOff val="25000"/>
                  </a:schemeClr>
                </a:solidFill>
                <a:latin typeface="+mn-lt"/>
              </a:rPr>
              <a:t>Missouri’s Renewable Energy </a:t>
            </a:r>
            <a:r>
              <a:rPr lang="en-US" sz="1200" b="1" dirty="0" smtClean="0">
                <a:solidFill>
                  <a:schemeClr val="tx1">
                    <a:lumMod val="75000"/>
                    <a:lumOff val="25000"/>
                  </a:schemeClr>
                </a:solidFill>
                <a:latin typeface="+mn-lt"/>
              </a:rPr>
              <a:t>Standard rises to 15% of energy consumption in 2021</a:t>
            </a:r>
            <a:r>
              <a:rPr lang="en-US" sz="1200" b="1" baseline="30000" dirty="0" smtClean="0">
                <a:solidFill>
                  <a:schemeClr val="tx1">
                    <a:lumMod val="75000"/>
                    <a:lumOff val="25000"/>
                  </a:schemeClr>
                </a:solidFill>
                <a:latin typeface="+mn-lt"/>
              </a:rPr>
              <a:t>1</a:t>
            </a:r>
            <a:endParaRPr lang="en-US" sz="1200" b="1" dirty="0">
              <a:solidFill>
                <a:schemeClr val="tx1">
                  <a:lumMod val="75000"/>
                  <a:lumOff val="25000"/>
                </a:schemeClr>
              </a:solidFill>
              <a:latin typeface="+mn-lt"/>
            </a:endParaRPr>
          </a:p>
        </p:txBody>
      </p:sp>
      <p:graphicFrame>
        <p:nvGraphicFramePr>
          <p:cNvPr id="120" name="Chart 119"/>
          <p:cNvGraphicFramePr/>
          <p:nvPr>
            <p:extLst>
              <p:ext uri="{D42A27DB-BD31-4B8C-83A1-F6EECF244321}">
                <p14:modId xmlns:p14="http://schemas.microsoft.com/office/powerpoint/2010/main" val="2131387207"/>
              </p:ext>
            </p:extLst>
          </p:nvPr>
        </p:nvGraphicFramePr>
        <p:xfrm>
          <a:off x="126062" y="1959671"/>
          <a:ext cx="5182917" cy="4045344"/>
        </p:xfrm>
        <a:graphic>
          <a:graphicData uri="http://schemas.openxmlformats.org/drawingml/2006/chart">
            <c:chart xmlns:c="http://schemas.openxmlformats.org/drawingml/2006/chart" xmlns:r="http://schemas.openxmlformats.org/officeDocument/2006/relationships" r:id="rId2"/>
          </a:graphicData>
        </a:graphic>
      </p:graphicFrame>
      <p:sp>
        <p:nvSpPr>
          <p:cNvPr id="124" name="Rounded Rectangle 123"/>
          <p:cNvSpPr/>
          <p:nvPr/>
        </p:nvSpPr>
        <p:spPr>
          <a:xfrm>
            <a:off x="5615316" y="1886469"/>
            <a:ext cx="3135652" cy="34982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Clr>
                <a:srgbClr val="CE8E00"/>
              </a:buClr>
              <a:buFont typeface="Wingdings" panose="05000000000000000000" pitchFamily="2" charset="2"/>
              <a:buChar char="§"/>
              <a:tabLst>
                <a:tab pos="511175" algn="l"/>
              </a:tabLst>
            </a:pPr>
            <a:r>
              <a:rPr lang="en-US" sz="1400" dirty="0" smtClean="0">
                <a:solidFill>
                  <a:schemeClr val="tx1">
                    <a:lumMod val="75000"/>
                    <a:lumOff val="25000"/>
                  </a:schemeClr>
                </a:solidFill>
                <a:latin typeface="Century Gothic" pitchFamily="34" charset="0"/>
              </a:rPr>
              <a:t>Missouri’s </a:t>
            </a:r>
            <a:r>
              <a:rPr lang="en-US" sz="1400" dirty="0">
                <a:solidFill>
                  <a:schemeClr val="tx1">
                    <a:lumMod val="75000"/>
                    <a:lumOff val="25000"/>
                  </a:schemeClr>
                </a:solidFill>
                <a:latin typeface="Century Gothic" pitchFamily="34" charset="0"/>
              </a:rPr>
              <a:t>investor-owned utilities will need to procure approximately </a:t>
            </a:r>
            <a:r>
              <a:rPr lang="en-US" sz="1400" b="1" dirty="0">
                <a:solidFill>
                  <a:schemeClr val="tx1">
                    <a:lumMod val="75000"/>
                    <a:lumOff val="25000"/>
                  </a:schemeClr>
                </a:solidFill>
                <a:latin typeface="Century Gothic" pitchFamily="34" charset="0"/>
              </a:rPr>
              <a:t>5-6 million MWh per year of additional renewable electricity </a:t>
            </a:r>
            <a:r>
              <a:rPr lang="en-US" sz="1400" dirty="0">
                <a:solidFill>
                  <a:schemeClr val="tx1">
                    <a:lumMod val="75000"/>
                    <a:lumOff val="25000"/>
                  </a:schemeClr>
                </a:solidFill>
                <a:latin typeface="Century Gothic" pitchFamily="34" charset="0"/>
              </a:rPr>
              <a:t>to meet the RES in 2021.</a:t>
            </a:r>
          </a:p>
          <a:p>
            <a:pPr marL="285750" indent="-285750" defTabSz="457200">
              <a:buClr>
                <a:srgbClr val="CE8E00"/>
              </a:buClr>
              <a:buFont typeface="Wingdings" panose="05000000000000000000" pitchFamily="2" charset="2"/>
              <a:buChar char="§"/>
              <a:tabLst>
                <a:tab pos="511175" algn="l"/>
              </a:tabLst>
            </a:pPr>
            <a:endParaRPr lang="en-US" sz="1400" b="1" dirty="0" smtClean="0">
              <a:solidFill>
                <a:schemeClr val="tx1">
                  <a:lumMod val="75000"/>
                  <a:lumOff val="25000"/>
                </a:schemeClr>
              </a:solidFill>
              <a:latin typeface="Century Gothic" pitchFamily="34" charset="0"/>
            </a:endParaRPr>
          </a:p>
          <a:p>
            <a:pPr marL="285750" indent="-285750" defTabSz="457200">
              <a:buClr>
                <a:srgbClr val="CE8E00"/>
              </a:buClr>
              <a:buFont typeface="Wingdings" panose="05000000000000000000" pitchFamily="2" charset="2"/>
              <a:buChar char="§"/>
              <a:tabLst>
                <a:tab pos="511175" algn="l"/>
              </a:tabLst>
            </a:pPr>
            <a:r>
              <a:rPr lang="en-US" sz="1400" dirty="0" smtClean="0">
                <a:solidFill>
                  <a:schemeClr val="tx1">
                    <a:lumMod val="75000"/>
                    <a:lumOff val="25000"/>
                  </a:schemeClr>
                </a:solidFill>
                <a:latin typeface="Century Gothic" pitchFamily="34" charset="0"/>
              </a:rPr>
              <a:t>Wind delivered by the Grain Belt Express could account for </a:t>
            </a:r>
            <a:r>
              <a:rPr lang="en-US" sz="1400" b="1" dirty="0" smtClean="0">
                <a:solidFill>
                  <a:schemeClr val="tx1">
                    <a:lumMod val="75000"/>
                    <a:lumOff val="25000"/>
                  </a:schemeClr>
                </a:solidFill>
                <a:latin typeface="Century Gothic" pitchFamily="34" charset="0"/>
              </a:rPr>
              <a:t> more than ¼  of the renewable energy required by  Missouri's RES.</a:t>
            </a:r>
            <a:endParaRPr lang="en-US" sz="1400" dirty="0" smtClean="0">
              <a:solidFill>
                <a:schemeClr val="tx1">
                  <a:lumMod val="75000"/>
                  <a:lumOff val="25000"/>
                </a:schemeClr>
              </a:solidFill>
              <a:latin typeface="Century Gothic" pitchFamily="34" charset="0"/>
            </a:endParaRPr>
          </a:p>
          <a:p>
            <a:pPr marL="285750" indent="-285750" defTabSz="457200">
              <a:buClr>
                <a:srgbClr val="DD4609"/>
              </a:buClr>
              <a:buFont typeface="Wingdings" panose="05000000000000000000" pitchFamily="2" charset="2"/>
              <a:buChar char="§"/>
              <a:tabLst>
                <a:tab pos="511175" algn="l"/>
              </a:tabLst>
            </a:pPr>
            <a:endParaRPr lang="en-US" sz="1400" dirty="0">
              <a:solidFill>
                <a:schemeClr val="tx1">
                  <a:lumMod val="75000"/>
                  <a:lumOff val="25000"/>
                </a:schemeClr>
              </a:solidFill>
              <a:latin typeface="Century Gothic" pitchFamily="34" charset="0"/>
            </a:endParaRPr>
          </a:p>
          <a:p>
            <a:pPr marL="285750" indent="-285750" defTabSz="457200">
              <a:buClr>
                <a:srgbClr val="DD4609"/>
              </a:buClr>
              <a:buFont typeface="Wingdings" panose="05000000000000000000" pitchFamily="2" charset="2"/>
              <a:buChar char="§"/>
              <a:tabLst>
                <a:tab pos="511175" algn="l"/>
              </a:tabLst>
            </a:pPr>
            <a:endParaRPr lang="en-US" sz="1400" dirty="0">
              <a:solidFill>
                <a:schemeClr val="tx1">
                  <a:lumMod val="75000"/>
                  <a:lumOff val="25000"/>
                </a:schemeClr>
              </a:solidFill>
              <a:latin typeface="Century Gothic" pitchFamily="34" charset="0"/>
            </a:endParaRPr>
          </a:p>
        </p:txBody>
      </p:sp>
      <p:cxnSp>
        <p:nvCxnSpPr>
          <p:cNvPr id="125" name="Straight Connector 124"/>
          <p:cNvCxnSpPr/>
          <p:nvPr/>
        </p:nvCxnSpPr>
        <p:spPr>
          <a:xfrm flipV="1">
            <a:off x="193224" y="1873146"/>
            <a:ext cx="530352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0" y="5908940"/>
            <a:ext cx="7684169" cy="507831"/>
          </a:xfrm>
          <a:prstGeom prst="rect">
            <a:avLst/>
          </a:prstGeom>
        </p:spPr>
        <p:txBody>
          <a:bodyPr wrap="square">
            <a:spAutoFit/>
          </a:bodyPr>
          <a:lstStyle/>
          <a:p>
            <a:r>
              <a:rPr lang="en-US" sz="900" dirty="0">
                <a:solidFill>
                  <a:schemeClr val="tx1">
                    <a:lumMod val="75000"/>
                    <a:lumOff val="25000"/>
                  </a:schemeClr>
                </a:solidFill>
                <a:latin typeface="+mn-lt"/>
              </a:rPr>
              <a:t>1 EIA Detailed State Data. “Retail Sales of Electricity by State by Sector by Provider.” Available online at http://www.eia.gov/electricity/data/state/. a</a:t>
            </a:r>
            <a:r>
              <a:rPr lang="en-US" sz="900" dirty="0" smtClean="0">
                <a:solidFill>
                  <a:schemeClr val="tx1">
                    <a:lumMod val="75000"/>
                    <a:lumOff val="25000"/>
                  </a:schemeClr>
                </a:solidFill>
                <a:latin typeface="+mn-lt"/>
              </a:rPr>
              <a:t>nd Missouri </a:t>
            </a:r>
            <a:r>
              <a:rPr lang="en-US" sz="900" dirty="0">
                <a:solidFill>
                  <a:schemeClr val="tx1">
                    <a:lumMod val="75000"/>
                    <a:lumOff val="25000"/>
                  </a:schemeClr>
                </a:solidFill>
                <a:latin typeface="+mn-lt"/>
              </a:rPr>
              <a:t>Public Service Commission. “Renewable Energy Standard Compliance Reports.” Available online at http://psc.mo.gov/electric/Renewable_Energy_Standard_Compliance_Reports. </a:t>
            </a:r>
            <a:r>
              <a:rPr lang="en-US" sz="900" dirty="0" smtClean="0">
                <a:solidFill>
                  <a:schemeClr val="tx1">
                    <a:lumMod val="75000"/>
                    <a:lumOff val="25000"/>
                  </a:schemeClr>
                </a:solidFill>
                <a:latin typeface="+mn-lt"/>
              </a:rPr>
              <a:t> </a:t>
            </a:r>
            <a:endParaRPr lang="en-US" sz="900" dirty="0">
              <a:solidFill>
                <a:schemeClr val="tx1">
                  <a:lumMod val="75000"/>
                  <a:lumOff val="25000"/>
                </a:schemeClr>
              </a:solidFill>
              <a:latin typeface="+mn-lt"/>
            </a:endParaRPr>
          </a:p>
        </p:txBody>
      </p:sp>
    </p:spTree>
    <p:extLst>
      <p:ext uri="{BB962C8B-B14F-4D97-AF65-F5344CB8AC3E}">
        <p14:creationId xmlns:p14="http://schemas.microsoft.com/office/powerpoint/2010/main" val="321128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82296"/>
            <a:ext cx="8229600" cy="1143000"/>
          </a:xfrm>
        </p:spPr>
        <p:txBody>
          <a:bodyPr/>
          <a:lstStyle/>
          <a:p>
            <a:r>
              <a:rPr lang="en-US" dirty="0" smtClean="0">
                <a:solidFill>
                  <a:schemeClr val="tx1">
                    <a:lumMod val="75000"/>
                    <a:lumOff val="25000"/>
                  </a:schemeClr>
                </a:solidFill>
              </a:rPr>
              <a:t>The cost of wind will rise each year between 2016 and 2020 as the PTC is phased out</a:t>
            </a:r>
            <a:endParaRPr lang="en-US" dirty="0">
              <a:solidFill>
                <a:schemeClr val="tx1">
                  <a:lumMod val="75000"/>
                  <a:lumOff val="25000"/>
                </a:schemeClr>
              </a:solidFill>
            </a:endParaRPr>
          </a:p>
        </p:txBody>
      </p:sp>
      <p:sp>
        <p:nvSpPr>
          <p:cNvPr id="14" name="TextBox 13"/>
          <p:cNvSpPr txBox="1"/>
          <p:nvPr/>
        </p:nvSpPr>
        <p:spPr>
          <a:xfrm>
            <a:off x="335722" y="4769908"/>
            <a:ext cx="8472556" cy="1323439"/>
          </a:xfrm>
          <a:prstGeom prst="rect">
            <a:avLst/>
          </a:prstGeom>
          <a:noFill/>
          <a:ln>
            <a:solidFill>
              <a:schemeClr val="tx1">
                <a:lumMod val="75000"/>
                <a:lumOff val="25000"/>
              </a:schemeClr>
            </a:solidFill>
          </a:ln>
        </p:spPr>
        <p:txBody>
          <a:bodyPr wrap="square" rtlCol="0">
            <a:spAutoFit/>
          </a:bodyPr>
          <a:lstStyle/>
          <a:p>
            <a:r>
              <a:rPr lang="en-US" sz="1600" b="1" dirty="0" smtClean="0">
                <a:solidFill>
                  <a:schemeClr val="tx1">
                    <a:lumMod val="75000"/>
                    <a:lumOff val="25000"/>
                  </a:schemeClr>
                </a:solidFill>
                <a:latin typeface="Century Gothic" panose="020B0502020202020204" pitchFamily="34" charset="0"/>
              </a:rPr>
              <a:t>2016 is the last year that wind development will be able to qualify for 100% of the Production Tax Credit</a:t>
            </a:r>
            <a:r>
              <a:rPr lang="en-US" sz="1600" b="1" baseline="30000" dirty="0" smtClean="0">
                <a:solidFill>
                  <a:schemeClr val="tx1">
                    <a:lumMod val="75000"/>
                    <a:lumOff val="25000"/>
                  </a:schemeClr>
                </a:solidFill>
                <a:latin typeface="Century Gothic" panose="020B0502020202020204" pitchFamily="34" charset="0"/>
              </a:rPr>
              <a:t>2</a:t>
            </a:r>
          </a:p>
          <a:p>
            <a:pPr marL="285750" indent="-285750">
              <a:buFont typeface="Arial" panose="020B0604020202020204" pitchFamily="34" charset="0"/>
              <a:buChar char="•"/>
            </a:pPr>
            <a:endParaRPr lang="en-US" sz="1600" dirty="0">
              <a:solidFill>
                <a:schemeClr val="tx1">
                  <a:lumMod val="75000"/>
                  <a:lumOff val="25000"/>
                </a:schemeClr>
              </a:solidFill>
              <a:latin typeface="Century Gothic" panose="020B0502020202020204" pitchFamily="34" charset="0"/>
            </a:endParaRPr>
          </a:p>
          <a:p>
            <a:r>
              <a:rPr lang="en-US" sz="1600" dirty="0">
                <a:solidFill>
                  <a:schemeClr val="tx1">
                    <a:lumMod val="75000"/>
                    <a:lumOff val="25000"/>
                  </a:schemeClr>
                </a:solidFill>
                <a:latin typeface="Century Gothic" panose="020B0502020202020204" pitchFamily="34" charset="0"/>
              </a:rPr>
              <a:t>Wind costs will increase between </a:t>
            </a:r>
            <a:r>
              <a:rPr lang="en-US" sz="1600" b="1" dirty="0" smtClean="0">
                <a:solidFill>
                  <a:schemeClr val="tx1">
                    <a:lumMod val="75000"/>
                    <a:lumOff val="25000"/>
                  </a:schemeClr>
                </a:solidFill>
                <a:latin typeface="Century Gothic" panose="020B0502020202020204" pitchFamily="34" charset="0"/>
              </a:rPr>
              <a:t>$4/MWh </a:t>
            </a:r>
            <a:r>
              <a:rPr lang="en-US" sz="1600" b="1" dirty="0">
                <a:solidFill>
                  <a:schemeClr val="tx1">
                    <a:lumMod val="75000"/>
                    <a:lumOff val="25000"/>
                  </a:schemeClr>
                </a:solidFill>
                <a:latin typeface="Century Gothic" panose="020B0502020202020204" pitchFamily="34" charset="0"/>
              </a:rPr>
              <a:t>and $9/MWh </a:t>
            </a:r>
            <a:r>
              <a:rPr lang="en-US" sz="1600" dirty="0">
                <a:solidFill>
                  <a:schemeClr val="tx1">
                    <a:lumMod val="75000"/>
                    <a:lumOff val="25000"/>
                  </a:schemeClr>
                </a:solidFill>
                <a:latin typeface="Century Gothic" panose="020B0502020202020204" pitchFamily="34" charset="0"/>
              </a:rPr>
              <a:t>each year as the Production Tax Credit is phased </a:t>
            </a:r>
            <a:r>
              <a:rPr lang="en-US" sz="1600" dirty="0" smtClean="0">
                <a:solidFill>
                  <a:schemeClr val="tx1">
                    <a:lumMod val="75000"/>
                    <a:lumOff val="25000"/>
                  </a:schemeClr>
                </a:solidFill>
                <a:latin typeface="Century Gothic" panose="020B0502020202020204" pitchFamily="34" charset="0"/>
              </a:rPr>
              <a:t>out</a:t>
            </a:r>
          </a:p>
        </p:txBody>
      </p:sp>
      <p:graphicFrame>
        <p:nvGraphicFramePr>
          <p:cNvPr id="8" name="Content Placeholder 5"/>
          <p:cNvGraphicFramePr>
            <a:graphicFrameLocks/>
          </p:cNvGraphicFramePr>
          <p:nvPr>
            <p:extLst/>
          </p:nvPr>
        </p:nvGraphicFramePr>
        <p:xfrm>
          <a:off x="855518" y="1511095"/>
          <a:ext cx="7432964" cy="31046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55518" y="1034042"/>
            <a:ext cx="4572000" cy="461665"/>
          </a:xfrm>
          <a:prstGeom prst="rect">
            <a:avLst/>
          </a:prstGeom>
          <a:noFill/>
        </p:spPr>
        <p:txBody>
          <a:bodyPr wrap="square" rtlCol="0">
            <a:spAutoFit/>
          </a:bodyPr>
          <a:lstStyle/>
          <a:p>
            <a:r>
              <a:rPr lang="en-US" sz="1200" b="1" dirty="0" smtClean="0">
                <a:solidFill>
                  <a:schemeClr val="tx1">
                    <a:lumMod val="75000"/>
                    <a:lumOff val="25000"/>
                  </a:schemeClr>
                </a:solidFill>
                <a:latin typeface="Century Gothic" pitchFamily="34" charset="0"/>
              </a:rPr>
              <a:t>Kansas Wind Cost, based on year of utility commitment</a:t>
            </a:r>
            <a:r>
              <a:rPr lang="en-US" sz="1200" b="1" baseline="30000" dirty="0" smtClean="0">
                <a:solidFill>
                  <a:schemeClr val="tx1">
                    <a:lumMod val="75000"/>
                    <a:lumOff val="25000"/>
                  </a:schemeClr>
                </a:solidFill>
                <a:latin typeface="Century Gothic" pitchFamily="34" charset="0"/>
              </a:rPr>
              <a:t>1</a:t>
            </a:r>
            <a:r>
              <a:rPr lang="en-US" sz="1200" b="1" dirty="0" smtClean="0">
                <a:solidFill>
                  <a:schemeClr val="tx1">
                    <a:lumMod val="75000"/>
                    <a:lumOff val="25000"/>
                  </a:schemeClr>
                </a:solidFill>
                <a:latin typeface="Century Gothic" pitchFamily="34" charset="0"/>
              </a:rPr>
              <a:t> </a:t>
            </a:r>
          </a:p>
          <a:p>
            <a:r>
              <a:rPr lang="en-US" sz="1200" dirty="0" smtClean="0">
                <a:solidFill>
                  <a:srgbClr val="000000">
                    <a:lumMod val="75000"/>
                    <a:lumOff val="25000"/>
                  </a:srgbClr>
                </a:solidFill>
                <a:latin typeface="Century Gothic" pitchFamily="34" charset="0"/>
              </a:rPr>
              <a:t>$/MWh</a:t>
            </a:r>
            <a:endParaRPr lang="en-US" sz="1200" baseline="30000" dirty="0">
              <a:solidFill>
                <a:srgbClr val="000000">
                  <a:lumMod val="75000"/>
                  <a:lumOff val="25000"/>
                </a:srgbClr>
              </a:solidFill>
              <a:latin typeface="Century Gothic" pitchFamily="34" charset="0"/>
            </a:endParaRPr>
          </a:p>
        </p:txBody>
      </p:sp>
      <p:cxnSp>
        <p:nvCxnSpPr>
          <p:cNvPr id="16" name="Straight Connector 15"/>
          <p:cNvCxnSpPr/>
          <p:nvPr/>
        </p:nvCxnSpPr>
        <p:spPr>
          <a:xfrm>
            <a:off x="855518" y="1511095"/>
            <a:ext cx="731520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555" y="6203008"/>
            <a:ext cx="8729431"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6198" y="6203008"/>
            <a:ext cx="8542079" cy="400110"/>
          </a:xfrm>
          <a:prstGeom prst="rect">
            <a:avLst/>
          </a:prstGeom>
          <a:noFill/>
        </p:spPr>
        <p:txBody>
          <a:bodyPr wrap="square" rtlCol="0">
            <a:spAutoFit/>
          </a:bodyPr>
          <a:lstStyle/>
          <a:p>
            <a:pPr marL="342900" indent="-342900">
              <a:buFont typeface="+mj-lt"/>
              <a:buAutoNum type="arabicPeriod"/>
            </a:pPr>
            <a:r>
              <a:rPr lang="en-US" sz="1000" dirty="0" smtClean="0">
                <a:solidFill>
                  <a:schemeClr val="tx1">
                    <a:lumMod val="75000"/>
                    <a:lumOff val="25000"/>
                  </a:schemeClr>
                </a:solidFill>
                <a:latin typeface="+mj-lt"/>
              </a:rPr>
              <a:t>Kansas wind cost assumes 55% capacity factor resource, $1515/kW wind capex, and a 10-year Kansas property tax abatement</a:t>
            </a:r>
          </a:p>
          <a:p>
            <a:pPr marL="342900" indent="-342900">
              <a:buFont typeface="+mj-lt"/>
              <a:buAutoNum type="arabicPeriod"/>
            </a:pPr>
            <a:r>
              <a:rPr lang="en-US" sz="1000" dirty="0" smtClean="0">
                <a:solidFill>
                  <a:schemeClr val="tx1">
                    <a:lumMod val="75000"/>
                    <a:lumOff val="25000"/>
                  </a:schemeClr>
                </a:solidFill>
                <a:latin typeface="+mj-lt"/>
              </a:rPr>
              <a:t>PTC value is reduced to 80% in 2017, 60% in 2018, 40% in 2019, and 0% in 2020</a:t>
            </a:r>
            <a:endParaRPr lang="en-US" sz="1000" dirty="0">
              <a:solidFill>
                <a:schemeClr val="tx1">
                  <a:lumMod val="75000"/>
                  <a:lumOff val="25000"/>
                </a:schemeClr>
              </a:solidFill>
              <a:latin typeface="+mj-lt"/>
            </a:endParaRPr>
          </a:p>
        </p:txBody>
      </p:sp>
    </p:spTree>
    <p:extLst>
      <p:ext uri="{BB962C8B-B14F-4D97-AF65-F5344CB8AC3E}">
        <p14:creationId xmlns:p14="http://schemas.microsoft.com/office/powerpoint/2010/main" val="416200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5600" y="127000"/>
            <a:ext cx="8229600" cy="1143000"/>
          </a:xfrm>
        </p:spPr>
        <p:txBody>
          <a:bodyPr/>
          <a:lstStyle/>
          <a:p>
            <a:r>
              <a:rPr lang="en-US" dirty="0" smtClean="0">
                <a:solidFill>
                  <a:schemeClr val="tx1">
                    <a:lumMod val="75000"/>
                    <a:lumOff val="25000"/>
                  </a:schemeClr>
                </a:solidFill>
              </a:rPr>
              <a:t>Grain Belt offers advantages over Missouri’s other options to fulfill demand for wind energy </a:t>
            </a:r>
            <a:endParaRPr lang="en-US" dirty="0"/>
          </a:p>
        </p:txBody>
      </p:sp>
      <p:sp>
        <p:nvSpPr>
          <p:cNvPr id="10" name="TextBox 9"/>
          <p:cNvSpPr txBox="1"/>
          <p:nvPr/>
        </p:nvSpPr>
        <p:spPr>
          <a:xfrm>
            <a:off x="1447800" y="1777109"/>
            <a:ext cx="8747078" cy="3888244"/>
          </a:xfrm>
          <a:prstGeom prst="rect">
            <a:avLst/>
          </a:prstGeom>
          <a:noFill/>
        </p:spPr>
        <p:txBody>
          <a:bodyPr wrap="square" rtlCol="0">
            <a:spAutoFit/>
          </a:bodyPr>
          <a:lstStyle/>
          <a:p>
            <a:pPr>
              <a:spcAft>
                <a:spcPts val="3800"/>
              </a:spcAft>
            </a:pPr>
            <a:r>
              <a:rPr lang="en-US" sz="2400" dirty="0" smtClean="0">
                <a:latin typeface="Century Gothic" pitchFamily="34" charset="0"/>
              </a:rPr>
              <a:t>Low-cost energy</a:t>
            </a:r>
          </a:p>
          <a:p>
            <a:pPr>
              <a:spcAft>
                <a:spcPts val="3800"/>
              </a:spcAft>
            </a:pPr>
            <a:r>
              <a:rPr lang="en-US" sz="2400" dirty="0" smtClean="0">
                <a:latin typeface="Century Gothic" pitchFamily="34" charset="0"/>
              </a:rPr>
              <a:t>No </a:t>
            </a:r>
            <a:r>
              <a:rPr lang="en-US" sz="2400" dirty="0">
                <a:latin typeface="Century Gothic" pitchFamily="34" charset="0"/>
              </a:rPr>
              <a:t>risk of congestion </a:t>
            </a:r>
            <a:endParaRPr lang="en-US" sz="2400" dirty="0" smtClean="0">
              <a:latin typeface="Century Gothic" pitchFamily="34" charset="0"/>
            </a:endParaRPr>
          </a:p>
          <a:p>
            <a:pPr>
              <a:spcAft>
                <a:spcPts val="3800"/>
              </a:spcAft>
            </a:pPr>
            <a:endParaRPr lang="en-US" sz="2400" dirty="0" smtClean="0">
              <a:latin typeface="Century Gothic" pitchFamily="34" charset="0"/>
            </a:endParaRPr>
          </a:p>
          <a:p>
            <a:pPr>
              <a:spcAft>
                <a:spcPts val="3800"/>
              </a:spcAft>
            </a:pPr>
            <a:endParaRPr lang="en-US" sz="2400" dirty="0" smtClean="0">
              <a:latin typeface="Century Gothic" pitchFamily="34" charset="0"/>
            </a:endParaRPr>
          </a:p>
          <a:p>
            <a:pPr>
              <a:spcAft>
                <a:spcPts val="3800"/>
              </a:spcAft>
            </a:pPr>
            <a:endParaRPr lang="en-US" sz="2400" dirty="0">
              <a:latin typeface="Century Gothic" pitchFamily="34" charset="0"/>
            </a:endParaRPr>
          </a:p>
        </p:txBody>
      </p:sp>
      <p:sp>
        <p:nvSpPr>
          <p:cNvPr id="11" name="Oval 10"/>
          <p:cNvSpPr/>
          <p:nvPr/>
        </p:nvSpPr>
        <p:spPr>
          <a:xfrm>
            <a:off x="609600" y="1676400"/>
            <a:ext cx="609600" cy="533400"/>
          </a:xfrm>
          <a:prstGeom prst="ellipse">
            <a:avLst/>
          </a:prstGeom>
          <a:solidFill>
            <a:srgbClr val="D28C2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1</a:t>
            </a:r>
            <a:endParaRPr lang="en-US" sz="2000" b="1" dirty="0">
              <a:latin typeface="Century Gothic" pitchFamily="34" charset="0"/>
            </a:endParaRPr>
          </a:p>
        </p:txBody>
      </p:sp>
      <p:sp>
        <p:nvSpPr>
          <p:cNvPr id="13" name="Oval 12"/>
          <p:cNvSpPr/>
          <p:nvPr/>
        </p:nvSpPr>
        <p:spPr>
          <a:xfrm>
            <a:off x="609600" y="2616200"/>
            <a:ext cx="609600" cy="533400"/>
          </a:xfrm>
          <a:prstGeom prst="ellipse">
            <a:avLst/>
          </a:prstGeom>
          <a:solidFill>
            <a:srgbClr val="D28C2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2</a:t>
            </a:r>
            <a:endParaRPr lang="en-US" sz="2000" b="1" dirty="0">
              <a:latin typeface="Century Gothic" pitchFamily="34" charset="0"/>
            </a:endParaRPr>
          </a:p>
        </p:txBody>
      </p:sp>
      <p:sp>
        <p:nvSpPr>
          <p:cNvPr id="14" name="Oval 13"/>
          <p:cNvSpPr/>
          <p:nvPr/>
        </p:nvSpPr>
        <p:spPr>
          <a:xfrm>
            <a:off x="609600" y="3556000"/>
            <a:ext cx="609600" cy="533400"/>
          </a:xfrm>
          <a:prstGeom prst="ellipse">
            <a:avLst/>
          </a:prstGeom>
          <a:solidFill>
            <a:srgbClr val="D28C2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3</a:t>
            </a:r>
            <a:endParaRPr lang="en-US" sz="2000" b="1" dirty="0">
              <a:latin typeface="Century Gothic" pitchFamily="34" charset="0"/>
            </a:endParaRPr>
          </a:p>
        </p:txBody>
      </p:sp>
      <p:sp>
        <p:nvSpPr>
          <p:cNvPr id="2" name="Rectangle 1"/>
          <p:cNvSpPr/>
          <p:nvPr/>
        </p:nvSpPr>
        <p:spPr>
          <a:xfrm>
            <a:off x="1447800" y="3582184"/>
            <a:ext cx="3978974" cy="461665"/>
          </a:xfrm>
          <a:prstGeom prst="rect">
            <a:avLst/>
          </a:prstGeom>
        </p:spPr>
        <p:txBody>
          <a:bodyPr wrap="none">
            <a:spAutoFit/>
          </a:bodyPr>
          <a:lstStyle/>
          <a:p>
            <a:pPr>
              <a:spcAft>
                <a:spcPts val="3800"/>
              </a:spcAft>
            </a:pPr>
            <a:r>
              <a:rPr lang="en-US" sz="2400" dirty="0">
                <a:latin typeface="Century Gothic" pitchFamily="34" charset="0"/>
              </a:rPr>
              <a:t>Economic development  </a:t>
            </a:r>
          </a:p>
        </p:txBody>
      </p:sp>
    </p:spTree>
    <p:extLst>
      <p:ext uri="{BB962C8B-B14F-4D97-AF65-F5344CB8AC3E}">
        <p14:creationId xmlns:p14="http://schemas.microsoft.com/office/powerpoint/2010/main" val="3392514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76042" y="111252"/>
            <a:ext cx="8414657" cy="1143000"/>
          </a:xfrm>
          <a:prstGeom prst="rect">
            <a:avLst/>
          </a:prstGeom>
        </p:spPr>
        <p:txBody>
          <a:bodyPr/>
          <a:lstStyle/>
          <a:p>
            <a:pPr fontAlgn="auto">
              <a:spcBef>
                <a:spcPts val="0"/>
              </a:spcBef>
              <a:spcAft>
                <a:spcPts val="0"/>
              </a:spcAft>
              <a:defRPr/>
            </a:pPr>
            <a:r>
              <a:rPr lang="en-US" sz="2400" b="1" dirty="0" smtClean="0">
                <a:solidFill>
                  <a:srgbClr val="000000">
                    <a:lumMod val="75000"/>
                    <a:lumOff val="25000"/>
                  </a:srgbClr>
                </a:solidFill>
                <a:latin typeface="Century Gothic" pitchFamily="34" charset="0"/>
                <a:cs typeface="+mn-cs"/>
              </a:rPr>
              <a:t>High capacity wind delivered to Missouri by Grain Belt is state’s lowest-cost renewable energy option</a:t>
            </a:r>
            <a:endParaRPr lang="en-US" sz="2000" dirty="0" smtClean="0">
              <a:solidFill>
                <a:srgbClr val="000000">
                  <a:lumMod val="75000"/>
                  <a:lumOff val="25000"/>
                </a:srgbClr>
              </a:solidFill>
              <a:latin typeface="Century Gothic" pitchFamily="34" charset="0"/>
              <a:cs typeface="+mn-cs"/>
            </a:endParaRPr>
          </a:p>
        </p:txBody>
      </p:sp>
      <p:graphicFrame>
        <p:nvGraphicFramePr>
          <p:cNvPr id="5" name="Chart 4"/>
          <p:cNvGraphicFramePr/>
          <p:nvPr>
            <p:extLst>
              <p:ext uri="{D42A27DB-BD31-4B8C-83A1-F6EECF244321}">
                <p14:modId xmlns:p14="http://schemas.microsoft.com/office/powerpoint/2010/main" val="193607073"/>
              </p:ext>
            </p:extLst>
          </p:nvPr>
        </p:nvGraphicFramePr>
        <p:xfrm>
          <a:off x="634429" y="1687388"/>
          <a:ext cx="7907080" cy="360030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2870792" y="1789578"/>
            <a:ext cx="5613990" cy="3125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685800" y="1229727"/>
            <a:ext cx="4652427" cy="461665"/>
          </a:xfrm>
          <a:prstGeom prst="rect">
            <a:avLst/>
          </a:prstGeom>
          <a:noFill/>
        </p:spPr>
        <p:txBody>
          <a:bodyPr wrap="square" rtlCol="0">
            <a:spAutoFit/>
          </a:bodyPr>
          <a:lstStyle/>
          <a:p>
            <a:r>
              <a:rPr lang="en-US" sz="1200" b="1" dirty="0" smtClean="0">
                <a:solidFill>
                  <a:srgbClr val="000000">
                    <a:lumMod val="75000"/>
                    <a:lumOff val="25000"/>
                  </a:srgbClr>
                </a:solidFill>
                <a:latin typeface="Century Gothic" pitchFamily="34" charset="0"/>
              </a:rPr>
              <a:t>Cost of Energy</a:t>
            </a:r>
          </a:p>
          <a:p>
            <a:r>
              <a:rPr lang="en-US" sz="1200" dirty="0" smtClean="0">
                <a:solidFill>
                  <a:srgbClr val="000000">
                    <a:lumMod val="75000"/>
                    <a:lumOff val="25000"/>
                  </a:srgbClr>
                </a:solidFill>
                <a:latin typeface="Century Gothic" pitchFamily="34" charset="0"/>
              </a:rPr>
              <a:t>$/MWh</a:t>
            </a:r>
            <a:endParaRPr lang="en-US" sz="1200" baseline="30000" dirty="0">
              <a:solidFill>
                <a:srgbClr val="000000">
                  <a:lumMod val="75000"/>
                  <a:lumOff val="25000"/>
                </a:srgbClr>
              </a:solidFill>
              <a:latin typeface="Century Gothic" pitchFamily="34" charset="0"/>
            </a:endParaRPr>
          </a:p>
        </p:txBody>
      </p:sp>
      <p:sp>
        <p:nvSpPr>
          <p:cNvPr id="9" name="Rounded Rectangle 8"/>
          <p:cNvSpPr/>
          <p:nvPr/>
        </p:nvSpPr>
        <p:spPr>
          <a:xfrm>
            <a:off x="1095246" y="5284271"/>
            <a:ext cx="7389536" cy="720019"/>
          </a:xfrm>
          <a:prstGeom prst="roundRect">
            <a:avLst>
              <a:gd name="adj" fmla="val 0"/>
            </a:avLst>
          </a:prstGeom>
          <a:solidFill>
            <a:srgbClr val="E7C78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800"/>
              </a:spcAft>
            </a:pPr>
            <a:r>
              <a:rPr lang="en-US" sz="1600" dirty="0">
                <a:solidFill>
                  <a:schemeClr val="tx1">
                    <a:lumMod val="75000"/>
                    <a:lumOff val="25000"/>
                  </a:schemeClr>
                </a:solidFill>
                <a:latin typeface="Century Gothic" pitchFamily="34" charset="0"/>
              </a:rPr>
              <a:t>Western Kansas wind can be generated for 2-2.5 cents/kWh and transmitted via the Grain Belt Express </a:t>
            </a:r>
            <a:r>
              <a:rPr lang="en-US" sz="1600" dirty="0" smtClean="0">
                <a:solidFill>
                  <a:schemeClr val="tx1">
                    <a:lumMod val="75000"/>
                    <a:lumOff val="25000"/>
                  </a:schemeClr>
                </a:solidFill>
                <a:latin typeface="Century Gothic" pitchFamily="34" charset="0"/>
              </a:rPr>
              <a:t>to Missouri for </a:t>
            </a:r>
            <a:r>
              <a:rPr lang="en-US" sz="1600" dirty="0">
                <a:solidFill>
                  <a:schemeClr val="tx1">
                    <a:lumMod val="75000"/>
                    <a:lumOff val="25000"/>
                  </a:schemeClr>
                </a:solidFill>
                <a:latin typeface="Century Gothic" pitchFamily="34" charset="0"/>
              </a:rPr>
              <a:t>approximately 1.5-2.0 cents per kWh.</a:t>
            </a:r>
          </a:p>
        </p:txBody>
      </p:sp>
      <p:sp>
        <p:nvSpPr>
          <p:cNvPr id="17" name="TextBox 16"/>
          <p:cNvSpPr txBox="1"/>
          <p:nvPr/>
        </p:nvSpPr>
        <p:spPr>
          <a:xfrm>
            <a:off x="2871445" y="1790151"/>
            <a:ext cx="2806342" cy="461665"/>
          </a:xfrm>
          <a:prstGeom prst="rect">
            <a:avLst/>
          </a:prstGeom>
          <a:noFill/>
        </p:spPr>
        <p:txBody>
          <a:bodyPr wrap="square" rtlCol="0">
            <a:spAutoFit/>
          </a:bodyPr>
          <a:lstStyle/>
          <a:p>
            <a:r>
              <a:rPr lang="en-US" sz="1200" dirty="0" smtClean="0">
                <a:solidFill>
                  <a:schemeClr val="tx1">
                    <a:lumMod val="75000"/>
                    <a:lumOff val="25000"/>
                  </a:schemeClr>
                </a:solidFill>
                <a:latin typeface="Century Gothic" panose="020B0502020202020204" pitchFamily="34" charset="0"/>
              </a:rPr>
              <a:t>Source: Supply Side Resource Options from Ameren’s 2014 IRP</a:t>
            </a:r>
            <a:endParaRPr lang="en-US" sz="1200" dirty="0">
              <a:solidFill>
                <a:schemeClr val="tx1">
                  <a:lumMod val="75000"/>
                  <a:lumOff val="25000"/>
                </a:schemeClr>
              </a:solidFill>
              <a:latin typeface="Century Gothic" panose="020B0502020202020204" pitchFamily="34" charset="0"/>
            </a:endParaRPr>
          </a:p>
        </p:txBody>
      </p:sp>
      <p:sp>
        <p:nvSpPr>
          <p:cNvPr id="8" name="Oval 7"/>
          <p:cNvSpPr/>
          <p:nvPr/>
        </p:nvSpPr>
        <p:spPr>
          <a:xfrm>
            <a:off x="171321" y="149352"/>
            <a:ext cx="609600" cy="533400"/>
          </a:xfrm>
          <a:prstGeom prst="ellipse">
            <a:avLst/>
          </a:prstGeom>
          <a:solidFill>
            <a:srgbClr val="D28C2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1</a:t>
            </a:r>
            <a:endParaRPr lang="en-US" sz="2000" b="1" dirty="0">
              <a:latin typeface="Century Gothic" pitchFamily="34" charset="0"/>
            </a:endParaRPr>
          </a:p>
        </p:txBody>
      </p:sp>
    </p:spTree>
    <p:extLst>
      <p:ext uri="{BB962C8B-B14F-4D97-AF65-F5344CB8AC3E}">
        <p14:creationId xmlns:p14="http://schemas.microsoft.com/office/powerpoint/2010/main" val="530814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6590" y="75760"/>
            <a:ext cx="8629935" cy="1143000"/>
          </a:xfrm>
        </p:spPr>
        <p:txBody>
          <a:bodyPr/>
          <a:lstStyle/>
          <a:p>
            <a:r>
              <a:rPr lang="en-US" dirty="0" smtClean="0">
                <a:solidFill>
                  <a:schemeClr val="tx1">
                    <a:lumMod val="75000"/>
                    <a:lumOff val="25000"/>
                  </a:schemeClr>
                </a:solidFill>
                <a:latin typeface="+mn-lt"/>
              </a:rPr>
              <a:t>Grain Belt Express avoids congestion associated with MISO transmission</a:t>
            </a:r>
            <a:endParaRPr lang="en-US" sz="2200" dirty="0">
              <a:solidFill>
                <a:schemeClr val="tx1">
                  <a:lumMod val="75000"/>
                  <a:lumOff val="25000"/>
                </a:schemeClr>
              </a:solidFill>
            </a:endParaRPr>
          </a:p>
        </p:txBody>
      </p:sp>
      <p:sp>
        <p:nvSpPr>
          <p:cNvPr id="29" name="TextBox 28"/>
          <p:cNvSpPr txBox="1"/>
          <p:nvPr/>
        </p:nvSpPr>
        <p:spPr>
          <a:xfrm>
            <a:off x="230275" y="6010720"/>
            <a:ext cx="4329298" cy="553998"/>
          </a:xfrm>
          <a:prstGeom prst="rect">
            <a:avLst/>
          </a:prstGeom>
          <a:noFill/>
        </p:spPr>
        <p:txBody>
          <a:bodyPr wrap="square" rtlCol="0">
            <a:spAutoFit/>
          </a:bodyPr>
          <a:lstStyle/>
          <a:p>
            <a:pPr marL="228600" indent="-228600">
              <a:buFont typeface="+mj-lt"/>
              <a:buAutoNum type="arabicPeriod"/>
            </a:pPr>
            <a:r>
              <a:rPr lang="en-US" sz="1000" dirty="0" smtClean="0">
                <a:solidFill>
                  <a:schemeClr val="tx1">
                    <a:lumMod val="75000"/>
                    <a:lumOff val="25000"/>
                  </a:schemeClr>
                </a:solidFill>
                <a:latin typeface="Century Gothic" pitchFamily="34" charset="0"/>
              </a:rPr>
              <a:t>Average historical LMPs from 35 MISO windfarms and Ameren Missouri hub from the past 3 years (2013-2015), weighted by aggregate MISO wind</a:t>
            </a:r>
          </a:p>
        </p:txBody>
      </p:sp>
      <p:sp>
        <p:nvSpPr>
          <p:cNvPr id="31" name="Rounded Rectangle 30"/>
          <p:cNvSpPr/>
          <p:nvPr/>
        </p:nvSpPr>
        <p:spPr>
          <a:xfrm>
            <a:off x="173642" y="1169684"/>
            <a:ext cx="4319108" cy="2123168"/>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entury Gothic" panose="020B0502020202020204" pitchFamily="34" charset="0"/>
              </a:rPr>
              <a:t>The best MISO wind resources are generally located in western Iowa and southern Minnesota. Wind farms situated in these windy regions see significant congestion that Missouri LSEs would ultimately bear if purchasing power from these wind farms</a:t>
            </a:r>
          </a:p>
          <a:p>
            <a:endParaRPr lang="en-US" sz="1200" dirty="0">
              <a:solidFill>
                <a:schemeClr val="tx1"/>
              </a:solidFill>
              <a:latin typeface="Century Gothic" panose="020B0502020202020204" pitchFamily="34" charset="0"/>
            </a:endParaRPr>
          </a:p>
          <a:p>
            <a:r>
              <a:rPr lang="en-US" sz="1200" dirty="0" smtClean="0">
                <a:solidFill>
                  <a:schemeClr val="tx1"/>
                </a:solidFill>
                <a:latin typeface="Century Gothic" panose="020B0502020202020204" pitchFamily="34" charset="0"/>
              </a:rPr>
              <a:t>Building windfarms with large nameplate </a:t>
            </a:r>
            <a:r>
              <a:rPr lang="en-US" sz="1200" b="1" dirty="0" smtClean="0">
                <a:solidFill>
                  <a:schemeClr val="tx1"/>
                </a:solidFill>
                <a:latin typeface="Century Gothic" panose="020B0502020202020204" pitchFamily="34" charset="0"/>
              </a:rPr>
              <a:t>and</a:t>
            </a:r>
            <a:r>
              <a:rPr lang="en-US" sz="1200" dirty="0" smtClean="0">
                <a:solidFill>
                  <a:schemeClr val="tx1"/>
                </a:solidFill>
                <a:latin typeface="Century Gothic" panose="020B0502020202020204" pitchFamily="34" charset="0"/>
              </a:rPr>
              <a:t> in these high wind speed areas may be difficult as land and transmission constraints develop – Grain Belt can connect large amounts of high capacity factor wind to MISO Missouri with little to no congestion risk</a:t>
            </a:r>
          </a:p>
        </p:txBody>
      </p:sp>
      <p:sp>
        <p:nvSpPr>
          <p:cNvPr id="33" name="Oval 32"/>
          <p:cNvSpPr/>
          <p:nvPr/>
        </p:nvSpPr>
        <p:spPr>
          <a:xfrm>
            <a:off x="195316" y="127422"/>
            <a:ext cx="609600" cy="533400"/>
          </a:xfrm>
          <a:prstGeom prst="ellipse">
            <a:avLst/>
          </a:prstGeom>
          <a:solidFill>
            <a:srgbClr val="D28C2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2</a:t>
            </a:r>
            <a:endParaRPr lang="en-US" sz="2000" b="1" dirty="0">
              <a:latin typeface="Century Gothic" pitchFamily="34" charset="0"/>
            </a:endParaRPr>
          </a:p>
        </p:txBody>
      </p:sp>
      <p:graphicFrame>
        <p:nvGraphicFramePr>
          <p:cNvPr id="14" name="Chart 13"/>
          <p:cNvGraphicFramePr/>
          <p:nvPr>
            <p:extLst>
              <p:ext uri="{D42A27DB-BD31-4B8C-83A1-F6EECF244321}">
                <p14:modId xmlns:p14="http://schemas.microsoft.com/office/powerpoint/2010/main" val="3451001466"/>
              </p:ext>
            </p:extLst>
          </p:nvPr>
        </p:nvGraphicFramePr>
        <p:xfrm>
          <a:off x="114595" y="3862010"/>
          <a:ext cx="4444978" cy="2145298"/>
        </p:xfrm>
        <a:graphic>
          <a:graphicData uri="http://schemas.openxmlformats.org/drawingml/2006/chart">
            <c:chart xmlns:c="http://schemas.openxmlformats.org/drawingml/2006/chart" xmlns:r="http://schemas.openxmlformats.org/officeDocument/2006/relationships" r:id="rId2"/>
          </a:graphicData>
        </a:graphic>
      </p:graphicFrame>
      <p:sp>
        <p:nvSpPr>
          <p:cNvPr id="69" name="TextBox 68"/>
          <p:cNvSpPr txBox="1"/>
          <p:nvPr/>
        </p:nvSpPr>
        <p:spPr>
          <a:xfrm>
            <a:off x="209124" y="3282691"/>
            <a:ext cx="4195568" cy="646331"/>
          </a:xfrm>
          <a:prstGeom prst="rect">
            <a:avLst/>
          </a:prstGeom>
          <a:noFill/>
        </p:spPr>
        <p:txBody>
          <a:bodyPr wrap="square" rtlCol="0">
            <a:spAutoFit/>
          </a:bodyPr>
          <a:lstStyle/>
          <a:p>
            <a:r>
              <a:rPr lang="en-US" sz="1200" b="1" dirty="0" smtClean="0">
                <a:solidFill>
                  <a:srgbClr val="000000">
                    <a:lumMod val="75000"/>
                    <a:lumOff val="25000"/>
                  </a:srgbClr>
                </a:solidFill>
                <a:latin typeface="Century Gothic" panose="020F0302020204030204"/>
              </a:rPr>
              <a:t>Average LMP difference between Ameren Missouri and MISO wind farms</a:t>
            </a:r>
            <a:r>
              <a:rPr lang="en-US" sz="1200" b="1" baseline="30000" dirty="0" smtClean="0">
                <a:solidFill>
                  <a:srgbClr val="000000">
                    <a:lumMod val="75000"/>
                    <a:lumOff val="25000"/>
                  </a:srgbClr>
                </a:solidFill>
                <a:latin typeface="Century Gothic" panose="020F0302020204030204"/>
              </a:rPr>
              <a:t>1</a:t>
            </a:r>
          </a:p>
          <a:p>
            <a:r>
              <a:rPr lang="en-US" sz="1200" dirty="0" smtClean="0">
                <a:solidFill>
                  <a:srgbClr val="000000">
                    <a:lumMod val="75000"/>
                    <a:lumOff val="25000"/>
                  </a:srgbClr>
                </a:solidFill>
                <a:latin typeface="Century Gothic" panose="020F0302020204030204"/>
              </a:rPr>
              <a:t>$/MWh</a:t>
            </a:r>
            <a:endParaRPr lang="en-US" sz="1200" dirty="0">
              <a:solidFill>
                <a:srgbClr val="000000">
                  <a:lumMod val="75000"/>
                  <a:lumOff val="25000"/>
                </a:srgbClr>
              </a:solidFill>
              <a:latin typeface="Century Gothic" panose="020F0302020204030204"/>
            </a:endParaRPr>
          </a:p>
        </p:txBody>
      </p:sp>
      <p:cxnSp>
        <p:nvCxnSpPr>
          <p:cNvPr id="70" name="Straight Connector 69"/>
          <p:cNvCxnSpPr/>
          <p:nvPr/>
        </p:nvCxnSpPr>
        <p:spPr>
          <a:xfrm>
            <a:off x="221470" y="3866622"/>
            <a:ext cx="42712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559573" y="1047700"/>
            <a:ext cx="4412943" cy="5687325"/>
            <a:chOff x="4559573" y="1047700"/>
            <a:chExt cx="4412943" cy="5687325"/>
          </a:xfrm>
        </p:grpSpPr>
        <p:grpSp>
          <p:nvGrpSpPr>
            <p:cNvPr id="2" name="Group 1"/>
            <p:cNvGrpSpPr/>
            <p:nvPr/>
          </p:nvGrpSpPr>
          <p:grpSpPr>
            <a:xfrm>
              <a:off x="4559573" y="1047700"/>
              <a:ext cx="4412943" cy="5687325"/>
              <a:chOff x="4559573" y="1047700"/>
              <a:chExt cx="4412943" cy="568732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573" y="1047700"/>
                <a:ext cx="4412943" cy="5687325"/>
              </a:xfrm>
              <a:prstGeom prst="rect">
                <a:avLst/>
              </a:prstGeom>
            </p:spPr>
          </p:pic>
          <p:grpSp>
            <p:nvGrpSpPr>
              <p:cNvPr id="7" name="Group 6"/>
              <p:cNvGrpSpPr/>
              <p:nvPr/>
            </p:nvGrpSpPr>
            <p:grpSpPr>
              <a:xfrm>
                <a:off x="7715874" y="1272968"/>
                <a:ext cx="1070342" cy="400110"/>
                <a:chOff x="3560269" y="3489754"/>
                <a:chExt cx="760041" cy="400110"/>
              </a:xfrm>
            </p:grpSpPr>
            <p:sp>
              <p:nvSpPr>
                <p:cNvPr id="35" name="5-Point Star 34"/>
                <p:cNvSpPr/>
                <p:nvPr/>
              </p:nvSpPr>
              <p:spPr>
                <a:xfrm>
                  <a:off x="3560269" y="3580784"/>
                  <a:ext cx="113520"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p:cNvSpPr txBox="1"/>
                <p:nvPr/>
              </p:nvSpPr>
              <p:spPr>
                <a:xfrm>
                  <a:off x="3719492" y="3489754"/>
                  <a:ext cx="600818" cy="400110"/>
                </a:xfrm>
                <a:prstGeom prst="rect">
                  <a:avLst/>
                </a:prstGeom>
                <a:noFill/>
                <a:ln w="19050">
                  <a:noFill/>
                </a:ln>
              </p:spPr>
              <p:txBody>
                <a:bodyPr wrap="square" rtlCol="0" anchor="ctr">
                  <a:spAutoFit/>
                </a:bodyPr>
                <a:lstStyle/>
                <a:p>
                  <a:r>
                    <a:rPr lang="en-US" sz="1000" dirty="0" smtClean="0">
                      <a:solidFill>
                        <a:srgbClr val="000000"/>
                      </a:solidFill>
                      <a:latin typeface="Century Gothic" panose="020B0502020202020204" pitchFamily="34" charset="0"/>
                    </a:rPr>
                    <a:t>MISO wind farms</a:t>
                  </a:r>
                  <a:endParaRPr lang="en-US" sz="1000" baseline="30000" dirty="0">
                    <a:solidFill>
                      <a:srgbClr val="000000"/>
                    </a:solidFill>
                    <a:latin typeface="Century Gothic" panose="020B0502020202020204" pitchFamily="34" charset="0"/>
                  </a:endParaRPr>
                </a:p>
              </p:txBody>
            </p:sp>
          </p:gr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610" y="1710658"/>
                <a:ext cx="112357" cy="154350"/>
              </a:xfrm>
              <a:prstGeom prst="rect">
                <a:avLst/>
              </a:prstGeom>
              <a:effectLst>
                <a:outerShdw blurRad="63500" sx="158000" sy="158000" algn="ctr" rotWithShape="0">
                  <a:prstClr val="black">
                    <a:alpha val="50000"/>
                  </a:prstClr>
                </a:outerShdw>
              </a:effectLst>
            </p:spPr>
          </p:pic>
          <p:sp>
            <p:nvSpPr>
              <p:cNvPr id="41" name="TextBox 40"/>
              <p:cNvSpPr txBox="1"/>
              <p:nvPr/>
            </p:nvSpPr>
            <p:spPr>
              <a:xfrm>
                <a:off x="7932084" y="1628780"/>
                <a:ext cx="883111" cy="553998"/>
              </a:xfrm>
              <a:prstGeom prst="rect">
                <a:avLst/>
              </a:prstGeom>
              <a:noFill/>
              <a:ln w="19050">
                <a:noFill/>
              </a:ln>
            </p:spPr>
            <p:txBody>
              <a:bodyPr wrap="square" rtlCol="0" anchor="ctr">
                <a:spAutoFit/>
              </a:bodyPr>
              <a:lstStyle/>
              <a:p>
                <a:r>
                  <a:rPr lang="en-US" sz="1000" dirty="0" smtClean="0">
                    <a:solidFill>
                      <a:srgbClr val="000000"/>
                    </a:solidFill>
                    <a:latin typeface="Century Gothic" panose="020B0502020202020204" pitchFamily="34" charset="0"/>
                  </a:rPr>
                  <a:t>Grain Belt converter station</a:t>
                </a:r>
                <a:endParaRPr lang="en-US" sz="1000" dirty="0">
                  <a:solidFill>
                    <a:srgbClr val="000000"/>
                  </a:solidFill>
                  <a:latin typeface="Century Gothic" panose="020B0502020202020204" pitchFamily="34" charset="0"/>
                </a:endParaRPr>
              </a:p>
            </p:txBody>
          </p:sp>
          <p:sp>
            <p:nvSpPr>
              <p:cNvPr id="22" name="5-Point Star 21"/>
              <p:cNvSpPr/>
              <p:nvPr/>
            </p:nvSpPr>
            <p:spPr>
              <a:xfrm>
                <a:off x="5827358" y="300853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5-Point Star 22"/>
              <p:cNvSpPr/>
              <p:nvPr/>
            </p:nvSpPr>
            <p:spPr>
              <a:xfrm>
                <a:off x="5956745" y="2393412"/>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5-Point Star 23"/>
              <p:cNvSpPr/>
              <p:nvPr/>
            </p:nvSpPr>
            <p:spPr>
              <a:xfrm>
                <a:off x="5807636" y="3212866"/>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5-Point Star 24"/>
              <p:cNvSpPr/>
              <p:nvPr/>
            </p:nvSpPr>
            <p:spPr>
              <a:xfrm>
                <a:off x="6686110" y="1931997"/>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5-Point Star 25"/>
              <p:cNvSpPr/>
              <p:nvPr/>
            </p:nvSpPr>
            <p:spPr>
              <a:xfrm>
                <a:off x="5224263" y="1491096"/>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5-Point Star 26"/>
              <p:cNvSpPr/>
              <p:nvPr/>
            </p:nvSpPr>
            <p:spPr>
              <a:xfrm>
                <a:off x="5307615" y="1598096"/>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5-Point Star 27"/>
              <p:cNvSpPr/>
              <p:nvPr/>
            </p:nvSpPr>
            <p:spPr>
              <a:xfrm>
                <a:off x="5867249" y="3087632"/>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5-Point Star 29"/>
              <p:cNvSpPr/>
              <p:nvPr/>
            </p:nvSpPr>
            <p:spPr>
              <a:xfrm>
                <a:off x="6572838" y="1944345"/>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5-Point Star 31"/>
              <p:cNvSpPr/>
              <p:nvPr/>
            </p:nvSpPr>
            <p:spPr>
              <a:xfrm>
                <a:off x="6364842" y="1805532"/>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5-Point Star 35"/>
              <p:cNvSpPr/>
              <p:nvPr/>
            </p:nvSpPr>
            <p:spPr>
              <a:xfrm>
                <a:off x="5831537" y="2677474"/>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5-Point Star 41"/>
              <p:cNvSpPr/>
              <p:nvPr/>
            </p:nvSpPr>
            <p:spPr>
              <a:xfrm>
                <a:off x="6375998" y="247513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5-Point Star 42"/>
              <p:cNvSpPr/>
              <p:nvPr/>
            </p:nvSpPr>
            <p:spPr>
              <a:xfrm>
                <a:off x="5339678" y="164709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5-Point Star 43"/>
              <p:cNvSpPr/>
              <p:nvPr/>
            </p:nvSpPr>
            <p:spPr>
              <a:xfrm>
                <a:off x="6335358" y="196205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5-Point Star 45"/>
              <p:cNvSpPr/>
              <p:nvPr/>
            </p:nvSpPr>
            <p:spPr>
              <a:xfrm>
                <a:off x="5776558" y="182743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5-Point Star 46"/>
              <p:cNvSpPr/>
              <p:nvPr/>
            </p:nvSpPr>
            <p:spPr>
              <a:xfrm>
                <a:off x="5568278" y="198237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5-Point Star 47"/>
              <p:cNvSpPr/>
              <p:nvPr/>
            </p:nvSpPr>
            <p:spPr>
              <a:xfrm>
                <a:off x="5390478" y="173345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5-Point Star 48"/>
              <p:cNvSpPr/>
              <p:nvPr/>
            </p:nvSpPr>
            <p:spPr>
              <a:xfrm>
                <a:off x="6528398" y="244973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5-Point Star 49"/>
              <p:cNvSpPr/>
              <p:nvPr/>
            </p:nvSpPr>
            <p:spPr>
              <a:xfrm>
                <a:off x="6360758" y="215509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5-Point Star 50"/>
              <p:cNvSpPr/>
              <p:nvPr/>
            </p:nvSpPr>
            <p:spPr>
              <a:xfrm>
                <a:off x="5644478" y="251069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5-Point Star 51"/>
              <p:cNvSpPr/>
              <p:nvPr/>
            </p:nvSpPr>
            <p:spPr>
              <a:xfrm>
                <a:off x="5146638" y="139817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5-Point Star 52"/>
              <p:cNvSpPr/>
              <p:nvPr/>
            </p:nvSpPr>
            <p:spPr>
              <a:xfrm>
                <a:off x="5700358" y="186553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5-Point Star 53"/>
              <p:cNvSpPr/>
              <p:nvPr/>
            </p:nvSpPr>
            <p:spPr>
              <a:xfrm>
                <a:off x="5659718" y="206365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5-Point Star 54"/>
              <p:cNvSpPr/>
              <p:nvPr/>
            </p:nvSpPr>
            <p:spPr>
              <a:xfrm>
                <a:off x="5141558" y="14896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5-Point Star 55"/>
              <p:cNvSpPr/>
              <p:nvPr/>
            </p:nvSpPr>
            <p:spPr>
              <a:xfrm>
                <a:off x="5949278" y="30898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5-Point Star 56"/>
              <p:cNvSpPr/>
              <p:nvPr/>
            </p:nvSpPr>
            <p:spPr>
              <a:xfrm>
                <a:off x="5595024" y="2684598"/>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5-Point Star 57"/>
              <p:cNvSpPr/>
              <p:nvPr/>
            </p:nvSpPr>
            <p:spPr>
              <a:xfrm>
                <a:off x="5456518" y="18452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5-Point Star 58"/>
              <p:cNvSpPr/>
              <p:nvPr/>
            </p:nvSpPr>
            <p:spPr>
              <a:xfrm>
                <a:off x="5893398" y="238877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5-Point Star 59"/>
              <p:cNvSpPr/>
              <p:nvPr/>
            </p:nvSpPr>
            <p:spPr>
              <a:xfrm>
                <a:off x="5192358" y="180457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5-Point Star 60"/>
              <p:cNvSpPr/>
              <p:nvPr/>
            </p:nvSpPr>
            <p:spPr>
              <a:xfrm>
                <a:off x="5624158" y="234305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5-Point Star 61"/>
              <p:cNvSpPr/>
              <p:nvPr/>
            </p:nvSpPr>
            <p:spPr>
              <a:xfrm>
                <a:off x="6497918" y="26580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5-Point Star 62"/>
              <p:cNvSpPr/>
              <p:nvPr/>
            </p:nvSpPr>
            <p:spPr>
              <a:xfrm>
                <a:off x="6467438" y="195189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5-Point Star 63"/>
              <p:cNvSpPr/>
              <p:nvPr/>
            </p:nvSpPr>
            <p:spPr>
              <a:xfrm>
                <a:off x="5814658" y="17690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5-Point Star 64"/>
              <p:cNvSpPr/>
              <p:nvPr/>
            </p:nvSpPr>
            <p:spPr>
              <a:xfrm>
                <a:off x="5740998" y="268595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5-Point Star 65"/>
              <p:cNvSpPr/>
              <p:nvPr/>
            </p:nvSpPr>
            <p:spPr>
              <a:xfrm>
                <a:off x="5702898" y="30517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5-Point Star 66"/>
              <p:cNvSpPr/>
              <p:nvPr/>
            </p:nvSpPr>
            <p:spPr>
              <a:xfrm>
                <a:off x="6571578" y="2391319"/>
                <a:ext cx="159867" cy="149964"/>
              </a:xfrm>
              <a:prstGeom prst="star5">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739" y="3891363"/>
                <a:ext cx="112357" cy="154350"/>
              </a:xfrm>
              <a:prstGeom prst="rect">
                <a:avLst/>
              </a:prstGeom>
              <a:effectLst>
                <a:outerShdw blurRad="63500" sx="158000" sy="158000" algn="ctr" rotWithShape="0">
                  <a:prstClr val="black">
                    <a:alpha val="50000"/>
                  </a:prstClr>
                </a:outerShdw>
              </a:effectLst>
            </p:spPr>
          </p:pic>
        </p:grpSp>
        <p:sp>
          <p:nvSpPr>
            <p:cNvPr id="75" name="TextBox 74"/>
            <p:cNvSpPr txBox="1"/>
            <p:nvPr/>
          </p:nvSpPr>
          <p:spPr>
            <a:xfrm>
              <a:off x="6770208" y="4462500"/>
              <a:ext cx="1301775" cy="400110"/>
            </a:xfrm>
            <a:prstGeom prst="rect">
              <a:avLst/>
            </a:prstGeom>
            <a:noFill/>
            <a:ln w="19050">
              <a:noFill/>
            </a:ln>
          </p:spPr>
          <p:txBody>
            <a:bodyPr wrap="square" rtlCol="0" anchor="ctr">
              <a:spAutoFit/>
            </a:bodyPr>
            <a:lstStyle/>
            <a:p>
              <a:r>
                <a:rPr lang="en-US" sz="1000" b="1" dirty="0" smtClean="0">
                  <a:solidFill>
                    <a:srgbClr val="000000"/>
                  </a:solidFill>
                  <a:latin typeface="Century Gothic" panose="020B0502020202020204" pitchFamily="34" charset="0"/>
                </a:rPr>
                <a:t>Ameren Missouri Service Territory</a:t>
              </a:r>
              <a:endParaRPr lang="en-US" sz="1000" b="1" baseline="30000" dirty="0">
                <a:solidFill>
                  <a:srgbClr val="000000"/>
                </a:solidFill>
                <a:latin typeface="Century Gothic" panose="020B0502020202020204" pitchFamily="34" charset="0"/>
              </a:endParaRPr>
            </a:p>
          </p:txBody>
        </p:sp>
      </p:grpSp>
    </p:spTree>
    <p:extLst>
      <p:ext uri="{BB962C8B-B14F-4D97-AF65-F5344CB8AC3E}">
        <p14:creationId xmlns:p14="http://schemas.microsoft.com/office/powerpoint/2010/main" val="56183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lean Lin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lean Lin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lean Lin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lean Lin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lean Lin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Conclusion">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Title">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nE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BX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Body">
  <a:themeElements>
    <a:clrScheme name="Clean Line">
      <a:dk1>
        <a:srgbClr val="000000"/>
      </a:dk1>
      <a:lt1>
        <a:srgbClr val="FFFFFF"/>
      </a:lt1>
      <a:dk2>
        <a:srgbClr val="FFFFFF"/>
      </a:dk2>
      <a:lt2>
        <a:srgbClr val="FFFFFF"/>
      </a:lt2>
      <a:accent1>
        <a:srgbClr val="F8981D"/>
      </a:accent1>
      <a:accent2>
        <a:srgbClr val="6DB33F"/>
      </a:accent2>
      <a:accent3>
        <a:srgbClr val="FFFFFF"/>
      </a:accent3>
      <a:accent4>
        <a:srgbClr val="FFFFFF"/>
      </a:accent4>
      <a:accent5>
        <a:srgbClr val="FFFFFF"/>
      </a:accent5>
      <a:accent6>
        <a:srgbClr val="FFFFFF"/>
      </a:accent6>
      <a:hlink>
        <a:srgbClr val="FFFFFF"/>
      </a:hlink>
      <a:folHlink>
        <a:srgbClr val="FF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b7594b9a-7d28-4230-9dc2-d503497d0561"/>
    <Public_x0020_Presentation xmlns="b7594b9a-7d28-4230-9dc2-d503497d0561">false</Public_x0020_Presentation>
    <Date_x0020_Presented xmlns="b7594b9a-7d28-4230-9dc2-d503497d0561" xsi:nil="true"/>
    <Presentation_x0020_Audience xmlns="b7594b9a-7d28-4230-9dc2-d503497d0561" xsi:nil="true"/>
    <_dlc_DocId xmlns="b7594b9a-7d28-4230-9dc2-d503497d0561">3AMXK6J6P2JZ-38-345</_dlc_DocId>
    <_dlc_DocIdUrl xmlns="b7594b9a-7d28-4230-9dc2-d503497d0561">
      <Url>https://portal.cleanlineenergy.com/Grain%20Belt%20Site/_layouts/DocIdRedir.aspx?ID=3AMXK6J6P2JZ-38-345</Url>
      <Description>3AMXK6J6P2JZ-38-345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Presentation" ma:contentTypeID="0x010100C1B478B5EB4CCD49B811EA13B1EC57D000353E94F4AD2CC8469DFAF09F2C91694C" ma:contentTypeVersion="12" ma:contentTypeDescription="Presentation" ma:contentTypeScope="" ma:versionID="8c7fc2246179215dd00e80c28d913a60">
  <xsd:schema xmlns:xsd="http://www.w3.org/2001/XMLSchema" xmlns:xs="http://www.w3.org/2001/XMLSchema" xmlns:p="http://schemas.microsoft.com/office/2006/metadata/properties" xmlns:ns2="b7594b9a-7d28-4230-9dc2-d503497d0561" targetNamespace="http://schemas.microsoft.com/office/2006/metadata/properties" ma:root="true" ma:fieldsID="d41d9a44daa5ea41d069f2c421c67747" ns2:_="">
    <xsd:import namespace="b7594b9a-7d28-4230-9dc2-d503497d0561"/>
    <xsd:element name="properties">
      <xsd:complexType>
        <xsd:sequence>
          <xsd:element name="documentManagement">
            <xsd:complexType>
              <xsd:all>
                <xsd:element ref="ns2:Project" minOccurs="0"/>
                <xsd:element ref="ns2:Date_x0020_Presented" minOccurs="0"/>
                <xsd:element ref="ns2:Presentation_x0020_Audience" minOccurs="0"/>
                <xsd:element ref="ns2:Public_x0020_Presenta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4b9a-7d28-4230-9dc2-d503497d0561" elementFormDefault="qualified">
    <xsd:import namespace="http://schemas.microsoft.com/office/2006/documentManagement/types"/>
    <xsd:import namespace="http://schemas.microsoft.com/office/infopath/2007/PartnerControls"/>
    <xsd:element name="Project" ma:index="2" nillable="true" ma:displayName="Project" ma:description="Clean Line Project Name" ma:internalName="Project">
      <xsd:complexType>
        <xsd:complexContent>
          <xsd:extension base="dms:MultiChoice">
            <xsd:sequence>
              <xsd:element name="Value" maxOccurs="unbounded" minOccurs="0" nillable="true">
                <xsd:simpleType>
                  <xsd:restriction base="dms:Choice">
                    <xsd:enumeration value="Centennial West"/>
                    <xsd:enumeration value="Grain Belt Express"/>
                    <xsd:enumeration value="Plains &amp; Eastern"/>
                    <xsd:enumeration value="Rock Island"/>
                  </xsd:restriction>
                </xsd:simpleType>
              </xsd:element>
            </xsd:sequence>
          </xsd:extension>
        </xsd:complexContent>
      </xsd:complexType>
    </xsd:element>
    <xsd:element name="Date_x0020_Presented" ma:index="3" nillable="true" ma:displayName="Date Presented" ma:description="Date of Presentation" ma:format="DateOnly" ma:internalName="Date_x0020_Presented">
      <xsd:simpleType>
        <xsd:restriction base="dms:DateTime"/>
      </xsd:simpleType>
    </xsd:element>
    <xsd:element name="Presentation_x0020_Audience" ma:index="4" nillable="true" ma:displayName="Presentation Audience" ma:description="Audience the first time the presentation was given" ma:internalName="Presentation_x0020_Audience">
      <xsd:simpleType>
        <xsd:restriction base="dms:Text">
          <xsd:maxLength value="255"/>
        </xsd:restriction>
      </xsd:simpleType>
    </xsd:element>
    <xsd:element name="Public_x0020_Presentation" ma:index="5" nillable="true" ma:displayName="Public Presentation" ma:default="0" ma:description="Was this presentation given to the public?" ma:internalName="Public_x0020_Presentation">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7"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ma:index="8" ma:displayName="Comments"/>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461ED-ABB1-490C-984A-AFF333278F30}">
  <ds:schemaRefs>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b7594b9a-7d28-4230-9dc2-d503497d0561"/>
    <ds:schemaRef ds:uri="http://purl.org/dc/terms/"/>
  </ds:schemaRefs>
</ds:datastoreItem>
</file>

<file path=customXml/itemProps2.xml><?xml version="1.0" encoding="utf-8"?>
<ds:datastoreItem xmlns:ds="http://schemas.openxmlformats.org/officeDocument/2006/customXml" ds:itemID="{07C38513-F214-4A0A-A341-E76E036FF055}">
  <ds:schemaRefs>
    <ds:schemaRef ds:uri="http://schemas.microsoft.com/sharepoint/events"/>
  </ds:schemaRefs>
</ds:datastoreItem>
</file>

<file path=customXml/itemProps3.xml><?xml version="1.0" encoding="utf-8"?>
<ds:datastoreItem xmlns:ds="http://schemas.openxmlformats.org/officeDocument/2006/customXml" ds:itemID="{C968C1A4-399F-4C67-956D-3359D0AC0A54}">
  <ds:schemaRefs>
    <ds:schemaRef ds:uri="http://schemas.microsoft.com/sharepoint/v3/contenttype/forms"/>
  </ds:schemaRefs>
</ds:datastoreItem>
</file>

<file path=customXml/itemProps4.xml><?xml version="1.0" encoding="utf-8"?>
<ds:datastoreItem xmlns:ds="http://schemas.openxmlformats.org/officeDocument/2006/customXml" ds:itemID="{3C551A5B-FC93-4DF7-B1A6-EA0DCFF23778}">
  <ds:schemaRefs>
    <ds:schemaRef ds:uri="http://schemas.microsoft.com/office/2006/metadata/longProperties"/>
  </ds:schemaRefs>
</ds:datastoreItem>
</file>

<file path=customXml/itemProps5.xml><?xml version="1.0" encoding="utf-8"?>
<ds:datastoreItem xmlns:ds="http://schemas.openxmlformats.org/officeDocument/2006/customXml" ds:itemID="{A9E16066-DCEA-4024-B88C-51738CF71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4b9a-7d28-4230-9dc2-d503497d0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Template_6_25_10</Template>
  <TotalTime>63522</TotalTime>
  <Words>857</Words>
  <Application>Microsoft Office PowerPoint</Application>
  <PresentationFormat>On-screen Show (4:3)</PresentationFormat>
  <Paragraphs>89</Paragraphs>
  <Slides>11</Slides>
  <Notes>5</Notes>
  <HiddenSlides>0</HiddenSlides>
  <MMClips>0</MMClips>
  <ScaleCrop>false</ScaleCrop>
  <HeadingPairs>
    <vt:vector size="6" baseType="variant">
      <vt:variant>
        <vt:lpstr>Fonts Used</vt:lpstr>
      </vt:variant>
      <vt:variant>
        <vt:i4>6</vt:i4>
      </vt:variant>
      <vt:variant>
        <vt:lpstr>Theme</vt:lpstr>
      </vt:variant>
      <vt:variant>
        <vt:i4>26</vt:i4>
      </vt:variant>
      <vt:variant>
        <vt:lpstr>Slide Titles</vt:lpstr>
      </vt:variant>
      <vt:variant>
        <vt:i4>11</vt:i4>
      </vt:variant>
    </vt:vector>
  </HeadingPairs>
  <TitlesOfParts>
    <vt:vector size="43" baseType="lpstr">
      <vt:lpstr>Arial</vt:lpstr>
      <vt:lpstr>Gill Sans</vt:lpstr>
      <vt:lpstr>Gill Sans MT</vt:lpstr>
      <vt:lpstr>Wingdings</vt:lpstr>
      <vt:lpstr>Century Gothic</vt:lpstr>
      <vt:lpstr>Calibri</vt:lpstr>
      <vt:lpstr>Title</vt:lpstr>
      <vt:lpstr>Custom Design</vt:lpstr>
      <vt:lpstr>3_Body</vt:lpstr>
      <vt:lpstr>PnE_Body</vt:lpstr>
      <vt:lpstr>Office Theme</vt:lpstr>
      <vt:lpstr>2_Body</vt:lpstr>
      <vt:lpstr>GBX_Body</vt:lpstr>
      <vt:lpstr>5_Body</vt:lpstr>
      <vt:lpstr>6_Body</vt:lpstr>
      <vt:lpstr>7_Body</vt:lpstr>
      <vt:lpstr>8_Body</vt:lpstr>
      <vt:lpstr>1_Custom Design</vt:lpstr>
      <vt:lpstr>2_Custom Design</vt:lpstr>
      <vt:lpstr>3_Custom Design</vt:lpstr>
      <vt:lpstr>4_Custom Design</vt:lpstr>
      <vt:lpstr>5_Custom Design</vt:lpstr>
      <vt:lpstr>6_Custom Design</vt:lpstr>
      <vt:lpstr>7_Custom Design</vt:lpstr>
      <vt:lpstr>9_Body</vt:lpstr>
      <vt:lpstr>10_Body</vt:lpstr>
      <vt:lpstr>1_Conclusion</vt:lpstr>
      <vt:lpstr>1_Title</vt:lpstr>
      <vt:lpstr>11_Body</vt:lpstr>
      <vt:lpstr>12_Body</vt:lpstr>
      <vt:lpstr>13_Body</vt:lpstr>
      <vt:lpstr>15_Body</vt:lpstr>
      <vt:lpstr>PowerPoint Presentation</vt:lpstr>
      <vt:lpstr>Clean Line’s projects connect the lowest-cost wind resources to major demand centers</vt:lpstr>
      <vt:lpstr>PowerPoint Presentation</vt:lpstr>
      <vt:lpstr>Wind energy delivered by Grain Belt could account for up to 12% of Missouri’s 2030 carbon reduction target 1</vt:lpstr>
      <vt:lpstr>Missouri’s renewable energy standard is driving demand for wind energy prior to CPP interim goals</vt:lpstr>
      <vt:lpstr>The cost of wind will rise each year between 2016 and 2020 as the PTC is phased out</vt:lpstr>
      <vt:lpstr>Grain Belt offers advantages over Missouri’s other options to fulfill demand for wind energy </vt:lpstr>
      <vt:lpstr>PowerPoint Presentation</vt:lpstr>
      <vt:lpstr>Grain Belt Express avoids congestion associated with MISO transmission</vt:lpstr>
      <vt:lpstr>Clean Line’s $500 million infrastructure investment in Missouri will stimulate the state’s economy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David Berry</dc:creator>
  <cp:lastModifiedBy>Administrator</cp:lastModifiedBy>
  <cp:revision>3185</cp:revision>
  <cp:lastPrinted>2016-01-15T20:46:47Z</cp:lastPrinted>
  <dcterms:created xsi:type="dcterms:W3CDTF">2010-07-01T22:05:32Z</dcterms:created>
  <dcterms:modified xsi:type="dcterms:W3CDTF">2016-02-04T17:46:21Z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0x010100C1B478B5EB4CCD49B811EA13B1EC57D000353E94F4AD2CC8469DFAF09F2C91694C</vt:lpwstr>
  </property>
  <property fmtid="{D5CDD505-2E9C-101B-9397-08002B2CF9AE}" pid="4" name="Privileged and Confidential">
    <vt:bool>false</vt:bool>
  </property>
  <property fmtid="{D5CDD505-2E9C-101B-9397-08002B2CF9AE}" pid="5" name="_dlc_DocIdItemGuid">
    <vt:lpwstr>c4e96465-0322-4faa-8712-868e507a02b1</vt:lpwstr>
  </property>
</Properties>
</file>