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8" r:id="rId1"/>
  </p:sldMasterIdLst>
  <p:notesMasterIdLst>
    <p:notesMasterId r:id="rId11"/>
  </p:notesMasterIdLst>
  <p:sldIdLst>
    <p:sldId id="434" r:id="rId2"/>
    <p:sldId id="435" r:id="rId3"/>
    <p:sldId id="436" r:id="rId4"/>
    <p:sldId id="437" r:id="rId5"/>
    <p:sldId id="438" r:id="rId6"/>
    <p:sldId id="439" r:id="rId7"/>
    <p:sldId id="441" r:id="rId8"/>
    <p:sldId id="440" r:id="rId9"/>
    <p:sldId id="442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4667" autoAdjust="0"/>
  </p:normalViewPr>
  <p:slideViewPr>
    <p:cSldViewPr>
      <p:cViewPr>
        <p:scale>
          <a:sx n="142" d="100"/>
          <a:sy n="142" d="100"/>
        </p:scale>
        <p:origin x="-7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9207332-547C-49B5-8319-56D39A4CFB00}" type="datetimeFigureOut">
              <a:rPr lang="en-US" smtClean="0"/>
              <a:t>01/11/2013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0E28FE7-8F0C-4791-A85C-A5FD724D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1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1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4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2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4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B390-DCB9-48CC-B10E-AF6ED17BA6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hyperlink" Target="javascript:ClickThumbnail(2)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5638800"/>
            <a:ext cx="345916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2819400"/>
            <a:ext cx="48006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44196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6" name="Picture 2" descr="Pictu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4399"/>
            <a:ext cx="1524000" cy="7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8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20638" y="5881688"/>
            <a:ext cx="9142413" cy="976312"/>
            <a:chOff x="-21021" y="5882407"/>
            <a:chExt cx="9143245" cy="97559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1" y="5961962"/>
              <a:ext cx="9143245" cy="89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882407"/>
              <a:ext cx="1685925" cy="670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391400" y="6248400"/>
            <a:ext cx="457200" cy="365125"/>
          </a:xfrm>
        </p:spPr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2DF8B-5F7F-4477-B6D6-353C3AE7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3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24384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>
            <a:fillRect/>
          </a:stretch>
        </p:blipFill>
        <p:spPr bwMode="auto">
          <a:xfrm>
            <a:off x="0" y="5456238"/>
            <a:ext cx="9144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324600"/>
            <a:ext cx="2133600" cy="365125"/>
          </a:xfrm>
        </p:spPr>
        <p:txBody>
          <a:bodyPr/>
          <a:lstStyle>
            <a:lvl1pPr algn="l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07527F-DA1D-4BCA-9780-2EE335769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7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19800"/>
            <a:ext cx="24384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2133600" cy="365125"/>
          </a:xfrm>
        </p:spPr>
        <p:txBody>
          <a:bodyPr/>
          <a:lstStyle>
            <a:lvl1pPr algn="l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30DD19-F89F-4D17-905B-4E58551E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0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1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32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9166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8813800" cy="547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912813"/>
            <a:ext cx="4262437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1850" y="912813"/>
            <a:ext cx="4262438" cy="55149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28165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8813800" cy="547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912813"/>
            <a:ext cx="4262437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2813"/>
            <a:ext cx="4262438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423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76200"/>
            <a:ext cx="9144000" cy="6831227"/>
            <a:chOff x="0" y="76200"/>
            <a:chExt cx="9144000" cy="683122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"/>
              <a:ext cx="3047999" cy="17186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5257800"/>
              <a:ext cx="5257800" cy="16496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77614"/>
              <a:ext cx="2438400" cy="9701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181600"/>
              <a:ext cx="2981325" cy="1186204"/>
            </a:xfrm>
            <a:prstGeom prst="rect">
              <a:avLst/>
            </a:prstGeom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76600" y="32766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3810000"/>
            <a:ext cx="3429001" cy="533400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4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84BC81-862E-4C15-9E78-A813594C8349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35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4839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39483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D59B37-21CB-405C-8C7D-D2DF34162566}" type="datetimeFigureOut">
              <a:rPr lang="en-US" smtClean="0"/>
              <a:t>01/11/2013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F1AD96-FEF6-4D7B-862C-88E7B6C74F2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05" cy="60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9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76200"/>
            <a:ext cx="9144000" cy="6831227"/>
            <a:chOff x="0" y="76200"/>
            <a:chExt cx="9144000" cy="683122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"/>
              <a:ext cx="3047999" cy="17186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5257800"/>
              <a:ext cx="5257800" cy="16496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77614"/>
              <a:ext cx="2438400" cy="9701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181600"/>
              <a:ext cx="2981325" cy="1186204"/>
            </a:xfrm>
            <a:prstGeom prst="rect">
              <a:avLst/>
            </a:prstGeom>
          </p:spPr>
        </p:pic>
      </p:grp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2057400"/>
            <a:ext cx="3505200" cy="533400"/>
          </a:xfrm>
        </p:spPr>
        <p:txBody>
          <a:bodyPr>
            <a:normAutofit/>
          </a:bodyPr>
          <a:lstStyle>
            <a:lvl1pPr marL="0" indent="0" algn="r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590800"/>
            <a:ext cx="3429000" cy="533400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the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1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0"/>
            <a:ext cx="9829800" cy="6829425"/>
            <a:chOff x="0" y="0"/>
            <a:chExt cx="9829800" cy="6829097"/>
          </a:xfrm>
        </p:grpSpPr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711" y="0"/>
              <a:ext cx="2316289" cy="199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24830"/>
              <a:ext cx="7558416" cy="1804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77613"/>
              <a:ext cx="2438400" cy="970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186516"/>
              <a:ext cx="2981325" cy="1186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95800" y="2400300"/>
            <a:ext cx="3505200" cy="533400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95800" y="2933700"/>
            <a:ext cx="3581400" cy="533400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5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184900"/>
            <a:ext cx="11398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6219825"/>
            <a:ext cx="34591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4456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7467600" cy="2744224"/>
          </a:xfrm>
        </p:spPr>
        <p:txBody>
          <a:bodyPr>
            <a:norm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2625" indent="-225425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Clr>
                <a:schemeClr val="accent1"/>
              </a:buCl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 marL="1487488" indent="-115888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 userDrawn="1">
            <p:ph type="sldNum" sz="quarter" idx="14"/>
          </p:nvPr>
        </p:nvSpPr>
        <p:spPr>
          <a:xfrm>
            <a:off x="457200" y="6400800"/>
            <a:ext cx="381000" cy="3048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B6DCDD-81E8-499A-9026-7BFD3A570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184900"/>
            <a:ext cx="11398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4456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8686800" cy="2744224"/>
          </a:xfrm>
        </p:spPr>
        <p:txBody>
          <a:bodyPr>
            <a:norm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  <a:lvl2pPr marL="682625" indent="-225425"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1085850" indent="-171450">
              <a:buClr>
                <a:schemeClr val="accent1"/>
              </a:buCl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 marL="1487488" indent="-115888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itchFamily="34" charset="0"/>
              <a:buChar char="•"/>
              <a:defRPr sz="1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 userDrawn="1">
            <p:ph type="sldNum" sz="quarter" idx="14"/>
          </p:nvPr>
        </p:nvSpPr>
        <p:spPr>
          <a:xfrm>
            <a:off x="457200" y="6400800"/>
            <a:ext cx="381000" cy="304800"/>
          </a:xfrm>
        </p:spPr>
        <p:txBody>
          <a:bodyPr lIns="0" rIns="0"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A65E84-F7E8-4B40-9187-387E9D4E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11113" y="0"/>
            <a:ext cx="9621837" cy="6858000"/>
            <a:chOff x="10510" y="0"/>
            <a:chExt cx="9622140" cy="6858000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99" y="5905619"/>
              <a:ext cx="2393651" cy="9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" y="5955867"/>
              <a:ext cx="1042330" cy="90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" y="0"/>
              <a:ext cx="9143245" cy="70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457200" y="6172200"/>
            <a:ext cx="381000" cy="3048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E9A1D1-1B92-4B74-9BFB-24992F5D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-7938" y="0"/>
            <a:ext cx="9640888" cy="6886575"/>
            <a:chOff x="-7882" y="0"/>
            <a:chExt cx="9640533" cy="6886903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829419"/>
              <a:ext cx="2393651" cy="9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1" y="5984770"/>
              <a:ext cx="1139858" cy="90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82" y="0"/>
              <a:ext cx="9143245" cy="57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2056888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457200" y="6188075"/>
            <a:ext cx="457200" cy="288925"/>
          </a:xfrm>
        </p:spPr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9F196B-1206-423E-BDCD-642B9A273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632950" cy="6858000"/>
            <a:chOff x="0" y="566"/>
            <a:chExt cx="9632651" cy="6857434"/>
          </a:xfrm>
        </p:grpSpPr>
        <p:grpSp>
          <p:nvGrpSpPr>
            <p:cNvPr id="5" name="Group 7"/>
            <p:cNvGrpSpPr>
              <a:grpSpLocks/>
            </p:cNvGrpSpPr>
            <p:nvPr userDrawn="1"/>
          </p:nvGrpSpPr>
          <p:grpSpPr bwMode="auto">
            <a:xfrm>
              <a:off x="0" y="566"/>
              <a:ext cx="9632651" cy="6857434"/>
              <a:chOff x="0" y="566"/>
              <a:chExt cx="9632651" cy="6857434"/>
            </a:xfrm>
          </p:grpSpPr>
          <p:pic>
            <p:nvPicPr>
              <p:cNvPr id="9" name="Picture 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381000"/>
                <a:ext cx="2393651" cy="952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0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6"/>
                <a:ext cx="926515" cy="6857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107" y="5838567"/>
              <a:ext cx="3459893" cy="101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838200" y="990088"/>
            <a:ext cx="8229600" cy="944562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2437376"/>
            <a:ext cx="7467600" cy="2744224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3152"/>
            <a:ext cx="8229600" cy="9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l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39639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37EDF-9EB0-45D4-AEC5-13857136449E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0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7" r:id="rId17"/>
    <p:sldLayoutId id="2147483698" r:id="rId18"/>
    <p:sldLayoutId id="2147483699" r:id="rId19"/>
    <p:sldLayoutId id="2147483709" r:id="rId20"/>
    <p:sldLayoutId id="2147483742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400" kern="1200" smtClean="0">
          <a:solidFill>
            <a:schemeClr val="bg2">
              <a:lumMod val="10000"/>
            </a:schemeClr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bg2">
              <a:lumMod val="10000"/>
            </a:schemeClr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 kern="1200">
          <a:solidFill>
            <a:schemeClr val="bg2">
              <a:lumMod val="10000"/>
            </a:schemeClr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youtube.com/watch?v=ickmWcK5RZ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5334000" cy="2743200"/>
          </a:xfrm>
        </p:spPr>
        <p:txBody>
          <a:bodyPr anchor="t">
            <a:normAutofit/>
          </a:bodyPr>
          <a:lstStyle/>
          <a:p>
            <a:r>
              <a:rPr lang="en-US" spc="-90" dirty="0"/>
              <a:t>Empowering </a:t>
            </a:r>
            <a:br>
              <a:rPr lang="en-US" spc="-90" dirty="0"/>
            </a:br>
            <a:r>
              <a:rPr lang="en-US" spc="-90" dirty="0"/>
              <a:t>Ameren Missouri Customers </a:t>
            </a:r>
            <a:br>
              <a:rPr lang="en-US" spc="-90" dirty="0"/>
            </a:br>
            <a:r>
              <a:rPr lang="en-US" spc="-90" dirty="0"/>
              <a:t>to</a:t>
            </a:r>
            <a:r>
              <a:rPr lang="en-US" spc="-90" dirty="0">
                <a:solidFill>
                  <a:srgbClr val="7BC143"/>
                </a:solidFill>
              </a:rPr>
              <a:t> </a:t>
            </a:r>
            <a:r>
              <a:rPr lang="en-US" i="1" spc="-90" dirty="0" smtClean="0"/>
              <a:t>Act On Energy</a:t>
            </a:r>
            <a:r>
              <a:rPr lang="en-US" i="1" spc="-90" dirty="0">
                <a:solidFill>
                  <a:srgbClr val="439639"/>
                </a:solidFill>
              </a:rPr>
              <a:t/>
            </a:r>
            <a:br>
              <a:rPr lang="en-US" i="1" spc="-90" dirty="0">
                <a:solidFill>
                  <a:srgbClr val="439639"/>
                </a:solidFill>
              </a:rPr>
            </a:br>
            <a:r>
              <a:rPr lang="en-US" sz="2800" i="1" spc="-90" dirty="0">
                <a:solidFill>
                  <a:srgbClr val="439639"/>
                </a:solidFill>
                <a:latin typeface="LucidaSans-Demi"/>
                <a:cs typeface="LucidaSans-Demi"/>
              </a:rPr>
              <a:t/>
            </a:r>
            <a:br>
              <a:rPr lang="en-US" sz="2800" i="1" spc="-90" dirty="0">
                <a:solidFill>
                  <a:srgbClr val="439639"/>
                </a:solidFill>
                <a:latin typeface="LucidaSans-Demi"/>
                <a:cs typeface="LucidaSans-Demi"/>
              </a:rPr>
            </a:br>
            <a:r>
              <a:rPr lang="en-US" sz="2200" dirty="0" smtClean="0"/>
              <a:t>MEEIA </a:t>
            </a:r>
            <a:r>
              <a:rPr lang="en-US" sz="2200" dirty="0"/>
              <a:t>Communications </a:t>
            </a:r>
            <a:r>
              <a:rPr lang="en-US" sz="2200" dirty="0" smtClean="0"/>
              <a:t>Plan Overview: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Integrated Campaign Launch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86636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1" dirty="0" err="1" smtClean="0">
                <a:latin typeface="Arial"/>
                <a:cs typeface="Arial"/>
              </a:rPr>
              <a:t>Act</a:t>
            </a:r>
            <a:r>
              <a:rPr lang="en-US" i="1" dirty="0" err="1" smtClean="0">
                <a:latin typeface="Arial"/>
                <a:cs typeface="Arial"/>
              </a:rPr>
              <a:t>OnEnergy</a:t>
            </a:r>
            <a:r>
              <a:rPr lang="en-US" dirty="0" smtClean="0">
                <a:latin typeface="Arial"/>
                <a:cs typeface="Arial"/>
              </a:rPr>
              <a:t> Launch Plan |   PAGE </a:t>
            </a:r>
            <a:fld id="{E5E78927-7FBC-470E-8DE8-5B1B8A498320}" type="slidenum">
              <a:rPr lang="en-US" smtClean="0">
                <a:latin typeface="Arial"/>
                <a:cs typeface="Arial"/>
              </a:rPr>
              <a:pPr/>
              <a:t>0</a:t>
            </a:fld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AmerenMissouri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04" y="6166749"/>
            <a:ext cx="1008516" cy="516557"/>
          </a:xfrm>
          <a:prstGeom prst="rect">
            <a:avLst/>
          </a:prstGeom>
        </p:spPr>
      </p:pic>
      <p:pic>
        <p:nvPicPr>
          <p:cNvPr id="5" name="Picture 4" descr="focused_tag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875" y="6401037"/>
            <a:ext cx="1269366" cy="1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>
          <a:xfrm rot="10800000">
            <a:off x="7010400" y="4191000"/>
            <a:ext cx="304800" cy="248856"/>
          </a:xfrm>
          <a:prstGeom prst="triangle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4371340" y="4211256"/>
            <a:ext cx="304800" cy="228600"/>
          </a:xfrm>
          <a:prstGeom prst="triangle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1612382" y="4203319"/>
            <a:ext cx="304800" cy="228600"/>
          </a:xfrm>
          <a:prstGeom prst="triangle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Our Strategic Approach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3600" y="4439857"/>
            <a:ext cx="25146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Spur customers to action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676400"/>
            <a:ext cx="7955280" cy="838200"/>
          </a:xfrm>
          <a:prstGeom prst="rect">
            <a:avLst/>
          </a:prstGeom>
          <a:noFill/>
          <a:ln>
            <a:solidFill>
              <a:srgbClr val="00B0F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91440" rIns="0" bIns="91440" anchor="ctr"/>
          <a:lstStyle/>
          <a:p>
            <a:pPr algn="ctr"/>
            <a:r>
              <a:rPr lang="en-US" altLang="en-US" sz="1600" i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Increase appetite for Ameren Missouri’s </a:t>
            </a:r>
            <a:r>
              <a:rPr lang="en-US" sz="1600" b="1" i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en-US" sz="1600" i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OnEnergy</a:t>
            </a:r>
            <a:r>
              <a:rPr lang="en-US" sz="1600" i="1" baseline="300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altLang="en-US" sz="1600" i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 programs </a:t>
            </a:r>
          </a:p>
          <a:p>
            <a:pPr algn="ctr"/>
            <a:r>
              <a:rPr lang="en-US" altLang="en-US" sz="1600" i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to positively influence customer behavior toward participation</a:t>
            </a:r>
            <a:endParaRPr lang="en-US" altLang="en-US" sz="1600" i="1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819400"/>
            <a:ext cx="7955280" cy="365125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91440" rIns="0" bIns="91440" anchor="ctr"/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ea typeface="Gill Sans MT" charset="0"/>
                <a:cs typeface="Arial" pitchFamily="34" charset="0"/>
              </a:rPr>
              <a:t>STRATEGIES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295400"/>
            <a:ext cx="7955280" cy="366712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91440" rIns="0" bIns="9144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6600" y="4455732"/>
            <a:ext cx="2514600" cy="1371600"/>
          </a:xfrm>
          <a:prstGeom prst="rect">
            <a:avLst/>
          </a:prstGeom>
          <a:noFill/>
          <a:ln>
            <a:solidFill>
              <a:srgbClr val="FFC00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Showcase real benefits to the customer (both business and residential)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3260725"/>
            <a:ext cx="2514600" cy="9905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3260725"/>
            <a:ext cx="2514600" cy="9905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DEMONSTRATE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37812" y="3240469"/>
            <a:ext cx="2563567" cy="99059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MOTIVATE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" y="4495800"/>
            <a:ext cx="2514600" cy="1371600"/>
          </a:xfrm>
          <a:prstGeom prst="rect">
            <a:avLst/>
          </a:prstGeom>
          <a:noFill/>
          <a:ln>
            <a:solidFill>
              <a:srgbClr val="FFC00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Leverage third party experts to attract interest and drive understanding of program benefits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Ramping Up: Pre-Launch Activities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2450" y="2839370"/>
            <a:ext cx="2384574" cy="181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81047" y="4918530"/>
            <a:ext cx="2427307" cy="163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/>
              <a:t>Conducted training sessions with implementers to provide tools for consistent use of our brand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4560" y="4953000"/>
            <a:ext cx="2344840" cy="1660038"/>
          </a:xfrm>
          <a:prstGeom prst="rect">
            <a:avLst/>
          </a:prstGeom>
        </p:spPr>
        <p:txBody>
          <a:bodyPr vert="horz" wrap="square" lIns="0" tIns="0" rIns="91440" bIns="0" rtlCol="0">
            <a:normAutofit/>
          </a:bodyPr>
          <a:lstStyle>
            <a:lvl1pPr marL="117475" indent="-117475" algn="l" defTabSz="914400" rtl="0" eaLnBrk="1" latinLnBrk="0" hangingPunct="1">
              <a:spcBef>
                <a:spcPts val="12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27013" indent="-109538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344488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461963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569913" indent="-117475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Developed new naming architecture for residential and business programs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63728" y="4969362"/>
            <a:ext cx="2252366" cy="1660038"/>
          </a:xfrm>
          <a:prstGeom prst="rect">
            <a:avLst/>
          </a:prstGeom>
        </p:spPr>
        <p:txBody>
          <a:bodyPr vert="horz" wrap="square" lIns="0" tIns="0" rIns="91440" bIns="0" rtlCol="0">
            <a:normAutofit/>
          </a:bodyPr>
          <a:lstStyle>
            <a:lvl1pPr marL="117475" indent="-117475" algn="l" defTabSz="914400" rtl="0" eaLnBrk="1" latinLnBrk="0" hangingPunct="1">
              <a:spcBef>
                <a:spcPts val="12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27013" indent="-109538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344488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461963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569913" indent="-117475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Created style guide and templates for implementer marketing efforts</a:t>
            </a:r>
            <a:endParaRPr lang="en-US" sz="1400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133600"/>
            <a:ext cx="1815848" cy="355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60" y="4300705"/>
            <a:ext cx="1297653" cy="347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962400"/>
            <a:ext cx="1941129" cy="337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505200"/>
            <a:ext cx="2077972" cy="442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895600"/>
            <a:ext cx="1443461" cy="330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828800"/>
            <a:ext cx="1527906" cy="332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514600"/>
            <a:ext cx="1518223" cy="337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249635"/>
            <a:ext cx="1978290" cy="33176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728" y="1564193"/>
            <a:ext cx="1524000" cy="11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5846" y="1419951"/>
            <a:ext cx="1307410" cy="71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846" y="2488718"/>
            <a:ext cx="1752508" cy="226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C:\Users\bridget.rupert\AppData\Local\Microsoft\Windows\Temporary Internet Files\Content.Outlook\XBM5NPE7\EE_poster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659" y="1784208"/>
            <a:ext cx="1116700" cy="172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Implementer Tools and Templates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514165"/>
            <a:ext cx="1981108" cy="25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294" y="3514165"/>
            <a:ext cx="2009986" cy="260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275511"/>
            <a:ext cx="911421" cy="146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ridget.rupert\AppData\Local\Microsoft\Windows\Temporary Internet Files\Content.Outlook\XBM5NPE7\EE_poster_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25530"/>
            <a:ext cx="1434353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ridget.rupert\AppData\Local\Microsoft\Windows\Temporary Internet Files\Content.Outlook\XBM5NPE7\EE_post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101" y="1593274"/>
            <a:ext cx="1434352" cy="221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78005" y="3026964"/>
            <a:ext cx="3810000" cy="615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Contractor badge and vehicle magnet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292" y="1428843"/>
            <a:ext cx="2721711" cy="148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600200" y="5545691"/>
            <a:ext cx="2286000" cy="61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1400" dirty="0" smtClean="0"/>
              <a:t>Sample retail </a:t>
            </a:r>
            <a:r>
              <a:rPr lang="en-US" sz="1400" dirty="0" err="1" smtClean="0"/>
              <a:t>tearsheet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810000"/>
            <a:ext cx="2286000" cy="61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Advertisement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 Campaign – December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heather.woodard\AppData\Local\Microsoft\Windows\Temporary Internet Files\Content.Outlook\A83LHX25\tab_day jp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581400"/>
            <a:ext cx="2339022" cy="239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1" y="1524000"/>
            <a:ext cx="3124199" cy="444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Advertising – outdoor and select print in-market 12/17</a:t>
            </a:r>
          </a:p>
          <a:p>
            <a:endParaRPr lang="en-US" sz="2400" dirty="0"/>
          </a:p>
          <a:p>
            <a:r>
              <a:rPr lang="en-US" sz="2400" dirty="0" smtClean="0"/>
              <a:t>Social – Facebook countdown “clock”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4" descr="C:\Users\heather.woodard\AppData\Local\Microsoft\Windows\Temporary Internet Files\Content.Outlook\A83LHX25\ameren_cover jp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3795"/>
            <a:ext cx="4019456" cy="14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17483" y="128516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BILLBOARD</a:t>
            </a:r>
            <a:endParaRPr lang="en-US" sz="800" i="1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Users\heather.woodard\AppData\Local\Microsoft\Windows\Temporary Internet Files\Content.Outlook\A83LHX25\ameren_fbmock jpg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7446" y="3282328"/>
            <a:ext cx="2293303" cy="179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 – Launches Jan.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990867"/>
            <a:ext cx="4114800" cy="337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38" y="2362200"/>
            <a:ext cx="3107821" cy="300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Media Campaign Introduces New Program Names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3886200" cy="4648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Fully-integrated</a:t>
            </a:r>
            <a:r>
              <a:rPr lang="en-US" dirty="0"/>
              <a:t> </a:t>
            </a:r>
            <a:r>
              <a:rPr lang="en-US" dirty="0" smtClean="0"/>
              <a:t>media campaign includes:</a:t>
            </a:r>
          </a:p>
          <a:p>
            <a:r>
              <a:rPr lang="en-US" dirty="0" smtClean="0"/>
              <a:t>Network and cable TV spots</a:t>
            </a:r>
          </a:p>
          <a:p>
            <a:r>
              <a:rPr lang="en-US" dirty="0" smtClean="0"/>
              <a:t>Radio </a:t>
            </a:r>
          </a:p>
          <a:p>
            <a:r>
              <a:rPr lang="en-US" dirty="0" smtClean="0"/>
              <a:t>Digital/mobile</a:t>
            </a:r>
          </a:p>
          <a:p>
            <a:r>
              <a:rPr lang="en-US" dirty="0" smtClean="0"/>
              <a:t>Transit/outdoor</a:t>
            </a:r>
          </a:p>
          <a:p>
            <a:r>
              <a:rPr lang="en-US" dirty="0" smtClean="0"/>
              <a:t>Facebook ads/sponsored stories</a:t>
            </a:r>
          </a:p>
          <a:p>
            <a:r>
              <a:rPr lang="en-US" dirty="0" smtClean="0"/>
              <a:t>Select print </a:t>
            </a:r>
          </a:p>
          <a:p>
            <a:endParaRPr lang="en-US" sz="17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1981200"/>
            <a:ext cx="430140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Launch Activations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64674" y="4568484"/>
            <a:ext cx="2427307" cy="163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55555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St. Louis Blues players host Ameren Missouri “Tweet-up” to engage customers and draw media attention in February (pending NHL discussions) with </a:t>
            </a:r>
            <a:r>
              <a:rPr lang="en-US" sz="1200" b="1" i="1" dirty="0"/>
              <a:t>Act</a:t>
            </a:r>
            <a:r>
              <a:rPr lang="en-US" sz="1200" i="1" dirty="0"/>
              <a:t>OnEnergy</a:t>
            </a:r>
            <a:r>
              <a:rPr lang="en-US" sz="1200" dirty="0" smtClean="0"/>
              <a:t> giveaways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66030" y="4588362"/>
            <a:ext cx="2344840" cy="1660038"/>
          </a:xfrm>
          <a:prstGeom prst="rect">
            <a:avLst/>
          </a:prstGeom>
        </p:spPr>
        <p:txBody>
          <a:bodyPr vert="horz" wrap="square" lIns="0" tIns="0" rIns="91440" bIns="0" rtlCol="0">
            <a:normAutofit/>
          </a:bodyPr>
          <a:lstStyle>
            <a:lvl1pPr marL="117475" indent="-117475" algn="l" defTabSz="914400" rtl="0" eaLnBrk="1" latinLnBrk="0" hangingPunct="1">
              <a:spcBef>
                <a:spcPts val="12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27013" indent="-109538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344488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461963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569913" indent="-117475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Ameren Missouri teams of “Energy House Hunters” award free home energy audits to residential customers when they spot our branded yard signs throughout the area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5359" y="4582994"/>
            <a:ext cx="2426899" cy="1219200"/>
          </a:xfrm>
          <a:prstGeom prst="rect">
            <a:avLst/>
          </a:prstGeom>
        </p:spPr>
        <p:txBody>
          <a:bodyPr vert="horz" wrap="square" lIns="0" tIns="0" rIns="91440" bIns="0" rtlCol="0">
            <a:normAutofit/>
          </a:bodyPr>
          <a:lstStyle>
            <a:lvl1pPr marL="117475" indent="-117475" algn="l" defTabSz="914400" rtl="0" eaLnBrk="1" latinLnBrk="0" hangingPunct="1">
              <a:spcBef>
                <a:spcPts val="12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27013" indent="-109538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344488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461963" indent="-117475" algn="l" defTabSz="914400" rtl="0" eaLnBrk="1" latinLnBrk="0" hangingPunct="1"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569913" indent="-117475" algn="l" defTabSz="914400" rtl="0" eaLnBrk="1" latinLnBrk="0" hangingPunct="1">
              <a:spcBef>
                <a:spcPts val="600"/>
              </a:spcBef>
              <a:buSzPct val="90000"/>
              <a:buFont typeface="Arial Narrow" pitchFamily="34" charset="0"/>
              <a:buChar char="◦"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St. Louis Rams and Ameren Missouri employees make “Energy House Calls” in January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Distribute CFL bulbs and </a:t>
            </a:r>
            <a:r>
              <a:rPr lang="en-US" sz="1200" b="1" i="1" dirty="0" err="1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Act</a:t>
            </a:r>
            <a:r>
              <a:rPr lang="en-US" sz="1200" i="1" dirty="0" err="1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OnEnergy</a:t>
            </a:r>
            <a:r>
              <a:rPr lang="en-US" sz="1200" dirty="0" smtClean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 information</a:t>
            </a:r>
            <a:endParaRPr lang="en-US" sz="1200" dirty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rgbClr val="55555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61" y="3279018"/>
            <a:ext cx="634206" cy="6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67" y="3686364"/>
            <a:ext cx="439993" cy="43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8"/>
          <a:stretch/>
        </p:blipFill>
        <p:spPr bwMode="auto">
          <a:xfrm>
            <a:off x="625264" y="1522210"/>
            <a:ext cx="2548424" cy="17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719192"/>
            <a:ext cx="1126835" cy="11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4857" y="1447801"/>
            <a:ext cx="1857017" cy="14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026" y="3349054"/>
            <a:ext cx="772250" cy="5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176026" y="3022410"/>
            <a:ext cx="292343" cy="2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03449"/>
            <a:ext cx="612657" cy="73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191" y="1709333"/>
            <a:ext cx="2156329" cy="18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096" y="2993018"/>
            <a:ext cx="481149" cy="4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516866" y="3354534"/>
            <a:ext cx="991027" cy="1045376"/>
            <a:chOff x="4953000" y="4419600"/>
            <a:chExt cx="1353309" cy="13533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419600"/>
              <a:ext cx="1353309" cy="135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470" y="4804466"/>
              <a:ext cx="883797" cy="453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283487" y="4494277"/>
              <a:ext cx="978921" cy="398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Johnson home</a:t>
              </a:r>
            </a:p>
            <a:p>
              <a:r>
                <a:rPr lang="en-US" sz="700" b="1" i="1" dirty="0" smtClean="0"/>
                <a:t>Sponsored by:</a:t>
              </a:r>
              <a:endParaRPr lang="en-US" sz="7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8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Act TV </a:t>
            </a:r>
            <a:r>
              <a:rPr lang="en-US" dirty="0" smtClean="0"/>
              <a:t>Spot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371600"/>
            <a:ext cx="4800600" cy="4572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/>
                <a:ea typeface="Calibri"/>
              </a:rPr>
              <a:t>30 </a:t>
            </a:r>
            <a:r>
              <a:rPr lang="en-US" dirty="0" smtClean="0">
                <a:latin typeface="Calibri"/>
                <a:ea typeface="Calibri"/>
              </a:rPr>
              <a:t>sec. Click on image to view in YouTube</a:t>
            </a:r>
            <a:endParaRPr lang="en-US" dirty="0">
              <a:latin typeface="Calibri"/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0A65E84-F7E8-4B40-9187-387E9D4E31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982476" cy="39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Ameren">
      <a:dk1>
        <a:srgbClr val="439639"/>
      </a:dk1>
      <a:lt1>
        <a:srgbClr val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272</Words>
  <Application>Microsoft Office PowerPoint</Application>
  <PresentationFormat>On-screen Show (4:3)</PresentationFormat>
  <Paragraphs>58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2_Office Theme</vt:lpstr>
      <vt:lpstr>Empowering  Ameren Missouri Customers  to Act On Energy  MEEIA Communications Plan Overview:  Integrated Campaign Launch</vt:lpstr>
      <vt:lpstr>Our Strategic Approach</vt:lpstr>
      <vt:lpstr>Ramping Up: Pre-Launch Activities</vt:lpstr>
      <vt:lpstr>Implementer Tools and Templates</vt:lpstr>
      <vt:lpstr>Teaser Campaign – December</vt:lpstr>
      <vt:lpstr>New Website – Launches Jan. 2</vt:lpstr>
      <vt:lpstr>Paid Media Campaign Introduces New Program Names and Details</vt:lpstr>
      <vt:lpstr>Program Launch Activations</vt:lpstr>
      <vt:lpstr>Power to Act TV Spot  </vt:lpstr>
    </vt:vector>
  </TitlesOfParts>
  <Company>Ameren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RHolmes-Bobo@ameren.com</dc:creator>
  <cp:lastModifiedBy>Tatro, Wendy K</cp:lastModifiedBy>
  <cp:revision>59</cp:revision>
  <cp:lastPrinted>2012-11-02T17:35:56Z</cp:lastPrinted>
  <dcterms:created xsi:type="dcterms:W3CDTF">2011-10-03T16:25:24Z</dcterms:created>
  <dcterms:modified xsi:type="dcterms:W3CDTF">2013-01-11T14:31:35Z</dcterms:modified>
</cp:coreProperties>
</file>