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9" r:id="rId4"/>
  </p:sldMasterIdLst>
  <p:notesMasterIdLst>
    <p:notesMasterId r:id="rId33"/>
  </p:notesMasterIdLst>
  <p:handoutMasterIdLst>
    <p:handoutMasterId r:id="rId34"/>
  </p:handoutMasterIdLst>
  <p:sldIdLst>
    <p:sldId id="256" r:id="rId5"/>
    <p:sldId id="276" r:id="rId6"/>
    <p:sldId id="257" r:id="rId7"/>
    <p:sldId id="321" r:id="rId8"/>
    <p:sldId id="320" r:id="rId9"/>
    <p:sldId id="313" r:id="rId10"/>
    <p:sldId id="316" r:id="rId11"/>
    <p:sldId id="289" r:id="rId12"/>
    <p:sldId id="294" r:id="rId13"/>
    <p:sldId id="258" r:id="rId14"/>
    <p:sldId id="295" r:id="rId15"/>
    <p:sldId id="281" r:id="rId16"/>
    <p:sldId id="274" r:id="rId17"/>
    <p:sldId id="284" r:id="rId18"/>
    <p:sldId id="288" r:id="rId19"/>
    <p:sldId id="314" r:id="rId20"/>
    <p:sldId id="283" r:id="rId21"/>
    <p:sldId id="317" r:id="rId22"/>
    <p:sldId id="318" r:id="rId23"/>
    <p:sldId id="319" r:id="rId24"/>
    <p:sldId id="308" r:id="rId25"/>
    <p:sldId id="309" r:id="rId26"/>
    <p:sldId id="312" r:id="rId27"/>
    <p:sldId id="277" r:id="rId28"/>
    <p:sldId id="297" r:id="rId29"/>
    <p:sldId id="296" r:id="rId30"/>
    <p:sldId id="265" r:id="rId31"/>
    <p:sldId id="275" r:id="rId32"/>
  </p:sldIdLst>
  <p:sldSz cx="9144000" cy="6858000" type="screen4x3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16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16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16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16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16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16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16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16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16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CCFF"/>
    <a:srgbClr val="FFFFFF"/>
    <a:srgbClr val="323232"/>
    <a:srgbClr val="0000CC"/>
    <a:srgbClr val="FFFF99"/>
    <a:srgbClr val="3399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preferSingleView="1">
    <p:restoredLeft sz="25066" autoAdjust="0"/>
    <p:restoredTop sz="60134" autoAdjust="0"/>
  </p:normalViewPr>
  <p:slideViewPr>
    <p:cSldViewPr>
      <p:cViewPr varScale="1">
        <p:scale>
          <a:sx n="60" d="100"/>
          <a:sy n="60" d="100"/>
        </p:scale>
        <p:origin x="76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1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HOME\DATA\PUBLIC\Projects\Air%20Regs\111d_OUTREACH\State%20Outreach\Factsheets%20and%20Numbers\Copy%20of%2050States%20meets%20111d%207-22-14_MC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830670805572381"/>
          <c:y val="4.8251762647316142E-2"/>
          <c:w val="0.84406508681607106"/>
          <c:h val="0.5757854653414225"/>
        </c:manualLayout>
      </c:layout>
      <c:barChart>
        <c:barDir val="col"/>
        <c:grouping val="stacked"/>
        <c:varyColors val="0"/>
        <c:ser>
          <c:idx val="5"/>
          <c:order val="0"/>
          <c:tx>
            <c:strRef>
              <c:f>Figures!$G$25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Figures!$A$26:$A$37</c:f>
              <c:strCache>
                <c:ptCount val="12"/>
                <c:pt idx="0">
                  <c:v>IA</c:v>
                </c:pt>
                <c:pt idx="1">
                  <c:v>IL</c:v>
                </c:pt>
                <c:pt idx="2">
                  <c:v>IN</c:v>
                </c:pt>
                <c:pt idx="3">
                  <c:v>KS</c:v>
                </c:pt>
                <c:pt idx="4">
                  <c:v>MI</c:v>
                </c:pt>
                <c:pt idx="5">
                  <c:v>MN</c:v>
                </c:pt>
                <c:pt idx="6">
                  <c:v>MO</c:v>
                </c:pt>
                <c:pt idx="7">
                  <c:v>ND</c:v>
                </c:pt>
                <c:pt idx="8">
                  <c:v>NE</c:v>
                </c:pt>
                <c:pt idx="9">
                  <c:v>OH</c:v>
                </c:pt>
                <c:pt idx="10">
                  <c:v>SD</c:v>
                </c:pt>
                <c:pt idx="11">
                  <c:v>WI</c:v>
                </c:pt>
              </c:strCache>
            </c:strRef>
          </c:cat>
          <c:val>
            <c:numRef>
              <c:f>Figures!$G$26:$G$37</c:f>
              <c:numCache>
                <c:formatCode>#,##0</c:formatCode>
                <c:ptCount val="12"/>
                <c:pt idx="0">
                  <c:v>1300.7321938481662</c:v>
                </c:pt>
                <c:pt idx="1">
                  <c:v>1270.7311985672013</c:v>
                </c:pt>
                <c:pt idx="2">
                  <c:v>1531.270287193553</c:v>
                </c:pt>
                <c:pt idx="3">
                  <c:v>1499.3939005280477</c:v>
                </c:pt>
                <c:pt idx="4">
                  <c:v>1161.2726650816751</c:v>
                </c:pt>
                <c:pt idx="5">
                  <c:v>872.75923243263981</c:v>
                </c:pt>
                <c:pt idx="6">
                  <c:v>1544.4142493563741</c:v>
                </c:pt>
                <c:pt idx="7">
                  <c:v>1783.1628631579874</c:v>
                </c:pt>
                <c:pt idx="8">
                  <c:v>1478.940222784646</c:v>
                </c:pt>
                <c:pt idx="9">
                  <c:v>1338.3405300152783</c:v>
                </c:pt>
                <c:pt idx="10">
                  <c:v>740.6736579425733</c:v>
                </c:pt>
                <c:pt idx="11">
                  <c:v>1202.5752302204494</c:v>
                </c:pt>
              </c:numCache>
            </c:numRef>
          </c:val>
        </c:ser>
        <c:ser>
          <c:idx val="0"/>
          <c:order val="1"/>
          <c:tx>
            <c:strRef>
              <c:f>Figures!$B$25</c:f>
              <c:strCache>
                <c:ptCount val="1"/>
                <c:pt idx="0">
                  <c:v>Heat rate improvements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Figures!$A$26:$A$37</c:f>
              <c:strCache>
                <c:ptCount val="12"/>
                <c:pt idx="0">
                  <c:v>IA</c:v>
                </c:pt>
                <c:pt idx="1">
                  <c:v>IL</c:v>
                </c:pt>
                <c:pt idx="2">
                  <c:v>IN</c:v>
                </c:pt>
                <c:pt idx="3">
                  <c:v>KS</c:v>
                </c:pt>
                <c:pt idx="4">
                  <c:v>MI</c:v>
                </c:pt>
                <c:pt idx="5">
                  <c:v>MN</c:v>
                </c:pt>
                <c:pt idx="6">
                  <c:v>MO</c:v>
                </c:pt>
                <c:pt idx="7">
                  <c:v>ND</c:v>
                </c:pt>
                <c:pt idx="8">
                  <c:v>NE</c:v>
                </c:pt>
                <c:pt idx="9">
                  <c:v>OH</c:v>
                </c:pt>
                <c:pt idx="10">
                  <c:v>SD</c:v>
                </c:pt>
                <c:pt idx="11">
                  <c:v>WI</c:v>
                </c:pt>
              </c:strCache>
            </c:strRef>
          </c:cat>
          <c:val>
            <c:numRef>
              <c:f>Figures!$B$26:$B$37</c:f>
              <c:numCache>
                <c:formatCode>#,##0</c:formatCode>
                <c:ptCount val="12"/>
                <c:pt idx="0">
                  <c:v>128.31541784423052</c:v>
                </c:pt>
                <c:pt idx="1">
                  <c:v>126.3280832587152</c:v>
                </c:pt>
                <c:pt idx="2">
                  <c:v>111.06121299229335</c:v>
                </c:pt>
                <c:pt idx="3">
                  <c:v>134.00965608679644</c:v>
                </c:pt>
                <c:pt idx="4">
                  <c:v>93.758980162057924</c:v>
                </c:pt>
                <c:pt idx="5">
                  <c:v>109.88283913445002</c:v>
                </c:pt>
                <c:pt idx="6">
                  <c:v>117.26858843595778</c:v>
                </c:pt>
                <c:pt idx="7">
                  <c:v>142.07082160200025</c:v>
                </c:pt>
                <c:pt idx="8">
                  <c:v>128.46689151374699</c:v>
                </c:pt>
                <c:pt idx="9">
                  <c:v>102.23742463222061</c:v>
                </c:pt>
                <c:pt idx="10">
                  <c:v>134.71143770340041</c:v>
                </c:pt>
                <c:pt idx="11">
                  <c:v>106.95857339679083</c:v>
                </c:pt>
              </c:numCache>
            </c:numRef>
          </c:val>
        </c:ser>
        <c:ser>
          <c:idx val="1"/>
          <c:order val="2"/>
          <c:tx>
            <c:strRef>
              <c:f>Figures!$C$25</c:f>
              <c:strCache>
                <c:ptCount val="1"/>
                <c:pt idx="0">
                  <c:v>Change in dispatch order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Figures!$A$26:$A$37</c:f>
              <c:strCache>
                <c:ptCount val="12"/>
                <c:pt idx="0">
                  <c:v>IA</c:v>
                </c:pt>
                <c:pt idx="1">
                  <c:v>IL</c:v>
                </c:pt>
                <c:pt idx="2">
                  <c:v>IN</c:v>
                </c:pt>
                <c:pt idx="3">
                  <c:v>KS</c:v>
                </c:pt>
                <c:pt idx="4">
                  <c:v>MI</c:v>
                </c:pt>
                <c:pt idx="5">
                  <c:v>MN</c:v>
                </c:pt>
                <c:pt idx="6">
                  <c:v>MO</c:v>
                </c:pt>
                <c:pt idx="7">
                  <c:v>ND</c:v>
                </c:pt>
                <c:pt idx="8">
                  <c:v>NE</c:v>
                </c:pt>
                <c:pt idx="9">
                  <c:v>OH</c:v>
                </c:pt>
                <c:pt idx="10">
                  <c:v>SD</c:v>
                </c:pt>
                <c:pt idx="11">
                  <c:v>WI</c:v>
                </c:pt>
              </c:strCache>
            </c:strRef>
          </c:cat>
          <c:val>
            <c:numRef>
              <c:f>Figures!$C$26:$C$37</c:f>
              <c:numCache>
                <c:formatCode>#,##0</c:formatCode>
                <c:ptCount val="12"/>
                <c:pt idx="0">
                  <c:v>222.94388557667844</c:v>
                </c:pt>
                <c:pt idx="1">
                  <c:v>196.98139777625806</c:v>
                </c:pt>
                <c:pt idx="2">
                  <c:v>45.808942456691511</c:v>
                </c:pt>
                <c:pt idx="3">
                  <c:v>0</c:v>
                </c:pt>
                <c:pt idx="4">
                  <c:v>208.44543654603967</c:v>
                </c:pt>
                <c:pt idx="5">
                  <c:v>534.35133883046092</c:v>
                </c:pt>
                <c:pt idx="6">
                  <c:v>109.00512751367955</c:v>
                </c:pt>
                <c:pt idx="7">
                  <c:v>0</c:v>
                </c:pt>
                <c:pt idx="8">
                  <c:v>93.138162357293595</c:v>
                </c:pt>
                <c:pt idx="9">
                  <c:v>80.446358873722602</c:v>
                </c:pt>
                <c:pt idx="10">
                  <c:v>665.28946652669379</c:v>
                </c:pt>
                <c:pt idx="11">
                  <c:v>262.72575497707726</c:v>
                </c:pt>
              </c:numCache>
            </c:numRef>
          </c:val>
        </c:ser>
        <c:ser>
          <c:idx val="2"/>
          <c:order val="3"/>
          <c:tx>
            <c:strRef>
              <c:f>Figures!$D$25</c:f>
              <c:strCache>
                <c:ptCount val="1"/>
                <c:pt idx="0">
                  <c:v>Nuclear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Figures!$A$26:$A$37</c:f>
              <c:strCache>
                <c:ptCount val="12"/>
                <c:pt idx="0">
                  <c:v>IA</c:v>
                </c:pt>
                <c:pt idx="1">
                  <c:v>IL</c:v>
                </c:pt>
                <c:pt idx="2">
                  <c:v>IN</c:v>
                </c:pt>
                <c:pt idx="3">
                  <c:v>KS</c:v>
                </c:pt>
                <c:pt idx="4">
                  <c:v>MI</c:v>
                </c:pt>
                <c:pt idx="5">
                  <c:v>MN</c:v>
                </c:pt>
                <c:pt idx="6">
                  <c:v>MO</c:v>
                </c:pt>
                <c:pt idx="7">
                  <c:v>ND</c:v>
                </c:pt>
                <c:pt idx="8">
                  <c:v>NE</c:v>
                </c:pt>
                <c:pt idx="9">
                  <c:v>OH</c:v>
                </c:pt>
                <c:pt idx="10">
                  <c:v>SD</c:v>
                </c:pt>
                <c:pt idx="11">
                  <c:v>WI</c:v>
                </c:pt>
              </c:strCache>
            </c:strRef>
          </c:cat>
          <c:val>
            <c:numRef>
              <c:f>Figures!$D$26:$D$37</c:f>
              <c:numCache>
                <c:formatCode>#,##0</c:formatCode>
                <c:ptCount val="12"/>
                <c:pt idx="0">
                  <c:v>14.615673675853031</c:v>
                </c:pt>
                <c:pt idx="1">
                  <c:v>106.33947278708956</c:v>
                </c:pt>
                <c:pt idx="2">
                  <c:v>0</c:v>
                </c:pt>
                <c:pt idx="3">
                  <c:v>39.334738420793656</c:v>
                </c:pt>
                <c:pt idx="4">
                  <c:v>35.141604155391633</c:v>
                </c:pt>
                <c:pt idx="5">
                  <c:v>40.115348058566042</c:v>
                </c:pt>
                <c:pt idx="6">
                  <c:v>12.51453955585248</c:v>
                </c:pt>
                <c:pt idx="7">
                  <c:v>0</c:v>
                </c:pt>
                <c:pt idx="8">
                  <c:v>43.41107024687517</c:v>
                </c:pt>
                <c:pt idx="9">
                  <c:v>15.267359811125061</c:v>
                </c:pt>
                <c:pt idx="10">
                  <c:v>0</c:v>
                </c:pt>
                <c:pt idx="11">
                  <c:v>20.53370570194329</c:v>
                </c:pt>
              </c:numCache>
            </c:numRef>
          </c:val>
        </c:ser>
        <c:ser>
          <c:idx val="3"/>
          <c:order val="4"/>
          <c:tx>
            <c:strRef>
              <c:f>Figures!$E$25</c:f>
              <c:strCache>
                <c:ptCount val="1"/>
                <c:pt idx="0">
                  <c:v>Renewable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Figures!$A$26:$A$37</c:f>
              <c:strCache>
                <c:ptCount val="12"/>
                <c:pt idx="0">
                  <c:v>IA</c:v>
                </c:pt>
                <c:pt idx="1">
                  <c:v>IL</c:v>
                </c:pt>
                <c:pt idx="2">
                  <c:v>IN</c:v>
                </c:pt>
                <c:pt idx="3">
                  <c:v>KS</c:v>
                </c:pt>
                <c:pt idx="4">
                  <c:v>MI</c:v>
                </c:pt>
                <c:pt idx="5">
                  <c:v>MN</c:v>
                </c:pt>
                <c:pt idx="6">
                  <c:v>MO</c:v>
                </c:pt>
                <c:pt idx="7">
                  <c:v>ND</c:v>
                </c:pt>
                <c:pt idx="8">
                  <c:v>NE</c:v>
                </c:pt>
                <c:pt idx="9">
                  <c:v>OH</c:v>
                </c:pt>
                <c:pt idx="10">
                  <c:v>SD</c:v>
                </c:pt>
                <c:pt idx="11">
                  <c:v>WI</c:v>
                </c:pt>
              </c:strCache>
            </c:strRef>
          </c:cat>
          <c:val>
            <c:numRef>
              <c:f>Figures!$E$26:$E$37</c:f>
              <c:numCache>
                <c:formatCode>#,##0</c:formatCode>
                <c:ptCount val="12"/>
                <c:pt idx="0">
                  <c:v>359.36589370108027</c:v>
                </c:pt>
                <c:pt idx="1">
                  <c:v>282.66664123026703</c:v>
                </c:pt>
                <c:pt idx="2">
                  <c:v>126.725404486652</c:v>
                </c:pt>
                <c:pt idx="3">
                  <c:v>488.44083791929643</c:v>
                </c:pt>
                <c:pt idx="4">
                  <c:v>137.212143170432</c:v>
                </c:pt>
                <c:pt idx="5">
                  <c:v>286.72175676008055</c:v>
                </c:pt>
                <c:pt idx="6">
                  <c:v>60.349555335849118</c:v>
                </c:pt>
                <c:pt idx="7">
                  <c:v>361.18431345658678</c:v>
                </c:pt>
                <c:pt idx="8">
                  <c:v>245.50058443202579</c:v>
                </c:pt>
                <c:pt idx="9">
                  <c:v>186.81869496067316</c:v>
                </c:pt>
                <c:pt idx="10">
                  <c:v>555.13124308759336</c:v>
                </c:pt>
                <c:pt idx="11">
                  <c:v>219.37325736770845</c:v>
                </c:pt>
              </c:numCache>
            </c:numRef>
          </c:val>
        </c:ser>
        <c:ser>
          <c:idx val="4"/>
          <c:order val="5"/>
          <c:tx>
            <c:strRef>
              <c:f>Figures!$F$25</c:f>
              <c:strCache>
                <c:ptCount val="1"/>
                <c:pt idx="0">
                  <c:v>Energy Efficiency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Figures!$A$26:$A$37</c:f>
              <c:strCache>
                <c:ptCount val="12"/>
                <c:pt idx="0">
                  <c:v>IA</c:v>
                </c:pt>
                <c:pt idx="1">
                  <c:v>IL</c:v>
                </c:pt>
                <c:pt idx="2">
                  <c:v>IN</c:v>
                </c:pt>
                <c:pt idx="3">
                  <c:v>KS</c:v>
                </c:pt>
                <c:pt idx="4">
                  <c:v>MI</c:v>
                </c:pt>
                <c:pt idx="5">
                  <c:v>MN</c:v>
                </c:pt>
                <c:pt idx="6">
                  <c:v>MO</c:v>
                </c:pt>
                <c:pt idx="7">
                  <c:v>ND</c:v>
                </c:pt>
                <c:pt idx="8">
                  <c:v>NE</c:v>
                </c:pt>
                <c:pt idx="9">
                  <c:v>OH</c:v>
                </c:pt>
                <c:pt idx="10">
                  <c:v>SD</c:v>
                </c:pt>
                <c:pt idx="11">
                  <c:v>WI</c:v>
                </c:pt>
              </c:strCache>
            </c:strRef>
          </c:cat>
          <c:val>
            <c:numRef>
              <c:f>Figures!$F$26:$F$37</c:f>
              <c:numCache>
                <c:formatCode>#,##0</c:formatCode>
                <c:ptCount val="12"/>
                <c:pt idx="0">
                  <c:v>170.79154961932682</c:v>
                </c:pt>
                <c:pt idx="1">
                  <c:v>205.72992694691152</c:v>
                </c:pt>
                <c:pt idx="2">
                  <c:v>176.13227754438844</c:v>
                </c:pt>
                <c:pt idx="3">
                  <c:v>158.36540695008989</c:v>
                </c:pt>
                <c:pt idx="4">
                  <c:v>177.70491717517734</c:v>
                </c:pt>
                <c:pt idx="5">
                  <c:v>169.3868406112598</c:v>
                </c:pt>
                <c:pt idx="6">
                  <c:v>166.44554146430255</c:v>
                </c:pt>
                <c:pt idx="7">
                  <c:v>81.429028483425327</c:v>
                </c:pt>
                <c:pt idx="8">
                  <c:v>172.77937716810243</c:v>
                </c:pt>
                <c:pt idx="9">
                  <c:v>173.95275052149736</c:v>
                </c:pt>
                <c:pt idx="10">
                  <c:v>159.77438919104964</c:v>
                </c:pt>
                <c:pt idx="11">
                  <c:v>176.21857729845806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7950168"/>
        <c:axId val="297950560"/>
      </c:barChart>
      <c:catAx>
        <c:axId val="29795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7950560"/>
        <c:crosses val="autoZero"/>
        <c:auto val="1"/>
        <c:lblAlgn val="ctr"/>
        <c:lblOffset val="100"/>
        <c:noMultiLvlLbl val="0"/>
      </c:catAx>
      <c:valAx>
        <c:axId val="297950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lbs/MWh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7950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795061074096508"/>
          <c:y val="0.75530743083344087"/>
          <c:w val="0.62448326771653551"/>
          <c:h val="0.216239514178374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4055179186593799E-2"/>
          <c:y val="4.5944066285417508E-2"/>
          <c:w val="0.87232174103237092"/>
          <c:h val="0.754271772846576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Figures!$I$90</c:f>
              <c:strCache>
                <c:ptCount val="1"/>
                <c:pt idx="0">
                  <c:v>Emission rate reduction required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Figures!$G$91:$G$102</c:f>
              <c:strCache>
                <c:ptCount val="12"/>
                <c:pt idx="0">
                  <c:v>IA</c:v>
                </c:pt>
                <c:pt idx="1">
                  <c:v>IL</c:v>
                </c:pt>
                <c:pt idx="2">
                  <c:v>IN</c:v>
                </c:pt>
                <c:pt idx="3">
                  <c:v>KS</c:v>
                </c:pt>
                <c:pt idx="4">
                  <c:v>MI</c:v>
                </c:pt>
                <c:pt idx="5">
                  <c:v>MN</c:v>
                </c:pt>
                <c:pt idx="6">
                  <c:v>MO</c:v>
                </c:pt>
                <c:pt idx="7">
                  <c:v>ND</c:v>
                </c:pt>
                <c:pt idx="8">
                  <c:v>NE</c:v>
                </c:pt>
                <c:pt idx="9">
                  <c:v>OH</c:v>
                </c:pt>
                <c:pt idx="10">
                  <c:v>SD</c:v>
                </c:pt>
                <c:pt idx="11">
                  <c:v>WI</c:v>
                </c:pt>
              </c:strCache>
            </c:strRef>
          </c:cat>
          <c:val>
            <c:numRef>
              <c:f>Figures!$I$91:$I$102</c:f>
              <c:numCache>
                <c:formatCode>0%</c:formatCode>
                <c:ptCount val="12"/>
                <c:pt idx="0">
                  <c:v>0.40788731509899601</c:v>
                </c:pt>
                <c:pt idx="1">
                  <c:v>0.41943315340162091</c:v>
                </c:pt>
                <c:pt idx="2">
                  <c:v>0.23090319964786366</c:v>
                </c:pt>
                <c:pt idx="3">
                  <c:v>0.35358262161698273</c:v>
                </c:pt>
                <c:pt idx="4">
                  <c:v>0.35966375768615144</c:v>
                </c:pt>
                <c:pt idx="5">
                  <c:v>0.56648534252580729</c:v>
                </c:pt>
                <c:pt idx="6">
                  <c:v>0.23163378499589382</c:v>
                </c:pt>
                <c:pt idx="7">
                  <c:v>0.24692649353994367</c:v>
                </c:pt>
                <c:pt idx="8">
                  <c:v>0.31601360269045442</c:v>
                </c:pt>
                <c:pt idx="9">
                  <c:v>0.29451976755965137</c:v>
                </c:pt>
                <c:pt idx="10">
                  <c:v>0.67162610322407601</c:v>
                </c:pt>
                <c:pt idx="11">
                  <c:v>0.39520003904275192</c:v>
                </c:pt>
              </c:numCache>
            </c:numRef>
          </c:val>
        </c:ser>
        <c:ser>
          <c:idx val="1"/>
          <c:order val="1"/>
          <c:tx>
            <c:strRef>
              <c:f>Figures!$H$90</c:f>
              <c:strCache>
                <c:ptCount val="1"/>
                <c:pt idx="0">
                  <c:v>Emission rate reduction possible with energy efficiency</c:v>
                </c:pt>
              </c:strCache>
            </c:strRef>
          </c:tx>
          <c:spPr>
            <a:solidFill>
              <a:srgbClr val="99CCF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151515151515152E-2"/>
                  <c:y val="-6.060606060606060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64</a:t>
                    </a:r>
                    <a:r>
                      <a:rPr lang="en-US" dirty="0" smtClean="0"/>
                      <a:t>%*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5151515151515152E-2"/>
                  <c:y val="-3.030303030303030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151515151515152E-2"/>
                  <c:y val="3.030303030303030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010101010101010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0101010101010039E-2"/>
                  <c:y val="6.0606060606059496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6835016835016772E-2"/>
                  <c:y val="6.0606060606060606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5151515151515152E-2"/>
                  <c:y val="3.030303030302919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1.346801346801359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1.1784511784511661E-2"/>
                  <c:y val="1.212121212121212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1.8518518518518517E-2"/>
                  <c:y val="-1.1110982756090176E-1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1.6835016835016713E-2"/>
                  <c:y val="1.515151515151509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1.5151515151515152E-2"/>
                  <c:y val="-1.1110982756090176E-1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rgbClr val="99CC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Figures!$G$91:$G$102</c:f>
              <c:strCache>
                <c:ptCount val="12"/>
                <c:pt idx="0">
                  <c:v>IA</c:v>
                </c:pt>
                <c:pt idx="1">
                  <c:v>IL</c:v>
                </c:pt>
                <c:pt idx="2">
                  <c:v>IN</c:v>
                </c:pt>
                <c:pt idx="3">
                  <c:v>KS</c:v>
                </c:pt>
                <c:pt idx="4">
                  <c:v>MI</c:v>
                </c:pt>
                <c:pt idx="5">
                  <c:v>MN</c:v>
                </c:pt>
                <c:pt idx="6">
                  <c:v>MO</c:v>
                </c:pt>
                <c:pt idx="7">
                  <c:v>ND</c:v>
                </c:pt>
                <c:pt idx="8">
                  <c:v>NE</c:v>
                </c:pt>
                <c:pt idx="9">
                  <c:v>OH</c:v>
                </c:pt>
                <c:pt idx="10">
                  <c:v>SD</c:v>
                </c:pt>
                <c:pt idx="11">
                  <c:v>WI</c:v>
                </c:pt>
              </c:strCache>
            </c:strRef>
          </c:cat>
          <c:val>
            <c:numRef>
              <c:f>Figures!$H$91:$H$102</c:f>
              <c:numCache>
                <c:formatCode>0%</c:formatCode>
                <c:ptCount val="12"/>
                <c:pt idx="0">
                  <c:v>0.26045812900989501</c:v>
                </c:pt>
                <c:pt idx="1">
                  <c:v>0.28716324292020923</c:v>
                </c:pt>
                <c:pt idx="2">
                  <c:v>0.19353394867181684</c:v>
                </c:pt>
                <c:pt idx="3">
                  <c:v>0.25318816735974803</c:v>
                </c:pt>
                <c:pt idx="4">
                  <c:v>0.23821345312401598</c:v>
                </c:pt>
                <c:pt idx="5">
                  <c:v>0.38754287217291006</c:v>
                </c:pt>
                <c:pt idx="6">
                  <c:v>0.19335402097129439</c:v>
                </c:pt>
                <c:pt idx="7">
                  <c:v>0.1050587931381386</c:v>
                </c:pt>
                <c:pt idx="8">
                  <c:v>0.20453822681180911</c:v>
                </c:pt>
                <c:pt idx="9">
                  <c:v>0.2552213395177495</c:v>
                </c:pt>
                <c:pt idx="10">
                  <c:v>0.46199625819960022</c:v>
                </c:pt>
                <c:pt idx="11">
                  <c:v>0.29396647105880236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49139888"/>
        <c:axId val="249140280"/>
      </c:barChart>
      <c:catAx>
        <c:axId val="249139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40280"/>
        <c:crosses val="autoZero"/>
        <c:auto val="1"/>
        <c:lblAlgn val="ctr"/>
        <c:lblOffset val="100"/>
        <c:noMultiLvlLbl val="0"/>
      </c:catAx>
      <c:valAx>
        <c:axId val="24914028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9139888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249993629437101"/>
          <c:y val="5.6844905750417556E-2"/>
          <c:w val="0.62251967057035151"/>
          <c:h val="0.133144595561918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>
        <a:alpha val="25000"/>
      </a:srgb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996CB949-3781-4268-800D-A71088F7B1D6}" type="datetimeFigureOut">
              <a:rPr lang="en-US" smtClean="0"/>
              <a:t>10/17/2014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B06DC4B3-9002-41E0-9E89-7552BE9B4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3872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29FFE311-365E-40D6-909C-ED4AF32CAB6D}" type="datetimeFigureOut">
              <a:rPr lang="en-US" smtClean="0"/>
              <a:t>10/17/2014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DFB2E752-CF79-425B-8FBD-4C301F572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177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4063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065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32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4809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336" indent="-173336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1952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458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947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4559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8C2C06-5BE2-4C02-8677-2590E99A0CD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3189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386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4735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873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8DF3AE-327D-4A3D-A946-4200C5D7DDEE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5511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7320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2" defTabSz="924458">
              <a:defRPr/>
            </a:pPr>
            <a:r>
              <a:rPr lang="en-US" sz="2100" dirty="0"/>
              <a:t>ACEEE’s State Scorecard provides examples of best practices.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Connecticut -- Ranked </a:t>
            </a:r>
            <a:r>
              <a:rPr lang="en-US" baseline="0" dirty="0" smtClean="0"/>
              <a:t>#2 </a:t>
            </a:r>
            <a:r>
              <a:rPr lang="en-US" baseline="0" dirty="0" smtClean="0"/>
              <a:t>in the CHP section of the </a:t>
            </a:r>
            <a:r>
              <a:rPr lang="en-US" baseline="0" dirty="0" smtClean="0"/>
              <a:t>2013 State Scorecard (MA is #1)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dirty="0"/>
              <a:t>The state has pursued a variety of policies to encourage CHP development: </a:t>
            </a:r>
          </a:p>
          <a:p>
            <a:pPr marL="173336" indent="-173336" defTabSz="924458">
              <a:buFont typeface="Arial" panose="020B0604020202020204" pitchFamily="34" charset="0"/>
              <a:buChar char="•"/>
              <a:defRPr/>
            </a:pPr>
            <a:r>
              <a:rPr lang="en-US" dirty="0"/>
              <a:t>including establishing interconnection standards (for CHP, there are 3 tiers based on system size, which </a:t>
            </a:r>
            <a:r>
              <a:rPr lang="en-US" baseline="0" dirty="0" smtClean="0"/>
              <a:t>allows fast-tracking for smaller, less complex systems </a:t>
            </a:r>
            <a:r>
              <a:rPr lang="en-US" baseline="0" dirty="0" smtClean="0">
                <a:sym typeface="Wingdings" pitchFamily="2" charset="2"/>
              </a:rPr>
              <a:t> lowers costs</a:t>
            </a:r>
            <a:endParaRPr lang="en-US" dirty="0"/>
          </a:p>
          <a:p>
            <a:pPr marL="173336" indent="-173336">
              <a:buFont typeface="Arial" panose="020B0604020202020204" pitchFamily="34" charset="0"/>
              <a:buChar char="•"/>
            </a:pPr>
            <a:r>
              <a:rPr lang="en-US" dirty="0"/>
              <a:t>instituting incentive and financing programs,</a:t>
            </a:r>
          </a:p>
          <a:p>
            <a:pPr marL="173336" indent="-173336">
              <a:buFont typeface="Arial" panose="020B0604020202020204" pitchFamily="34" charset="0"/>
              <a:buChar char="•"/>
            </a:pPr>
            <a:r>
              <a:rPr lang="en-US" dirty="0"/>
              <a:t>and including CHP as an eligible resource within the state's RPS and EERS. </a:t>
            </a:r>
          </a:p>
          <a:p>
            <a:pPr marL="173336" indent="-173336">
              <a:buFont typeface="Arial" panose="020B0604020202020204" pitchFamily="34" charset="0"/>
              <a:buChar char="•"/>
            </a:pPr>
            <a:r>
              <a:rPr lang="en-US" dirty="0"/>
              <a:t>The Department of Energy and Environmental Protection (DEEP) is also developing the CHP Pilot Program to promote large CHP systems by limiting the demand charge electric companies impose on them. </a:t>
            </a:r>
          </a:p>
          <a:p>
            <a:pPr marL="173336" indent="-173336">
              <a:buFont typeface="Arial" panose="020B0604020202020204" pitchFamily="34" charset="0"/>
              <a:buChar char="•"/>
            </a:pPr>
            <a:r>
              <a:rPr lang="en-US" b="1" dirty="0"/>
              <a:t>Ten</a:t>
            </a:r>
            <a:r>
              <a:rPr lang="en-US" dirty="0"/>
              <a:t> new CHP systems came online in Connecticut in 2013, which is a good indicator of the healthy policy landscape here.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Texas</a:t>
            </a:r>
          </a:p>
          <a:p>
            <a:r>
              <a:rPr lang="en-US" dirty="0" smtClean="0"/>
              <a:t>-- HB</a:t>
            </a:r>
            <a:r>
              <a:rPr lang="en-US" baseline="0" dirty="0" smtClean="0"/>
              <a:t> 3268 directed the states’ Commission on Environmental Quality to develop a streamlined permitting process for CHP systems, which they established as a rule in July 2012.</a:t>
            </a:r>
          </a:p>
          <a:p>
            <a:r>
              <a:rPr lang="en-US" baseline="0" dirty="0" smtClean="0"/>
              <a:t>-- New process should reduce permitting time from 1+ years to 4-6 weeks and be less financially burdensome.</a:t>
            </a:r>
          </a:p>
          <a:p>
            <a:r>
              <a:rPr lang="en-US" baseline="0" dirty="0" smtClean="0"/>
              <a:t>-- Permits requires the use of output-based emissions calculations, which explicitly recognize the efficiency benefits of CHP.</a:t>
            </a:r>
          </a:p>
          <a:p>
            <a:r>
              <a:rPr lang="en-US" baseline="0" dirty="0" smtClean="0"/>
              <a:t>-- Emerging issue: Texas is one of several states where savings from CHP can count towards meeting state EERS goals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1F15D-69D5-44BE-993B-1B85A4FE08AA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7747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336" indent="-173336" defTabSz="924458">
              <a:buFont typeface="Arial" panose="020B0604020202020204" pitchFamily="34" charset="0"/>
              <a:buChar char="•"/>
              <a:defRPr/>
            </a:pPr>
            <a:r>
              <a:rPr lang="en-US" dirty="0"/>
              <a:t>Universities make energy investments because they are smart long-term projects that they know will benefit them and their students in the long run.</a:t>
            </a:r>
          </a:p>
          <a:p>
            <a:pPr marL="173336" indent="-173336" defTabSz="924458">
              <a:buFont typeface="Arial" panose="020B0604020202020204" pitchFamily="34" charset="0"/>
              <a:buChar char="•"/>
              <a:defRPr/>
            </a:pPr>
            <a:r>
              <a:rPr lang="en-US" dirty="0"/>
              <a:t>Many manufacturers and potential CHP users are overly focused on short-term gain, and when we talk 111d, we need to be talking long term, in terms of what our energy supply will look like in 10, 20 years. </a:t>
            </a:r>
          </a:p>
          <a:p>
            <a:pPr marL="173336" indent="-173336" defTabSz="924458">
              <a:buFont typeface="Arial" panose="020B0604020202020204" pitchFamily="34" charset="0"/>
              <a:buChar char="•"/>
              <a:defRPr/>
            </a:pPr>
            <a:r>
              <a:rPr lang="en-US" dirty="0"/>
              <a:t>Universities and hospitals are benefitting from this long-term thinking and more MO businesses can catch on.</a:t>
            </a:r>
          </a:p>
          <a:p>
            <a:pPr defTabSz="924458">
              <a:defRPr/>
            </a:pPr>
            <a:endParaRPr lang="en-US" dirty="0"/>
          </a:p>
          <a:p>
            <a:pPr defTabSz="924458">
              <a:defRPr/>
            </a:pPr>
            <a:r>
              <a:rPr lang="en-US" dirty="0"/>
              <a:t>The University of Missouri has been producing energy for its Columbia campus using various forms of combined heat and power since 1892. </a:t>
            </a:r>
          </a:p>
          <a:p>
            <a:pPr defTabSz="924458">
              <a:defRPr/>
            </a:pPr>
            <a:endParaRPr lang="en-US" dirty="0"/>
          </a:p>
          <a:p>
            <a:pPr defTabSz="924458">
              <a:defRPr/>
            </a:pPr>
            <a:r>
              <a:rPr lang="en-US" dirty="0"/>
              <a:t>417 South Fifth Street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Columbia, MO 65211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5229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9865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336" indent="-173336">
              <a:buFont typeface="Arial" panose="020B0604020202020204" pitchFamily="34" charset="0"/>
              <a:buChar char="•"/>
            </a:pPr>
            <a:r>
              <a:rPr lang="en-US" baseline="0" dirty="0" smtClean="0"/>
              <a:t>If MO implements some of these policies that encourage CHP, it can begin to tap into all of this technical potential for CHP that exists in MO. </a:t>
            </a:r>
            <a:endParaRPr lang="en-US" dirty="0" smtClean="0"/>
          </a:p>
          <a:p>
            <a:pPr marL="173336" indent="-173336">
              <a:buFont typeface="Arial" panose="020B0604020202020204" pitchFamily="34" charset="0"/>
              <a:buChar char="•"/>
            </a:pPr>
            <a:r>
              <a:rPr lang="en-US" baseline="0" dirty="0" smtClean="0"/>
              <a:t>ICF conducted the most recent CHP potential study in 2013 for the American Gas Association and found about 2.5 GW of technical potential. </a:t>
            </a:r>
          </a:p>
          <a:p>
            <a:pPr marL="173336" indent="-173336">
              <a:buFont typeface="Arial" panose="020B0604020202020204" pitchFamily="34" charset="0"/>
              <a:buChar char="•"/>
            </a:pPr>
            <a:r>
              <a:rPr lang="en-US" baseline="0" dirty="0" smtClean="0"/>
              <a:t>(The potential for CHP ACEEE reported in its study, remember, was just a subset of the </a:t>
            </a:r>
            <a:r>
              <a:rPr lang="en-US" i="1" baseline="0" dirty="0" smtClean="0"/>
              <a:t>economic</a:t>
            </a:r>
            <a:r>
              <a:rPr lang="en-US" baseline="0" dirty="0" smtClean="0"/>
              <a:t> potential, so much smaller).</a:t>
            </a:r>
          </a:p>
          <a:p>
            <a:pPr marL="173336" indent="-173336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3336" indent="-173336" defTabSz="924458">
              <a:buFont typeface="Arial" panose="020B0604020202020204" pitchFamily="34" charset="0"/>
              <a:buChar char="•"/>
              <a:defRPr/>
            </a:pPr>
            <a:r>
              <a:rPr lang="en-US" dirty="0"/>
              <a:t>There are many states like MO with zero or very few installations, with very poor policies in place. </a:t>
            </a:r>
          </a:p>
          <a:p>
            <a:pPr marL="173336" indent="-173336" defTabSz="924458">
              <a:buFont typeface="Arial" panose="020B0604020202020204" pitchFamily="34" charset="0"/>
              <a:buChar char="•"/>
              <a:defRPr/>
            </a:pPr>
            <a:r>
              <a:rPr lang="en-US" dirty="0"/>
              <a:t>Even in places with strong manufacturing bases, impending coal shut-downs, etc., the potential to do CHP has not been taken advantage of. </a:t>
            </a:r>
          </a:p>
          <a:p>
            <a:pPr marL="173336" indent="-173336" defTabSz="924458">
              <a:buFont typeface="Arial" panose="020B0604020202020204" pitchFamily="34" charset="0"/>
              <a:buChar char="•"/>
              <a:defRPr/>
            </a:pPr>
            <a:r>
              <a:rPr lang="en-US" dirty="0"/>
              <a:t>Good policies would really be impactful, because there is a lot of technical potential that hasn’t been taken advantage of over many years. </a:t>
            </a:r>
          </a:p>
          <a:p>
            <a:pPr marL="173336" indent="-173336" defTabSz="924458">
              <a:buFont typeface="Arial" panose="020B0604020202020204" pitchFamily="34" charset="0"/>
              <a:buChar char="•"/>
              <a:defRPr/>
            </a:pPr>
            <a:r>
              <a:rPr lang="en-US" dirty="0"/>
              <a:t>Within the new air quality policy and regulatory framework, the right policies in place at the state level could really help boost the CHP markets in these states.</a:t>
            </a:r>
          </a:p>
          <a:p>
            <a:pPr marL="173336" indent="-173336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040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8789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24183B-FD56-44AF-9B3A-C501F9980E2F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2206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564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93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smtClean="0"/>
              <a:t>Meegan to</a:t>
            </a:r>
            <a:r>
              <a:rPr lang="en-US" b="0" baseline="0" dirty="0" smtClean="0"/>
              <a:t> do 1 &amp; 2 and Dan to do 3 &amp; 4</a:t>
            </a: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036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384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14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51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562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531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E752-CF79-425B-8FBD-4C301F57224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538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0" name="Picture 8" descr="ACEEE_ppoint_Splash+Titl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2057400"/>
            <a:ext cx="7086600" cy="1371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3810000"/>
            <a:ext cx="7086600" cy="18288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553200" y="6248400"/>
            <a:ext cx="990600" cy="457200"/>
          </a:xfrm>
        </p:spPr>
        <p:txBody>
          <a:bodyPr anchor="t"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600200" y="6248400"/>
            <a:ext cx="4724400" cy="457200"/>
          </a:xfrm>
        </p:spPr>
        <p:txBody>
          <a:bodyPr anchor="t"/>
          <a:lstStyle>
            <a:lvl1pPr>
              <a:defRPr b="0"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 anchor="t"/>
          <a:lstStyle>
            <a:lvl1pPr>
              <a:defRPr/>
            </a:lvl1pPr>
          </a:lstStyle>
          <a:p>
            <a:fld id="{6A114284-E91D-4B09-BD3E-8821B186CBE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608743-759F-45B2-BE33-99D6931033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846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609600"/>
            <a:ext cx="19812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609600"/>
            <a:ext cx="5791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375B93-0E88-47B4-880A-BA0AD2DE7B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8416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62000" y="1981200"/>
            <a:ext cx="7924800" cy="41148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248400"/>
            <a:ext cx="1143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248400"/>
            <a:ext cx="3657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96200" y="6248400"/>
            <a:ext cx="990600" cy="457200"/>
          </a:xfrm>
        </p:spPr>
        <p:txBody>
          <a:bodyPr/>
          <a:lstStyle>
            <a:lvl1pPr>
              <a:defRPr/>
            </a:lvl1pPr>
          </a:lstStyle>
          <a:p>
            <a:fld id="{F232704E-9B71-4869-89EA-0B2D48E08C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6313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981200"/>
            <a:ext cx="38862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800600" y="1981200"/>
            <a:ext cx="3886200" cy="41148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0" y="6248400"/>
            <a:ext cx="1143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248400"/>
            <a:ext cx="3657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96200" y="6248400"/>
            <a:ext cx="990600" cy="457200"/>
          </a:xfrm>
        </p:spPr>
        <p:txBody>
          <a:bodyPr/>
          <a:lstStyle>
            <a:lvl1pPr>
              <a:defRPr/>
            </a:lvl1pPr>
          </a:lstStyle>
          <a:p>
            <a:fld id="{61B2C03C-4337-41EB-A60A-E92B99666A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4790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762000" y="1981200"/>
            <a:ext cx="3886200" cy="41148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0" y="1981200"/>
            <a:ext cx="38862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0" y="6248400"/>
            <a:ext cx="1143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248400"/>
            <a:ext cx="3657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96200" y="6248400"/>
            <a:ext cx="990600" cy="457200"/>
          </a:xfrm>
        </p:spPr>
        <p:txBody>
          <a:bodyPr/>
          <a:lstStyle>
            <a:lvl1pPr>
              <a:defRPr/>
            </a:lvl1pPr>
          </a:lstStyle>
          <a:p>
            <a:fld id="{12A9CB23-6413-4E9D-8BD8-E2113D1249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3530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762000" y="1981200"/>
            <a:ext cx="7924800" cy="41148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248400"/>
            <a:ext cx="1143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248400"/>
            <a:ext cx="3657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96200" y="6248400"/>
            <a:ext cx="990600" cy="457200"/>
          </a:xfrm>
        </p:spPr>
        <p:txBody>
          <a:bodyPr/>
          <a:lstStyle>
            <a:lvl1pPr>
              <a:defRPr/>
            </a:lvl1pPr>
          </a:lstStyle>
          <a:p>
            <a:fld id="{684437B3-8933-499C-9E84-E1114A2CD0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306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C7CBA1-6F0D-40EA-9945-8D5649191B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0227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55F975-ED6E-4E3C-A914-1DE095BA8A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0980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981200"/>
            <a:ext cx="38862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81200"/>
            <a:ext cx="38862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A65493-B2BD-4F4E-A17C-3945D8549D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0692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7217F0-E14D-4E57-A55A-1170E8488F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2973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2335D7-F633-4E06-B949-0601A55B41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90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8D03FB-B418-4763-B012-62B6116CD5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4038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A94E4E-C0F1-466C-A9E0-B1D9FA1A08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4340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0B38D8-C12A-4D45-A502-1FDFEDEE3B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7893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5" name="Picture 7" descr="ACEEE_ppoint_innerPage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7924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81200"/>
            <a:ext cx="7924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400800" y="62484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ea typeface="+mn-ea"/>
              </a:defRPr>
            </a:lvl1pPr>
          </a:lstStyle>
          <a:p>
            <a:endParaRPr lang="en-US" alt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248400"/>
            <a:ext cx="365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chemeClr val="bg2"/>
                </a:solidFill>
                <a:latin typeface="Helvetica" panose="020B0604020202020204" pitchFamily="34" charset="0"/>
                <a:ea typeface="+mn-ea"/>
              </a:defRPr>
            </a:lvl1pPr>
          </a:lstStyle>
          <a:p>
            <a:endParaRPr lang="en-US" alt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96200" y="62484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2"/>
                </a:solidFill>
                <a:ea typeface="+mn-ea"/>
              </a:defRPr>
            </a:lvl1pPr>
          </a:lstStyle>
          <a:p>
            <a:fld id="{9CC21F6B-5AA4-4CEB-BABD-E4AA39451E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rgbClr val="32323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323232"/>
          </a:solidFill>
          <a:latin typeface="Arial" panose="020B0604020202020204" pitchFamily="34" charset="0"/>
          <a:ea typeface="Osaka" pitchFamily="-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323232"/>
          </a:solidFill>
          <a:latin typeface="Arial" panose="020B0604020202020204" pitchFamily="34" charset="0"/>
          <a:ea typeface="Osaka" pitchFamily="-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323232"/>
          </a:solidFill>
          <a:latin typeface="Arial" panose="020B0604020202020204" pitchFamily="34" charset="0"/>
          <a:ea typeface="Osaka" pitchFamily="-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323232"/>
          </a:solidFill>
          <a:latin typeface="Arial" panose="020B0604020202020204" pitchFamily="34" charset="0"/>
          <a:ea typeface="Osaka" pitchFamily="-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323232"/>
          </a:solidFill>
          <a:latin typeface="Arial" panose="020B0604020202020204" pitchFamily="34" charset="0"/>
          <a:ea typeface="Osaka" pitchFamily="-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323232"/>
          </a:solidFill>
          <a:latin typeface="Arial" panose="020B0604020202020204" pitchFamily="34" charset="0"/>
          <a:ea typeface="Osaka" pitchFamily="-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323232"/>
          </a:solidFill>
          <a:latin typeface="Arial" panose="020B0604020202020204" pitchFamily="34" charset="0"/>
          <a:ea typeface="Osaka" pitchFamily="-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323232"/>
          </a:solidFill>
          <a:latin typeface="Arial" panose="020B0604020202020204" pitchFamily="34" charset="0"/>
          <a:ea typeface="Osaka" pitchFamily="-16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3200" kern="1200">
          <a:solidFill>
            <a:srgbClr val="32323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800" kern="1200">
          <a:solidFill>
            <a:srgbClr val="323232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2400" kern="1200">
          <a:solidFill>
            <a:srgbClr val="323232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o"/>
        <a:defRPr sz="2000" kern="1200">
          <a:solidFill>
            <a:srgbClr val="323232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defRPr sz="2000" kern="1200">
          <a:solidFill>
            <a:srgbClr val="32323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aceee.org/research-report/e140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aceee.org/research-report/e1401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aceee.org/research-report/e1401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gif"/><Relationship Id="rId4" Type="http://schemas.openxmlformats.org/officeDocument/2006/relationships/hyperlink" Target="http://www.epa.gov/chp/documents/past_award_winners.pdf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aceee.org/research-report/e1401" TargetMode="External"/><Relationship Id="rId7" Type="http://schemas.openxmlformats.org/officeDocument/2006/relationships/hyperlink" Target="http://aceee.org/sector/state-policy/toolkit/chp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atabase.aceee.org/" TargetMode="External"/><Relationship Id="rId5" Type="http://schemas.openxmlformats.org/officeDocument/2006/relationships/hyperlink" Target="http://111d.naseo.org/" TargetMode="External"/><Relationship Id="rId4" Type="http://schemas.openxmlformats.org/officeDocument/2006/relationships/hyperlink" Target="http://aceee.org/topics/section-111d-clean-air-act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dwyork@aceee.org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kelly@aceee.or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Combined Heat and Power (CHP) and the Clean Power Plan</a:t>
            </a:r>
            <a:endParaRPr lang="en-US" alt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4038600"/>
            <a:ext cx="7086600" cy="2895600"/>
          </a:xfrm>
        </p:spPr>
        <p:txBody>
          <a:bodyPr/>
          <a:lstStyle/>
          <a:p>
            <a:r>
              <a:rPr lang="en-US" altLang="en-US" sz="2000" dirty="0" smtClean="0"/>
              <a:t>Dan York, </a:t>
            </a:r>
            <a:r>
              <a:rPr lang="en-US" sz="2000" dirty="0" smtClean="0"/>
              <a:t>Fellow</a:t>
            </a:r>
            <a:endParaRPr lang="en-US" altLang="en-US" sz="2000" dirty="0" smtClean="0"/>
          </a:p>
          <a:p>
            <a:r>
              <a:rPr lang="en-US" altLang="en-US" sz="2000" dirty="0" smtClean="0"/>
              <a:t>Meegan Kelly, </a:t>
            </a:r>
            <a:r>
              <a:rPr lang="en-US" altLang="en-US" sz="2000" dirty="0" smtClean="0"/>
              <a:t>Industrial Research </a:t>
            </a:r>
            <a:r>
              <a:rPr lang="en-US" altLang="en-US" sz="2000" dirty="0" smtClean="0"/>
              <a:t>Analyst</a:t>
            </a:r>
          </a:p>
          <a:p>
            <a:r>
              <a:rPr lang="en-US" altLang="en-US" sz="2000" b="1" dirty="0" smtClean="0"/>
              <a:t>ACEEE</a:t>
            </a:r>
          </a:p>
          <a:p>
            <a:endParaRPr lang="en-US" altLang="en-US" sz="2000" dirty="0" smtClean="0"/>
          </a:p>
          <a:p>
            <a:r>
              <a:rPr lang="en-US" sz="2000" dirty="0" smtClean="0"/>
              <a:t>Presented to: </a:t>
            </a:r>
          </a:p>
          <a:p>
            <a:r>
              <a:rPr lang="en-US" sz="2000" b="1" dirty="0" smtClean="0"/>
              <a:t>Missouri Statewide Collaborative</a:t>
            </a:r>
          </a:p>
          <a:p>
            <a:r>
              <a:rPr lang="en-US" sz="2000" dirty="0" smtClean="0"/>
              <a:t>October 21, 2014 </a:t>
            </a:r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2. CHP is proven &amp; well-established</a:t>
            </a:r>
            <a:endParaRPr lang="en-US" altLang="en-US" dirty="0"/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867" y="2788960"/>
            <a:ext cx="5153933" cy="323115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401118" y="6035032"/>
            <a:ext cx="4309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Source: ICF International and American Gas </a:t>
            </a:r>
            <a:r>
              <a:rPr lang="en-US" sz="1000" dirty="0"/>
              <a:t>Association (ICF CHP Installation Database, 2012)</a:t>
            </a:r>
            <a:endParaRPr lang="en-US" sz="1000" dirty="0"/>
          </a:p>
        </p:txBody>
      </p:sp>
      <p:sp>
        <p:nvSpPr>
          <p:cNvPr id="3" name="TextBox 2"/>
          <p:cNvSpPr txBox="1"/>
          <p:nvPr/>
        </p:nvSpPr>
        <p:spPr>
          <a:xfrm>
            <a:off x="4914900" y="2743200"/>
            <a:ext cx="3924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1800" dirty="0"/>
              <a:t>Existing US Installed CHP Capacity </a:t>
            </a:r>
            <a:endParaRPr lang="en-US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1981200" y="1367800"/>
            <a:ext cx="525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More than 4,100 facilities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82 GW installed US capacity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12% of total electricity generated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04800" y="5379936"/>
            <a:ext cx="280942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Edison Electric Light Pearl Street Plant, NYC 1882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64" y="2659582"/>
            <a:ext cx="1714500" cy="2628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CHP </a:t>
            </a:r>
            <a:r>
              <a:rPr lang="en-US" dirty="0" smtClean="0"/>
              <a:t>is readily available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114800"/>
          </a:xfrm>
        </p:spPr>
        <p:txBody>
          <a:bodyPr/>
          <a:lstStyle/>
          <a:p>
            <a:pPr marL="400050" lvl="1" indent="0">
              <a:buNone/>
            </a:pPr>
            <a:r>
              <a:rPr lang="en-US" sz="2000" dirty="0" smtClean="0"/>
              <a:t>Recent ICF estimate of technical potential…</a:t>
            </a:r>
          </a:p>
          <a:p>
            <a:pPr marL="857250" lvl="1" indent="-457200"/>
            <a:r>
              <a:rPr lang="en-US" sz="2000" dirty="0" smtClean="0"/>
              <a:t>56 GW additional industrial CHP potential</a:t>
            </a:r>
          </a:p>
          <a:p>
            <a:pPr marL="857250" lvl="1" indent="-457200"/>
            <a:r>
              <a:rPr lang="en-US" sz="2000" u="sng" dirty="0" smtClean="0"/>
              <a:t>69 GW additional commercial CHP potential</a:t>
            </a:r>
          </a:p>
          <a:p>
            <a:pPr marL="857250" lvl="1" indent="-457200"/>
            <a:r>
              <a:rPr lang="en-US" sz="2000" dirty="0" smtClean="0"/>
              <a:t>125 </a:t>
            </a:r>
            <a:r>
              <a:rPr lang="en-US" sz="2000" dirty="0" smtClean="0"/>
              <a:t>GW of additional capacity</a:t>
            </a:r>
          </a:p>
          <a:p>
            <a:pPr marL="400050" lvl="1" indent="0">
              <a:buNone/>
            </a:pP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3007386"/>
            <a:ext cx="5562600" cy="342549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43555" y="6400800"/>
            <a:ext cx="43097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Source: ICF </a:t>
            </a:r>
            <a:r>
              <a:rPr lang="en-US" sz="1000" dirty="0"/>
              <a:t>International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25802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Change is in the </a:t>
            </a:r>
            <a:r>
              <a:rPr lang="en-US" i="1" dirty="0" smtClean="0"/>
              <a:t>Air </a:t>
            </a:r>
            <a:r>
              <a:rPr lang="en-US" dirty="0" smtClean="0"/>
              <a:t>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924800" cy="4114800"/>
          </a:xfrm>
        </p:spPr>
        <p:txBody>
          <a:bodyPr/>
          <a:lstStyle/>
          <a:p>
            <a:r>
              <a:rPr lang="en-US" sz="2800" dirty="0"/>
              <a:t>What We </a:t>
            </a:r>
            <a:r>
              <a:rPr lang="en-US" sz="2800" dirty="0" smtClean="0"/>
              <a:t>Did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Top down policy analysis of EE potential in all 50 states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Our approach evaluated 4 common EE opportunities available to states</a:t>
            </a:r>
          </a:p>
          <a:p>
            <a:r>
              <a:rPr lang="en-US" sz="2800" dirty="0" smtClean="0"/>
              <a:t>To find out…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Electricity savings available from proven, in-practice technologies and policies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Cost, economic impact, jobs and pollution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74C95-E9FF-4C7B-9B29-32BF88CB033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0374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Energy savings potential from CHP in 2030</a:t>
            </a:r>
            <a:endParaRPr lang="en-US" alt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5596362"/>
              </p:ext>
            </p:extLst>
          </p:nvPr>
        </p:nvGraphicFramePr>
        <p:xfrm>
          <a:off x="457200" y="1981200"/>
          <a:ext cx="8528712" cy="3962400"/>
        </p:xfrm>
        <a:graphic>
          <a:graphicData uri="http://schemas.openxmlformats.org/drawingml/2006/table">
            <a:tbl>
              <a:tblPr firstRow="1" firstCol="1" bandRow="1" bandCol="1">
                <a:tableStyleId>{F5AB1C69-6EDB-4FF4-983F-18BD219EF322}</a:tableStyleId>
              </a:tblPr>
              <a:tblGrid>
                <a:gridCol w="1981200"/>
                <a:gridCol w="1752600"/>
                <a:gridCol w="1752600"/>
                <a:gridCol w="1066800"/>
                <a:gridCol w="1975512"/>
              </a:tblGrid>
              <a:tr h="1219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Annual electricity savings (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</a:rPr>
                        <a:t>MWh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Cumulative electricity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savings (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</a:rPr>
                        <a:t>MWh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Avoided capacity (GW)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Percent avoided electricity consumption relative to 2012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Energy savings target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692,200,000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5,470,500,000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185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18.8%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Building codes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155,400,000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1,100,100,000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4.2%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Combined heat and power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68,300,000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564,500,000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1.9%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Equipment standards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9,400,000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112,100,000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0.3%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National total for all four policies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925,400,000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7,247,200,000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247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25.1%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45735" y="6300458"/>
            <a:ext cx="6477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Source: Hayes</a:t>
            </a:r>
            <a:r>
              <a:rPr lang="en-US" sz="1000" dirty="0"/>
              <a:t>, S. et al. 2014. </a:t>
            </a:r>
            <a:r>
              <a:rPr lang="en-US" sz="1000" i="1" dirty="0"/>
              <a:t>Change Is in the Air: How States Can Harness Energy Efficiency to Strengthen the Economy and Reduce Pollution. </a:t>
            </a:r>
            <a:r>
              <a:rPr lang="en-US" sz="1000" dirty="0"/>
              <a:t>Washington, D.C.: American Council for an Energy-Efficient Economy. </a:t>
            </a:r>
            <a:r>
              <a:rPr lang="en-US" sz="1000" dirty="0">
                <a:hlinkClick r:id="rId3"/>
              </a:rPr>
              <a:t>http://aceee.org/research-report/e1401</a:t>
            </a:r>
            <a:r>
              <a:rPr lang="en-US" sz="10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Missouri Energy Savings by Policy in 2030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3749399"/>
              </p:ext>
            </p:extLst>
          </p:nvPr>
        </p:nvGraphicFramePr>
        <p:xfrm>
          <a:off x="609601" y="2406849"/>
          <a:ext cx="8229600" cy="293497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743200"/>
                <a:gridCol w="2743200"/>
                <a:gridCol w="2743200"/>
              </a:tblGrid>
              <a:tr h="5869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Policy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Annual energy savings (</a:t>
                      </a:r>
                      <a:r>
                        <a:rPr lang="en-US" sz="1600" dirty="0" err="1">
                          <a:effectLst/>
                        </a:rPr>
                        <a:t>MWh</a:t>
                      </a:r>
                      <a:r>
                        <a:rPr lang="en-US" sz="1600" dirty="0">
                          <a:effectLst/>
                        </a:rPr>
                        <a:t>)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Cumulative energy </a:t>
                      </a:r>
                      <a:r>
                        <a:rPr lang="en-US" sz="1600" dirty="0" smtClean="0">
                          <a:effectLst/>
                        </a:rPr>
                        <a:t>savings </a:t>
                      </a:r>
                      <a:r>
                        <a:rPr lang="en-US" sz="1600" dirty="0">
                          <a:effectLst/>
                        </a:rPr>
                        <a:t>(</a:t>
                      </a:r>
                      <a:r>
                        <a:rPr lang="en-US" sz="1600" dirty="0" err="1">
                          <a:effectLst/>
                        </a:rPr>
                        <a:t>MWh</a:t>
                      </a:r>
                      <a:r>
                        <a:rPr lang="en-US" sz="1600" dirty="0">
                          <a:effectLst/>
                        </a:rPr>
                        <a:t>)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5869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Energy savings target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14,392,000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111,299,000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69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Building codes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2,801,000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18,955,000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69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Combined heat and power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179,000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1,519,000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5869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Equipment standards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183,000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2,177,000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45735" y="6300458"/>
            <a:ext cx="6477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Source: Hayes</a:t>
            </a:r>
            <a:r>
              <a:rPr lang="en-US" sz="1000" dirty="0"/>
              <a:t>, S. et al. 2014. </a:t>
            </a:r>
            <a:r>
              <a:rPr lang="en-US" sz="1000" i="1" dirty="0"/>
              <a:t>Change Is in the Air: How States Can Harness Energy Efficiency to Strengthen the Economy and Reduce Pollution. </a:t>
            </a:r>
            <a:r>
              <a:rPr lang="en-US" sz="1000" dirty="0"/>
              <a:t>Washington, D.C.: American Council for an Energy-Efficient Economy. </a:t>
            </a:r>
            <a:r>
              <a:rPr lang="en-US" sz="1000" dirty="0">
                <a:hlinkClick r:id="rId3"/>
              </a:rPr>
              <a:t>http://aceee.org/research-report/e1401</a:t>
            </a:r>
            <a:r>
              <a:rPr lang="en-US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772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Missouri Carbon Emissions Reductions (from all 4 policies)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5501849"/>
              </p:ext>
            </p:extLst>
          </p:nvPr>
        </p:nvGraphicFramePr>
        <p:xfrm>
          <a:off x="1828800" y="2438400"/>
          <a:ext cx="5410200" cy="2895598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803400"/>
                <a:gridCol w="1803400"/>
                <a:gridCol w="1803400"/>
              </a:tblGrid>
              <a:tr h="686362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Estimated</a:t>
                      </a:r>
                      <a:r>
                        <a:rPr lang="en-US" sz="1600" baseline="0" dirty="0" smtClean="0">
                          <a:effectLst/>
                        </a:rPr>
                        <a:t> e</a:t>
                      </a:r>
                      <a:r>
                        <a:rPr lang="en-US" sz="1600" dirty="0" smtClean="0">
                          <a:effectLst/>
                        </a:rPr>
                        <a:t>missions </a:t>
                      </a:r>
                      <a:r>
                        <a:rPr lang="en-US" sz="1600" dirty="0">
                          <a:effectLst/>
                        </a:rPr>
                        <a:t>impacts of efficiency policies in Missouri (tons) </a:t>
                      </a:r>
                      <a:r>
                        <a:rPr lang="en-US" sz="1600" kern="1200" dirty="0">
                          <a:effectLst/>
                        </a:rPr>
                        <a:t>Pollutant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005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2020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2030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5362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SO2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6,000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23,000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2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</a:rPr>
                        <a:t>NOx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4,000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14,000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2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</a:rPr>
                        <a:t>CO2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</a:rPr>
                        <a:t>4,000,000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effectLst/>
                        </a:rPr>
                        <a:t>15,000,000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45735" y="6300458"/>
            <a:ext cx="6477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Source: Hayes</a:t>
            </a:r>
            <a:r>
              <a:rPr lang="en-US" sz="1000" dirty="0"/>
              <a:t>, S. et al. 2014. </a:t>
            </a:r>
            <a:r>
              <a:rPr lang="en-US" sz="1000" i="1" dirty="0"/>
              <a:t>Change Is in the Air: How States Can Harness Energy Efficiency to Strengthen the Economy and Reduce Pollution. </a:t>
            </a:r>
            <a:r>
              <a:rPr lang="en-US" sz="1000" dirty="0"/>
              <a:t>Washington, D.C.: American Council for an Energy-Efficient Economy. </a:t>
            </a:r>
            <a:r>
              <a:rPr lang="en-US" sz="1000" dirty="0">
                <a:hlinkClick r:id="rId3"/>
              </a:rPr>
              <a:t>http://aceee.org/research-report/e1401</a:t>
            </a:r>
            <a:r>
              <a:rPr lang="en-US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685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772400" cy="1143000"/>
          </a:xfrm>
        </p:spPr>
        <p:txBody>
          <a:bodyPr/>
          <a:lstStyle/>
          <a:p>
            <a:r>
              <a:rPr lang="en-US" altLang="en-US" dirty="0"/>
              <a:t>How far can energy efficiency go in </a:t>
            </a:r>
            <a:r>
              <a:rPr lang="en-US" altLang="en-US" dirty="0" smtClean="0"/>
              <a:t>the Midwest?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2664075"/>
              </p:ext>
            </p:extLst>
          </p:nvPr>
        </p:nvGraphicFramePr>
        <p:xfrm>
          <a:off x="914400" y="1981200"/>
          <a:ext cx="7848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267200" y="5791200"/>
            <a:ext cx="46060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99CCFF"/>
                </a:solidFill>
              </a:rPr>
              <a:t>* Percent of total goal met with energy efficiency</a:t>
            </a:r>
            <a:endParaRPr lang="en-US" sz="1600" dirty="0">
              <a:solidFill>
                <a:srgbClr val="99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16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what does this mean for Missouri?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Including energy efficiency and CHP will result in the lowest compliance costs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CHP can increase competitiveness and provide a revenue stream for Missouri manufacturers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i="1" dirty="0" smtClean="0"/>
              <a:t>Now</a:t>
            </a:r>
            <a:r>
              <a:rPr lang="en-US" dirty="0" smtClean="0"/>
              <a:t> is the time to begin planning and to consider policies that support CHP</a:t>
            </a:r>
          </a:p>
        </p:txBody>
      </p:sp>
    </p:spTree>
    <p:extLst>
      <p:ext uri="{BB962C8B-B14F-4D97-AF65-F5344CB8AC3E}">
        <p14:creationId xmlns:p14="http://schemas.microsoft.com/office/powerpoint/2010/main" val="1013603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7924800" cy="1143000"/>
          </a:xfrm>
        </p:spPr>
        <p:txBody>
          <a:bodyPr/>
          <a:lstStyle/>
          <a:p>
            <a:r>
              <a:rPr lang="en-US" sz="2800" dirty="0" smtClean="0"/>
              <a:t>Expanding CHP in Missouri: ACEEE policy recommendations (as per State Scorecard)</a:t>
            </a:r>
            <a:endParaRPr lang="en-US" sz="28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0" y="1752600"/>
            <a:ext cx="7924800" cy="3886200"/>
          </a:xfrm>
        </p:spPr>
        <p:txBody>
          <a:bodyPr/>
          <a:lstStyle/>
          <a:p>
            <a:pPr marL="457200" lvl="1" indent="0">
              <a:buNone/>
            </a:pPr>
            <a:r>
              <a:rPr lang="en-US" sz="2200" u="sng" dirty="0"/>
              <a:t>Interconnection </a:t>
            </a:r>
            <a:r>
              <a:rPr lang="en-US" sz="2200" u="sng" dirty="0" smtClean="0"/>
              <a:t>Standards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FF0000"/>
                </a:solidFill>
              </a:rPr>
              <a:t>Model:</a:t>
            </a:r>
            <a:r>
              <a:rPr lang="en-US" sz="1800" dirty="0" smtClean="0"/>
              <a:t> Interconnection standards in place based on NARUC guidelines; applicable to small and large systems, all types of fuels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FF0000"/>
                </a:solidFill>
              </a:rPr>
              <a:t>Existing in MO</a:t>
            </a:r>
            <a:r>
              <a:rPr lang="en-US" sz="1800" dirty="0" smtClean="0"/>
              <a:t>: has a standard, capacity limit of 100 kW and only for renewable systems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lvl="1" indent="0">
              <a:buNone/>
            </a:pPr>
            <a:r>
              <a:rPr lang="en-US" sz="2200" u="sng" dirty="0" smtClean="0"/>
              <a:t>CHP in Clean Energy Standards	</a:t>
            </a:r>
          </a:p>
          <a:p>
            <a:pPr marL="1314450" lvl="2" indent="-4572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FF0000"/>
                </a:solidFill>
              </a:rPr>
              <a:t>Model: </a:t>
            </a:r>
            <a:r>
              <a:rPr lang="en-US" sz="1800" dirty="0"/>
              <a:t>EERS and RPS in place; CHP eligible</a:t>
            </a:r>
          </a:p>
          <a:p>
            <a:pPr marL="1314450" lvl="2" indent="-4572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FF0000"/>
                </a:solidFill>
              </a:rPr>
              <a:t>Existing in MO: </a:t>
            </a:r>
            <a:r>
              <a:rPr lang="en-US" sz="1800" dirty="0"/>
              <a:t>No EERS; RPS in place but does not recognize CHP</a:t>
            </a:r>
          </a:p>
        </p:txBody>
      </p:sp>
    </p:spTree>
    <p:extLst>
      <p:ext uri="{BB962C8B-B14F-4D97-AF65-F5344CB8AC3E}">
        <p14:creationId xmlns:p14="http://schemas.microsoft.com/office/powerpoint/2010/main" val="52033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838200"/>
            <a:ext cx="7924800" cy="5029200"/>
          </a:xfrm>
        </p:spPr>
        <p:txBody>
          <a:bodyPr/>
          <a:lstStyle/>
          <a:p>
            <a:pPr marL="457200" lvl="1" indent="0">
              <a:buNone/>
            </a:pPr>
            <a:r>
              <a:rPr lang="en-US" sz="2200" u="sng" dirty="0"/>
              <a:t>Financing Assistance</a:t>
            </a:r>
          </a:p>
          <a:p>
            <a:pPr marL="1314450" lvl="2" indent="-4572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FF0000"/>
                </a:solidFill>
              </a:rPr>
              <a:t>Model: </a:t>
            </a:r>
            <a:r>
              <a:rPr lang="en-US" sz="1600" dirty="0">
                <a:solidFill>
                  <a:schemeClr val="tx1"/>
                </a:solidFill>
              </a:rPr>
              <a:t>Available specifically for CHP, apply to all forms/fuels, and offer </a:t>
            </a:r>
            <a:r>
              <a:rPr lang="en-US" sz="1600" dirty="0">
                <a:solidFill>
                  <a:schemeClr val="tx1"/>
                </a:solidFill>
              </a:rPr>
              <a:t>at </a:t>
            </a:r>
            <a:r>
              <a:rPr lang="en-US" sz="1600" dirty="0">
                <a:solidFill>
                  <a:schemeClr val="tx1"/>
                </a:solidFill>
              </a:rPr>
              <a:t>least $1 </a:t>
            </a:r>
            <a:r>
              <a:rPr lang="en-US" sz="1600" dirty="0">
                <a:solidFill>
                  <a:schemeClr val="tx1"/>
                </a:solidFill>
              </a:rPr>
              <a:t>million/project</a:t>
            </a:r>
            <a:endParaRPr lang="en-US" sz="1600" dirty="0">
              <a:solidFill>
                <a:schemeClr val="tx1"/>
              </a:solidFill>
            </a:endParaRPr>
          </a:p>
          <a:p>
            <a:pPr marL="1314450" lvl="2" indent="-4572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FF0000"/>
                </a:solidFill>
              </a:rPr>
              <a:t>Existing in MO: </a:t>
            </a:r>
            <a:r>
              <a:rPr lang="en-US" sz="1600" dirty="0">
                <a:solidFill>
                  <a:schemeClr val="tx1"/>
                </a:solidFill>
              </a:rPr>
              <a:t>Energy Loan Program provides low-interest loans to hospitals, schools, etc. for EE projects; CHP is </a:t>
            </a:r>
            <a:r>
              <a:rPr lang="en-US" sz="1600" dirty="0">
                <a:solidFill>
                  <a:schemeClr val="tx1"/>
                </a:solidFill>
              </a:rPr>
              <a:t>eligible</a:t>
            </a:r>
          </a:p>
          <a:p>
            <a:pPr marL="857250" lvl="2" indent="0"/>
            <a:endParaRPr lang="en-US" sz="1600" dirty="0"/>
          </a:p>
          <a:p>
            <a:pPr marL="457200" lvl="1" indent="0">
              <a:buNone/>
            </a:pPr>
            <a:r>
              <a:rPr lang="en-US" sz="2200" u="sng" dirty="0"/>
              <a:t>Financial Incentives for CHP</a:t>
            </a:r>
          </a:p>
          <a:p>
            <a:pPr marL="1314450" lvl="2" indent="-4572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FF0000"/>
                </a:solidFill>
              </a:rPr>
              <a:t>Model: </a:t>
            </a:r>
            <a:r>
              <a:rPr lang="en-US" sz="1800" dirty="0">
                <a:solidFill>
                  <a:schemeClr val="tx1"/>
                </a:solidFill>
              </a:rPr>
              <a:t>Provide incentives or grants for CHP</a:t>
            </a:r>
          </a:p>
          <a:p>
            <a:pPr marL="1314450" lvl="2" indent="-4572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FF0000"/>
                </a:solidFill>
              </a:rPr>
              <a:t>Existing in MO: </a:t>
            </a:r>
            <a:r>
              <a:rPr lang="en-US" sz="1800" dirty="0">
                <a:solidFill>
                  <a:schemeClr val="tx1"/>
                </a:solidFill>
              </a:rPr>
              <a:t>No incentives or grants for </a:t>
            </a:r>
            <a:r>
              <a:rPr lang="en-US" sz="1800" dirty="0" smtClean="0">
                <a:solidFill>
                  <a:schemeClr val="tx1"/>
                </a:solidFill>
              </a:rPr>
              <a:t>CHP</a:t>
            </a:r>
            <a:endParaRPr lang="en-US" sz="1800" dirty="0">
              <a:solidFill>
                <a:schemeClr val="tx1"/>
              </a:solidFill>
            </a:endParaRPr>
          </a:p>
          <a:p>
            <a:pPr marL="857250" lvl="2" indent="0"/>
            <a:endParaRPr lang="en-US" sz="2200" dirty="0" smtClean="0"/>
          </a:p>
          <a:p>
            <a:pPr marL="457200" lvl="1" indent="0">
              <a:buNone/>
            </a:pPr>
            <a:r>
              <a:rPr lang="en-US" sz="2200" u="sng" dirty="0" smtClean="0"/>
              <a:t>Revenue </a:t>
            </a:r>
            <a:r>
              <a:rPr lang="en-US" sz="2200" u="sng" dirty="0"/>
              <a:t>Streams</a:t>
            </a:r>
          </a:p>
          <a:p>
            <a:pPr marL="1314450" lvl="2" indent="-4572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FF0000"/>
                </a:solidFill>
              </a:rPr>
              <a:t>Model: </a:t>
            </a:r>
            <a:r>
              <a:rPr lang="en-US" sz="1800" dirty="0" smtClean="0"/>
              <a:t>Net metering/feed-in tariffs applicable to CHP based on fossil fuel (natural gas) and renewable fuel</a:t>
            </a:r>
          </a:p>
          <a:p>
            <a:pPr marL="1314450" lvl="2" indent="-4572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FF0000"/>
                </a:solidFill>
              </a:rPr>
              <a:t>Existing in MO: </a:t>
            </a:r>
            <a:r>
              <a:rPr lang="en-US" sz="1800" dirty="0"/>
              <a:t>Net metering in place for distributed generation, but only systems 100 kW or less and only renewable-fueled systems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395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924800" cy="1143000"/>
          </a:xfrm>
        </p:spPr>
        <p:txBody>
          <a:bodyPr/>
          <a:lstStyle/>
          <a:p>
            <a:r>
              <a:rPr lang="en-US" sz="3200">
                <a:solidFill>
                  <a:schemeClr val="tx1"/>
                </a:solidFill>
              </a:rPr>
              <a:t>The American Council for an Energy-Efficient Economy (ACEEE) </a:t>
            </a:r>
            <a:br>
              <a:rPr lang="en-US" sz="3200">
                <a:solidFill>
                  <a:schemeClr val="tx1"/>
                </a:solidFill>
              </a:rPr>
            </a:b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6400" y="1676400"/>
            <a:ext cx="6096000" cy="4572000"/>
          </a:xfrm>
        </p:spPr>
        <p:txBody>
          <a:bodyPr>
            <a:noAutofit/>
          </a:bodyPr>
          <a:lstStyle/>
          <a:p>
            <a:pPr>
              <a:buFontTx/>
              <a:buChar char="•"/>
            </a:pPr>
            <a:r>
              <a:rPr lang="en-US" sz="1800" dirty="0"/>
              <a:t>ACEEE is a </a:t>
            </a:r>
            <a:r>
              <a:rPr lang="en-US" sz="1800" dirty="0" smtClean="0"/>
              <a:t>501(c</a:t>
            </a:r>
            <a:r>
              <a:rPr lang="en-US" sz="1800" dirty="0"/>
              <a:t>)(3) nonprofit that acts as a catalyst to advance energy efficiency policies, programs, technologies, </a:t>
            </a:r>
            <a:r>
              <a:rPr lang="en-US" sz="1800" dirty="0" smtClean="0"/>
              <a:t>investments, </a:t>
            </a:r>
            <a:r>
              <a:rPr lang="en-US" sz="1800" dirty="0"/>
              <a:t>&amp; </a:t>
            </a:r>
            <a:r>
              <a:rPr lang="en-US" sz="1800" dirty="0" smtClean="0"/>
              <a:t>behaviors</a:t>
            </a:r>
            <a:endParaRPr lang="en-US" sz="1800" dirty="0"/>
          </a:p>
          <a:p>
            <a:pPr>
              <a:buFontTx/>
              <a:buChar char="•"/>
            </a:pPr>
            <a:r>
              <a:rPr lang="en-US" sz="1800" dirty="0" smtClean="0"/>
              <a:t>50 staff</a:t>
            </a:r>
            <a:r>
              <a:rPr lang="en-US" sz="1800" smtClean="0"/>
              <a:t>; headquarters in </a:t>
            </a:r>
            <a:r>
              <a:rPr lang="en-US" sz="1800" dirty="0" smtClean="0"/>
              <a:t>Washington, D.C.</a:t>
            </a:r>
            <a:endParaRPr lang="en-US" sz="1800" dirty="0"/>
          </a:p>
          <a:p>
            <a:pPr>
              <a:buFontTx/>
              <a:buChar char="•"/>
            </a:pPr>
            <a:r>
              <a:rPr lang="en-US" sz="1800" dirty="0"/>
              <a:t>Focus on end-use efficiency in industry, buildings, </a:t>
            </a:r>
            <a:r>
              <a:rPr lang="en-US" sz="1800" dirty="0" smtClean="0"/>
              <a:t>&amp; </a:t>
            </a:r>
            <a:r>
              <a:rPr lang="en-US" sz="1800" dirty="0"/>
              <a:t>transportation</a:t>
            </a:r>
          </a:p>
          <a:p>
            <a:pPr>
              <a:buFontTx/>
              <a:buChar char="•"/>
            </a:pPr>
            <a:r>
              <a:rPr lang="en-US" sz="1800" dirty="0"/>
              <a:t>Other research in economic analysis; behavior; </a:t>
            </a:r>
            <a:r>
              <a:rPr lang="en-US" sz="1800" dirty="0" smtClean="0"/>
              <a:t>energy efficiency programs; &amp; national</a:t>
            </a:r>
            <a:r>
              <a:rPr lang="en-US" sz="1800" dirty="0"/>
              <a:t>, </a:t>
            </a:r>
            <a:r>
              <a:rPr lang="en-US" sz="1800" dirty="0" smtClean="0"/>
              <a:t>state, </a:t>
            </a:r>
            <a:r>
              <a:rPr lang="en-US" sz="1800" dirty="0"/>
              <a:t>&amp; local </a:t>
            </a:r>
            <a:r>
              <a:rPr lang="en-US" sz="1800" dirty="0" smtClean="0"/>
              <a:t>policy</a:t>
            </a:r>
            <a:endParaRPr lang="en-US" sz="1800" dirty="0"/>
          </a:p>
          <a:p>
            <a:pPr>
              <a:buFontTx/>
              <a:buChar char="•"/>
            </a:pPr>
            <a:r>
              <a:rPr lang="en-US" sz="1800" dirty="0"/>
              <a:t>Funding:</a:t>
            </a:r>
          </a:p>
          <a:p>
            <a:pPr lvl="1">
              <a:buFont typeface="Arial" charset="0"/>
              <a:buChar char="◦"/>
            </a:pPr>
            <a:r>
              <a:rPr lang="en-US" sz="1600" dirty="0"/>
              <a:t>Foundation Grants (52%)</a:t>
            </a:r>
          </a:p>
          <a:p>
            <a:pPr lvl="1">
              <a:buFont typeface="Arial" charset="0"/>
              <a:buChar char="◦"/>
            </a:pPr>
            <a:r>
              <a:rPr lang="en-US" sz="1600" dirty="0"/>
              <a:t>Contract Work &amp; </a:t>
            </a:r>
            <a:r>
              <a:rPr lang="en-US" sz="1600" dirty="0" smtClean="0"/>
              <a:t>Gov’t. </a:t>
            </a:r>
            <a:r>
              <a:rPr lang="en-US" sz="1600" dirty="0"/>
              <a:t>Grants (20%)</a:t>
            </a:r>
          </a:p>
          <a:p>
            <a:pPr lvl="1">
              <a:buFont typeface="Arial" charset="0"/>
              <a:buChar char="◦"/>
            </a:pPr>
            <a:r>
              <a:rPr lang="en-US" sz="1600" dirty="0"/>
              <a:t>Conferences </a:t>
            </a:r>
            <a:r>
              <a:rPr lang="en-US" sz="1600" dirty="0" smtClean="0"/>
              <a:t>&amp; Publications </a:t>
            </a:r>
            <a:r>
              <a:rPr lang="en-US" sz="1600" dirty="0"/>
              <a:t>(20%)</a:t>
            </a:r>
          </a:p>
          <a:p>
            <a:pPr lvl="1">
              <a:buFont typeface="Arial" charset="0"/>
              <a:buChar char="◦"/>
            </a:pPr>
            <a:r>
              <a:rPr lang="en-US" sz="1600" dirty="0"/>
              <a:t>Contributions </a:t>
            </a:r>
            <a:r>
              <a:rPr lang="en-US" sz="1600" dirty="0" smtClean="0"/>
              <a:t>&amp; Other </a:t>
            </a:r>
            <a:r>
              <a:rPr lang="en-US" sz="1600" dirty="0"/>
              <a:t>(8%</a:t>
            </a:r>
            <a:r>
              <a:rPr lang="en-US" sz="1600" dirty="0" smtClean="0"/>
              <a:t>)</a:t>
            </a:r>
          </a:p>
          <a:p>
            <a:pPr lvl="1">
              <a:buFont typeface="Arial" charset="0"/>
              <a:buChar char="◦"/>
            </a:pPr>
            <a:endParaRPr lang="en-US" sz="1600" dirty="0" smtClean="0"/>
          </a:p>
          <a:p>
            <a:pPr marL="0" indent="0" algn="ctr"/>
            <a:r>
              <a:rPr lang="en-US" sz="1800" b="1" dirty="0" smtClean="0"/>
              <a:t>www.aceee.org/@ACEEEdc</a:t>
            </a:r>
            <a:endParaRPr lang="en-US" sz="1800" b="1" dirty="0"/>
          </a:p>
        </p:txBody>
      </p:sp>
      <p:pic>
        <p:nvPicPr>
          <p:cNvPr id="39940" name="Picture 4" descr="0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7" t="3125" b="17708"/>
          <a:stretch>
            <a:fillRect/>
          </a:stretch>
        </p:blipFill>
        <p:spPr bwMode="auto">
          <a:xfrm>
            <a:off x="6629400" y="1752600"/>
            <a:ext cx="2398713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762000" y="3048000"/>
            <a:ext cx="57150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0" fontAlgn="base" hangingPunct="0">
              <a:lnSpc>
                <a:spcPct val="85000"/>
              </a:lnSpc>
              <a:spcBef>
                <a:spcPct val="35000"/>
              </a:spcBef>
              <a:spcAft>
                <a:spcPct val="0"/>
              </a:spcAft>
            </a:pPr>
            <a:endParaRPr lang="en-US" sz="2400">
              <a:solidFill>
                <a:srgbClr val="323232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51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90600"/>
            <a:ext cx="7924800" cy="5105400"/>
          </a:xfrm>
        </p:spPr>
        <p:txBody>
          <a:bodyPr/>
          <a:lstStyle/>
          <a:p>
            <a:pPr marL="457200" lvl="1" indent="0">
              <a:buNone/>
            </a:pPr>
            <a:endParaRPr lang="en-US" sz="2200" dirty="0" smtClean="0"/>
          </a:p>
          <a:p>
            <a:pPr marL="457200" lvl="1" indent="0">
              <a:buNone/>
            </a:pPr>
            <a:r>
              <a:rPr lang="en-US" sz="2200" u="sng" dirty="0" smtClean="0"/>
              <a:t>Output-based </a:t>
            </a:r>
            <a:r>
              <a:rPr lang="en-US" sz="2200" u="sng" dirty="0"/>
              <a:t>Emissions </a:t>
            </a:r>
            <a:r>
              <a:rPr lang="en-US" sz="2200" u="sng" dirty="0" smtClean="0"/>
              <a:t>Regulations</a:t>
            </a:r>
            <a:endParaRPr lang="en-US" sz="22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FF0000"/>
                </a:solidFill>
              </a:rPr>
              <a:t>Model: </a:t>
            </a:r>
            <a:r>
              <a:rPr lang="en-US" sz="1800" dirty="0"/>
              <a:t>Rule in place for granting permits for major air pollutants based on output based emissions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FF0000"/>
                </a:solidFill>
              </a:rPr>
              <a:t>Existing in MO: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/>
              <a:t>No output-based regulations</a:t>
            </a:r>
            <a:endParaRPr lang="en-US" sz="1800" dirty="0"/>
          </a:p>
          <a:p>
            <a:pPr marL="457200" lvl="1" indent="0">
              <a:buNone/>
            </a:pPr>
            <a:endParaRPr lang="en-US" sz="2200" u="sng" dirty="0" smtClean="0"/>
          </a:p>
          <a:p>
            <a:pPr marL="457200" lvl="1" indent="0">
              <a:buNone/>
            </a:pPr>
            <a:endParaRPr lang="en-US" sz="2200" dirty="0"/>
          </a:p>
          <a:p>
            <a:pPr marL="457200" lvl="1" indent="0">
              <a:buNone/>
            </a:pPr>
            <a:r>
              <a:rPr lang="en-US" sz="2200" u="sng" dirty="0" smtClean="0"/>
              <a:t>Additional </a:t>
            </a:r>
            <a:r>
              <a:rPr lang="en-US" sz="2200" u="sng" dirty="0"/>
              <a:t>Supportive </a:t>
            </a:r>
            <a:r>
              <a:rPr lang="en-US" sz="2200" u="sng" dirty="0" smtClean="0"/>
              <a:t>Policies for </a:t>
            </a:r>
            <a:r>
              <a:rPr lang="en-US" sz="2200" u="sng" dirty="0"/>
              <a:t>A</a:t>
            </a:r>
            <a:r>
              <a:rPr lang="en-US" sz="2200" u="sng" dirty="0" smtClean="0"/>
              <a:t>dvancing </a:t>
            </a:r>
            <a:r>
              <a:rPr lang="en-US" sz="2200" u="sng" dirty="0" smtClean="0"/>
              <a:t>CHP</a:t>
            </a:r>
            <a:endParaRPr lang="en-US" sz="2200" u="sng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Dedicated CHP-focused technical </a:t>
            </a:r>
            <a:r>
              <a:rPr lang="en-US" sz="1800" dirty="0"/>
              <a:t>assistance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/>
              <a:t>Utility rate </a:t>
            </a:r>
            <a:r>
              <a:rPr lang="en-US" sz="1800" dirty="0" smtClean="0"/>
              <a:t>structures actively designed to encourage CHP investment</a:t>
            </a:r>
            <a:endParaRPr lang="en-US" sz="18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/>
              <a:t>Requirement that public/critical facilities consider </a:t>
            </a:r>
            <a:r>
              <a:rPr lang="en-US" sz="1800" dirty="0" smtClean="0"/>
              <a:t>CHP for new construction or major upgrades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143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Leading state CHP policies: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5189" y="1371600"/>
            <a:ext cx="7924800" cy="4114800"/>
          </a:xfrm>
        </p:spPr>
        <p:txBody>
          <a:bodyPr/>
          <a:lstStyle/>
          <a:p>
            <a:pPr indent="0"/>
            <a:r>
              <a:rPr lang="en-US" sz="2400" dirty="0" smtClean="0"/>
              <a:t>Connecticut</a:t>
            </a:r>
            <a:r>
              <a:rPr lang="en-US" sz="2400" dirty="0"/>
              <a:t>: </a:t>
            </a:r>
            <a:r>
              <a:rPr lang="en-US" sz="2400" dirty="0" smtClean="0"/>
              <a:t>Strong CHP policy environment including tiered interconnection standards, incentives and financing, etc. 10 new CHP systems installed in 2013.</a:t>
            </a:r>
            <a:endParaRPr lang="en-US" sz="2400" dirty="0"/>
          </a:p>
          <a:p>
            <a:pPr indent="0"/>
            <a:endParaRPr lang="en-US" sz="2400" dirty="0"/>
          </a:p>
          <a:p>
            <a:pPr indent="0"/>
            <a:r>
              <a:rPr lang="en-US" sz="2400" dirty="0"/>
              <a:t>Texas: In 2013, HB 2049 amended the state utility code to make it simpler for CHP operators to sell excess power, and make investment in CHP more attractive. </a:t>
            </a:r>
          </a:p>
          <a:p>
            <a:pPr indent="0"/>
            <a:endParaRPr lang="en-US" sz="2400" dirty="0"/>
          </a:p>
          <a:p>
            <a:pPr indent="0"/>
            <a:r>
              <a:rPr lang="en-US" sz="2400" dirty="0"/>
              <a:t>New Jersey: After Hurricane Sandy, the state has prioritized CHP for protecting against future extreme weather events critical facilities that need power and </a:t>
            </a:r>
            <a:endParaRPr lang="en-US" sz="24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kern="1200" dirty="0" smtClean="0">
              <a:solidFill>
                <a:schemeClr val="tx1"/>
              </a:solidFill>
            </a:endParaRP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9D8435-FC0A-47E6-9C33-C76BFA73115B}" type="slidenum">
              <a:rPr lang="en-US" smtClean="0">
                <a:solidFill>
                  <a:srgbClr val="808080"/>
                </a:solidFill>
              </a:rPr>
              <a:pPr>
                <a:defRPr/>
              </a:pPr>
              <a:t>21</a:t>
            </a:fld>
            <a:endParaRPr lang="en-US" dirty="0">
              <a:solidFill>
                <a:srgbClr val="80808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76400"/>
            <a:ext cx="783345" cy="6070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3272629"/>
            <a:ext cx="783345" cy="5209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4800600"/>
            <a:ext cx="783345" cy="52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45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in-state CHP installation: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242637" y="1843073"/>
            <a:ext cx="4800600" cy="41148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Location: University </a:t>
            </a:r>
            <a:r>
              <a:rPr lang="en-US" sz="2000" dirty="0"/>
              <a:t>of </a:t>
            </a:r>
            <a:r>
              <a:rPr lang="en-US" sz="2000" dirty="0" smtClean="0"/>
              <a:t>Missouri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Size: 66 MW </a:t>
            </a:r>
            <a:r>
              <a:rPr lang="en-US" sz="2000" dirty="0"/>
              <a:t>CHP </a:t>
            </a:r>
            <a:r>
              <a:rPr lang="en-US" sz="2000" dirty="0" smtClean="0"/>
              <a:t>Plant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Fuel: coal</a:t>
            </a:r>
            <a:r>
              <a:rPr lang="en-US" sz="2000" dirty="0"/>
              <a:t>, natural gas, biomass, tire derived </a:t>
            </a:r>
            <a:r>
              <a:rPr lang="en-US" sz="2000" dirty="0" smtClean="0"/>
              <a:t>fuel, fuel oil.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Efficiency: 76%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Savings</a:t>
            </a:r>
            <a:r>
              <a:rPr lang="en-US" sz="2000" dirty="0"/>
              <a:t>: Requires 38 percent less fuel and reduces CO2 emissions 107,000 tons per </a:t>
            </a:r>
            <a:r>
              <a:rPr lang="en-US" sz="2000" dirty="0" smtClean="0"/>
              <a:t>year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Recipient </a:t>
            </a:r>
            <a:r>
              <a:rPr lang="en-US" sz="2000" dirty="0"/>
              <a:t>of EPA </a:t>
            </a:r>
            <a:r>
              <a:rPr lang="en-US" sz="2000" dirty="0" smtClean="0"/>
              <a:t>ENERGY STAR CHP award </a:t>
            </a:r>
            <a:r>
              <a:rPr lang="en-US" sz="2000" dirty="0"/>
              <a:t>in 2010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 smtClean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870590"/>
            <a:ext cx="3886200" cy="2230966"/>
          </a:xfrm>
        </p:spPr>
      </p:pic>
      <p:sp>
        <p:nvSpPr>
          <p:cNvPr id="10" name="TextBox 9"/>
          <p:cNvSpPr txBox="1"/>
          <p:nvPr/>
        </p:nvSpPr>
        <p:spPr>
          <a:xfrm>
            <a:off x="3124200" y="6103380"/>
            <a:ext cx="586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Source: </a:t>
            </a:r>
            <a:r>
              <a:rPr lang="en-US" sz="1000" dirty="0" smtClean="0"/>
              <a:t>EPA, </a:t>
            </a:r>
            <a:r>
              <a:rPr lang="en-US" sz="1000" dirty="0">
                <a:hlinkClick r:id="rId4"/>
              </a:rPr>
              <a:t>http://</a:t>
            </a:r>
            <a:r>
              <a:rPr lang="en-US" sz="1000" dirty="0" smtClean="0">
                <a:hlinkClick r:id="rId4"/>
              </a:rPr>
              <a:t>www.epa.gov/chp/documents/past_award_winners.pdf</a:t>
            </a:r>
            <a:r>
              <a:rPr lang="en-US" sz="1000" dirty="0" smtClean="0"/>
              <a:t>; University </a:t>
            </a:r>
            <a:r>
              <a:rPr lang="en-US" sz="1000" dirty="0"/>
              <a:t>of Missouri Sustainability Office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359518"/>
            <a:ext cx="3886200" cy="69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22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752437"/>
              </p:ext>
            </p:extLst>
          </p:nvPr>
        </p:nvGraphicFramePr>
        <p:xfrm>
          <a:off x="3689685" y="1447800"/>
          <a:ext cx="5029200" cy="4883425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958515"/>
                <a:gridCol w="1499444"/>
                <a:gridCol w="1499444"/>
                <a:gridCol w="577122"/>
                <a:gridCol w="494675"/>
              </a:tblGrid>
              <a:tr h="2658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City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Organization Name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Facility Name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Capacity (kw)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Fuel Type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13894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Butler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City of Butler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Butler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13,100  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OIL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Cape Girardeau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Southeast Missouri State University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Southeast Missouri State University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6,250  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COAL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Columbia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University Of Missouri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University Of Missouri Power Plant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83,500  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COAL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Florissant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Service Merchandise Company, </a:t>
                      </a:r>
                      <a:r>
                        <a:rPr lang="en-US" sz="800" dirty="0" err="1">
                          <a:effectLst/>
                        </a:rPr>
                        <a:t>Inc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Service Merchandise Company, </a:t>
                      </a:r>
                      <a:r>
                        <a:rPr lang="en-US" sz="800" dirty="0" err="1">
                          <a:effectLst/>
                        </a:rPr>
                        <a:t>Inc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60  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Hannibal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Overland Energy Corporation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Clemmons Hotel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150  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Jefferson City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Jefferson City Sanitary Landfill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Jefferson City Correction Center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3,200  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BIOMASS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Kansas City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Veolia Energy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Veolia Energy Kansas City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5,000  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BIOMASS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Kansas City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Trigen</a:t>
                      </a:r>
                      <a:r>
                        <a:rPr lang="en-US" sz="800" dirty="0">
                          <a:effectLst/>
                        </a:rPr>
                        <a:t> Energy Corp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Trigen</a:t>
                      </a:r>
                      <a:r>
                        <a:rPr lang="en-US" sz="800" dirty="0">
                          <a:effectLst/>
                        </a:rPr>
                        <a:t>-Kansas City Energy Corporation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6,000  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COAL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94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Kansas City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Bolling GSA office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Bolling</a:t>
                      </a:r>
                      <a:r>
                        <a:rPr lang="en-US" sz="800" dirty="0">
                          <a:effectLst/>
                        </a:rPr>
                        <a:t> GSA office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100  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WAST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Laddonia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POET </a:t>
                      </a:r>
                      <a:r>
                        <a:rPr lang="en-US" sz="800" dirty="0" err="1">
                          <a:effectLst/>
                        </a:rPr>
                        <a:t>Biorefining</a:t>
                      </a:r>
                      <a:r>
                        <a:rPr lang="en-US" sz="800" dirty="0">
                          <a:effectLst/>
                        </a:rPr>
                        <a:t> - </a:t>
                      </a:r>
                      <a:r>
                        <a:rPr lang="en-US" sz="800" dirty="0" err="1">
                          <a:effectLst/>
                        </a:rPr>
                        <a:t>Laddonia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POET </a:t>
                      </a:r>
                      <a:r>
                        <a:rPr lang="en-US" sz="800" dirty="0" err="1">
                          <a:effectLst/>
                        </a:rPr>
                        <a:t>Biorefining</a:t>
                      </a:r>
                      <a:r>
                        <a:rPr lang="en-US" sz="800" dirty="0">
                          <a:effectLst/>
                        </a:rPr>
                        <a:t> - Missouri Ethanol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10,700  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5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Lewistown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Lewistown School District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Lewistown School District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60  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94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Louisiana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Missouri Chemical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Hercules, Inc.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15,000  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COAL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40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Macon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Northeast Missouri Grain LLC / City of Macon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Northeast Missouri Grain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10,000  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94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Mountain View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Smith Flooring, Inc.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Smith Flooring, Inc.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500  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WOOD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Neosho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La-Z-Boy Chair Company, Inc.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La-Z-Boy Chair Company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750  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WOOD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8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North Kansas City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Archer Daniels Midland Company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North Kansas City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4,000  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NG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59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St Louis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Southwestern Bell Telephone Co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Southwestern Bell Telephone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6,000  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OIL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94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St. Louis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Anheuser-Busch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Anheuser-Busch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26,100  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COAL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94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St. Louis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Missouri State Hospital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Missouri State Hospital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5,000  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COAL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94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St. Louis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Veolia Energy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Ashley Plant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36,450  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NG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94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St. Louis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Nooney Management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Laclede Gas Building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4,300  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NG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83" marR="6183" marT="6183" marB="61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762000" y="609600"/>
            <a:ext cx="7924800" cy="114300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32323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23232"/>
                </a:solidFill>
                <a:latin typeface="Arial" panose="020B0604020202020204" pitchFamily="34" charset="0"/>
                <a:ea typeface="Osaka" pitchFamily="-16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23232"/>
                </a:solidFill>
                <a:latin typeface="Arial" panose="020B0604020202020204" pitchFamily="34" charset="0"/>
                <a:ea typeface="Osaka" pitchFamily="-16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23232"/>
                </a:solidFill>
                <a:latin typeface="Arial" panose="020B0604020202020204" pitchFamily="34" charset="0"/>
                <a:ea typeface="Osaka" pitchFamily="-16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23232"/>
                </a:solidFill>
                <a:latin typeface="Arial" panose="020B0604020202020204" pitchFamily="34" charset="0"/>
                <a:ea typeface="Osaka" pitchFamily="-16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23232"/>
                </a:solidFill>
                <a:latin typeface="Arial" panose="020B0604020202020204" pitchFamily="34" charset="0"/>
                <a:ea typeface="Osaka" pitchFamily="-16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23232"/>
                </a:solidFill>
                <a:latin typeface="Arial" panose="020B0604020202020204" pitchFamily="34" charset="0"/>
                <a:ea typeface="Osaka" pitchFamily="-16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23232"/>
                </a:solidFill>
                <a:latin typeface="Arial" panose="020B0604020202020204" pitchFamily="34" charset="0"/>
                <a:ea typeface="Osaka" pitchFamily="-16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323232"/>
                </a:solidFill>
                <a:latin typeface="Arial" panose="020B0604020202020204" pitchFamily="34" charset="0"/>
                <a:ea typeface="Osaka" pitchFamily="-16" charset="-128"/>
              </a:defRPr>
            </a:lvl9pPr>
          </a:lstStyle>
          <a:p>
            <a:r>
              <a:rPr lang="en-US" dirty="0" smtClean="0"/>
              <a:t>Missouri CHP Installations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57200" y="1981200"/>
            <a:ext cx="31242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Number of CHP sites: 21</a:t>
            </a:r>
          </a:p>
          <a:p>
            <a:endParaRPr lang="en-US" sz="1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Installed capacity: 236,220 kW</a:t>
            </a:r>
          </a:p>
          <a:p>
            <a:endParaRPr lang="en-US" sz="1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Largest site: University of Missouri Power Plant</a:t>
            </a:r>
          </a:p>
          <a:p>
            <a:endParaRPr lang="en-US" sz="1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/>
              <a:t>One new installation in 2013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95800" y="6400800"/>
            <a:ext cx="43097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Source: ICF </a:t>
            </a:r>
            <a:r>
              <a:rPr lang="en-US" sz="1000" dirty="0" smtClean="0"/>
              <a:t>CHP Database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23531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Potential for CHP in Missouri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8755463"/>
              </p:ext>
            </p:extLst>
          </p:nvPr>
        </p:nvGraphicFramePr>
        <p:xfrm>
          <a:off x="1886658" y="2051534"/>
          <a:ext cx="5675484" cy="2063266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1240502"/>
                <a:gridCol w="799362"/>
                <a:gridCol w="719428"/>
                <a:gridCol w="719428"/>
                <a:gridCol w="685396"/>
                <a:gridCol w="755684"/>
                <a:gridCol w="755684"/>
              </a:tblGrid>
              <a:tr h="8443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Size of Facility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50-1000 kW (MW)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1-5 MW (MW)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5-20 MW (MW)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20-50 MW (MW)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50-100 MW (MW)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Total (MW)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06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Industrial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224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362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276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233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51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1,147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06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Commercial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779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333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180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117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0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1408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06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Total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1,003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695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</a:rPr>
                        <a:t>456</a:t>
                      </a:r>
                      <a:endParaRPr lang="en-US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350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51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2,555</a:t>
                      </a:r>
                      <a:endParaRPr lang="en-US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52800" y="4114800"/>
            <a:ext cx="43097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Source: ICF International and American Gas Association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2869" y="4572000"/>
            <a:ext cx="8083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Existing MO installed CHP capacity: 236 MW (21 installations)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MO technical potential for CHP: 2,555 MW</a:t>
            </a:r>
          </a:p>
        </p:txBody>
      </p:sp>
    </p:spTree>
    <p:extLst>
      <p:ext uri="{BB962C8B-B14F-4D97-AF65-F5344CB8AC3E}">
        <p14:creationId xmlns:p14="http://schemas.microsoft.com/office/powerpoint/2010/main" val="254018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Regulatory Actions to Encourage CHP Ownership by Utilities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8001000" cy="4267200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Develop a method to calculate energy savings from CHP that recognizes system benefits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Set the groundwork for calculating avoided emissions for 111(d) compliance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Give CHP equal value in resource planning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Address state-specific regulatory barriers to greater utility ownership of CHP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Expand the project deployment time limit in energy efficiency programs</a:t>
            </a:r>
          </a:p>
          <a:p>
            <a:pPr marL="0" indent="0"/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5244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Utility Actions to Encourage CHP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76400"/>
            <a:ext cx="8153400" cy="4267200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en-US" dirty="0" smtClean="0"/>
              <a:t>Plan to include CHP </a:t>
            </a:r>
          </a:p>
          <a:p>
            <a:pPr marL="857250" lvl="1" indent="-457200">
              <a:buFont typeface="Arial" pitchFamily="34" charset="0"/>
              <a:buChar char="•"/>
            </a:pPr>
            <a:r>
              <a:rPr lang="en-US" dirty="0" smtClean="0"/>
              <a:t>Conduct feasibility assessments</a:t>
            </a:r>
          </a:p>
          <a:p>
            <a:pPr marL="857250" lvl="1" indent="-457200">
              <a:buFont typeface="Arial" pitchFamily="34" charset="0"/>
              <a:buChar char="•"/>
            </a:pPr>
            <a:r>
              <a:rPr lang="en-US" dirty="0" smtClean="0"/>
              <a:t>Include CHP in resource planning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dirty="0" smtClean="0"/>
              <a:t>Pilot CHP projects</a:t>
            </a:r>
          </a:p>
          <a:p>
            <a:pPr marL="857250" lvl="1" indent="-457200">
              <a:buFont typeface="Arial" pitchFamily="34" charset="0"/>
              <a:buChar char="•"/>
            </a:pPr>
            <a:r>
              <a:rPr lang="en-US" dirty="0" smtClean="0"/>
              <a:t>Experiment with ability to dispatch </a:t>
            </a:r>
          </a:p>
          <a:p>
            <a:pPr marL="857250" lvl="1" indent="-457200">
              <a:buFont typeface="Arial" pitchFamily="34" charset="0"/>
              <a:buChar char="•"/>
            </a:pPr>
            <a:r>
              <a:rPr lang="en-US" dirty="0" smtClean="0"/>
              <a:t>Measure and monitor all system benefits</a:t>
            </a:r>
            <a:endParaRPr lang="en-US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dirty="0" smtClean="0"/>
              <a:t>Screen </a:t>
            </a:r>
            <a:r>
              <a:rPr lang="en-US" dirty="0"/>
              <a:t>and approve </a:t>
            </a:r>
            <a:r>
              <a:rPr lang="en-US" dirty="0" smtClean="0"/>
              <a:t>developers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dirty="0" smtClean="0"/>
              <a:t>Identify best customers &amp; locations</a:t>
            </a:r>
            <a:endParaRPr lang="en-US" dirty="0"/>
          </a:p>
          <a:p>
            <a:pPr marL="857250" lvl="1" indent="-457200">
              <a:buFont typeface="Arial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7462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924800" cy="4114800"/>
          </a:xfrm>
        </p:spPr>
        <p:txBody>
          <a:bodyPr/>
          <a:lstStyle/>
          <a:p>
            <a:r>
              <a:rPr lang="en-US" sz="1800" dirty="0" smtClean="0"/>
              <a:t>Change is in the </a:t>
            </a:r>
            <a:r>
              <a:rPr lang="en-US" sz="1800" dirty="0"/>
              <a:t>Air Report: </a:t>
            </a:r>
            <a:r>
              <a:rPr lang="en-US" sz="1800" dirty="0">
                <a:hlinkClick r:id="rId3"/>
              </a:rPr>
              <a:t>http://</a:t>
            </a:r>
            <a:r>
              <a:rPr lang="en-US" sz="1800" dirty="0" smtClean="0">
                <a:hlinkClick r:id="rId3"/>
              </a:rPr>
              <a:t>aceee.org/research-report/e1401</a:t>
            </a:r>
            <a:endParaRPr lang="en-US" sz="1800" dirty="0"/>
          </a:p>
          <a:p>
            <a:endParaRPr lang="en-US" altLang="en-US" sz="1800" dirty="0" smtClean="0"/>
          </a:p>
          <a:p>
            <a:r>
              <a:rPr lang="en-US" altLang="en-US" sz="1800" dirty="0" smtClean="0"/>
              <a:t>ACEEE’s </a:t>
            </a:r>
            <a:r>
              <a:rPr lang="en-US" altLang="en-US" sz="1800" dirty="0"/>
              <a:t>111(d) web page:  </a:t>
            </a:r>
            <a:r>
              <a:rPr lang="en-US" altLang="en-US" sz="1800" dirty="0">
                <a:hlinkClick r:id="rId4"/>
              </a:rPr>
              <a:t>http://aceee.org/topics/section-111d-clean-air-act</a:t>
            </a:r>
            <a:r>
              <a:rPr lang="en-US" altLang="en-US" sz="1800" dirty="0"/>
              <a:t> (includes our 50-state report</a:t>
            </a:r>
            <a:r>
              <a:rPr lang="en-US" altLang="en-US" sz="1800" dirty="0" smtClean="0"/>
              <a:t>)</a:t>
            </a:r>
            <a:endParaRPr lang="en-US" altLang="en-US" sz="1800" dirty="0"/>
          </a:p>
          <a:p>
            <a:endParaRPr lang="en-US" altLang="en-US" sz="1800" dirty="0" smtClean="0"/>
          </a:p>
          <a:p>
            <a:r>
              <a:rPr lang="en-US" altLang="en-US" sz="1800" dirty="0" smtClean="0"/>
              <a:t>NASEO/ACEEE </a:t>
            </a:r>
            <a:r>
              <a:rPr lang="en-US" altLang="en-US" sz="1800" dirty="0"/>
              <a:t>joint </a:t>
            </a:r>
            <a:r>
              <a:rPr lang="en-US" altLang="en-US" sz="1800" dirty="0" smtClean="0"/>
              <a:t>hub on 111(d) </a:t>
            </a:r>
            <a:r>
              <a:rPr lang="en-US" altLang="en-US" sz="1800" dirty="0"/>
              <a:t>for states: </a:t>
            </a:r>
            <a:r>
              <a:rPr lang="en-US" altLang="en-US" sz="1800" dirty="0">
                <a:hlinkClick r:id="rId5"/>
              </a:rPr>
              <a:t>http://111d.naseo.org/</a:t>
            </a:r>
            <a:r>
              <a:rPr lang="en-US" altLang="en-US" sz="1800" dirty="0"/>
              <a:t> </a:t>
            </a:r>
            <a:endParaRPr lang="en-US" altLang="en-US" sz="1800" dirty="0" smtClean="0"/>
          </a:p>
          <a:p>
            <a:endParaRPr lang="en-US" altLang="en-US" sz="1800" dirty="0"/>
          </a:p>
          <a:p>
            <a:r>
              <a:rPr lang="en-US" sz="1800" dirty="0"/>
              <a:t>ACEEE State Scorecard: </a:t>
            </a:r>
            <a:r>
              <a:rPr lang="en-US" sz="1800" dirty="0">
                <a:hlinkClick r:id="rId6"/>
              </a:rPr>
              <a:t>http://database.aceee.org/</a:t>
            </a:r>
            <a:r>
              <a:rPr lang="en-US" sz="1800" dirty="0"/>
              <a:t> </a:t>
            </a:r>
            <a:endParaRPr lang="en-US" altLang="en-US" sz="1800" dirty="0" smtClean="0"/>
          </a:p>
          <a:p>
            <a:endParaRPr lang="en-US" altLang="en-US" sz="1800" dirty="0"/>
          </a:p>
          <a:p>
            <a:r>
              <a:rPr lang="en-US" sz="1800" dirty="0" smtClean="0"/>
              <a:t>Policies and Resources for </a:t>
            </a:r>
            <a:r>
              <a:rPr lang="en-US" sz="1800" dirty="0"/>
              <a:t>CHP Deployment: </a:t>
            </a:r>
            <a:r>
              <a:rPr lang="en-US" sz="1800" dirty="0">
                <a:hlinkClick r:id="rId7"/>
              </a:rPr>
              <a:t>http://</a:t>
            </a:r>
            <a:r>
              <a:rPr lang="en-US" sz="1800" dirty="0" smtClean="0">
                <a:hlinkClick r:id="rId7"/>
              </a:rPr>
              <a:t>aceee.org/sector/state-policy/toolkit/chp</a:t>
            </a:r>
            <a:r>
              <a:rPr lang="en-US" sz="1800" dirty="0" smtClean="0"/>
              <a:t> </a:t>
            </a:r>
          </a:p>
          <a:p>
            <a:endParaRPr lang="en-US" altLang="en-US" sz="1800" dirty="0" smtClean="0"/>
          </a:p>
          <a:p>
            <a:endParaRPr lang="en-US" altLang="en-US" sz="1800" dirty="0" smtClean="0"/>
          </a:p>
          <a:p>
            <a:endParaRPr lang="en-US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Thank you!</a:t>
            </a:r>
            <a:endParaRPr lang="en-US" altLang="en-US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3048000"/>
            <a:ext cx="7086600" cy="3276600"/>
          </a:xfrm>
        </p:spPr>
        <p:txBody>
          <a:bodyPr/>
          <a:lstStyle/>
          <a:p>
            <a:r>
              <a:rPr lang="en-US" altLang="en-US" sz="2000" dirty="0" smtClean="0"/>
              <a:t>Dan York, </a:t>
            </a:r>
            <a:r>
              <a:rPr lang="en-US" sz="2000" dirty="0" smtClean="0"/>
              <a:t>Fellow</a:t>
            </a:r>
          </a:p>
          <a:p>
            <a:r>
              <a:rPr lang="en-US" sz="2000" dirty="0" smtClean="0">
                <a:hlinkClick r:id="rId3"/>
              </a:rPr>
              <a:t>dwyork@aceee.org</a:t>
            </a:r>
            <a:endParaRPr lang="en-US" sz="2000" dirty="0" smtClean="0"/>
          </a:p>
          <a:p>
            <a:r>
              <a:rPr lang="en-US" sz="2000" dirty="0" smtClean="0"/>
              <a:t>608-243-1123</a:t>
            </a:r>
            <a:endParaRPr lang="en-US" sz="2000" dirty="0"/>
          </a:p>
          <a:p>
            <a:endParaRPr lang="en-US" altLang="en-US" sz="2000" dirty="0" smtClean="0"/>
          </a:p>
          <a:p>
            <a:r>
              <a:rPr lang="en-US" altLang="en-US" sz="2000" dirty="0" smtClean="0"/>
              <a:t>Meegan Kelly, Research Analyst</a:t>
            </a:r>
          </a:p>
          <a:p>
            <a:r>
              <a:rPr lang="en-US" altLang="en-US" sz="2000" dirty="0" smtClean="0">
                <a:hlinkClick r:id="rId4"/>
              </a:rPr>
              <a:t>mkelly@aceee.org</a:t>
            </a:r>
            <a:endParaRPr lang="en-US" altLang="en-US" sz="2000" dirty="0" smtClean="0"/>
          </a:p>
          <a:p>
            <a:r>
              <a:rPr lang="en-US" altLang="en-US" sz="2000" dirty="0" smtClean="0"/>
              <a:t>202-507-4008</a:t>
            </a:r>
            <a:endParaRPr lang="en-US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Overview</a:t>
            </a:r>
            <a:endParaRPr lang="en-US" altLang="en-US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dirty="0" smtClean="0"/>
              <a:t>CHP as a 111(d) compliance strategy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 smtClean="0"/>
              <a:t>National level findings on CHP in 111(d)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 smtClean="0"/>
              <a:t>What does this mean for Missouri?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 smtClean="0"/>
              <a:t>State-level CHP policy considerations</a:t>
            </a:r>
          </a:p>
          <a:p>
            <a:pPr marL="514350" indent="-514350">
              <a:buFont typeface="+mj-lt"/>
              <a:buAutoNum type="arabicPeriod"/>
            </a:pPr>
            <a:endParaRPr lang="en-US" altLang="en-US" dirty="0" smtClean="0"/>
          </a:p>
          <a:p>
            <a:pPr marL="400050" lvl="1" indent="0">
              <a:buNone/>
            </a:pP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Combined Heat and Power?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CHP is the simultaneous production of electricity and useful thermal energy in a single integrated system.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Not a technology, but an approach to applying technologies.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Heat that is normally wasted in power generation is recovered as useful energy, making CHP highly efficient.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878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 bwMode="auto">
          <a:xfrm>
            <a:off x="5224226" y="2438400"/>
            <a:ext cx="3351291" cy="3371850"/>
          </a:xfrm>
          <a:prstGeom prst="ellipse">
            <a:avLst/>
          </a:prstGeom>
          <a:solidFill>
            <a:srgbClr val="CCECFF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ヒラギノ角ゴ Pro W3" pitchFamily="-1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8382000" cy="1143000"/>
          </a:xfrm>
        </p:spPr>
        <p:txBody>
          <a:bodyPr/>
          <a:lstStyle/>
          <a:p>
            <a:r>
              <a:rPr lang="en-US" altLang="en-US" dirty="0"/>
              <a:t>CHP as a 111(d) compliance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23450"/>
            <a:ext cx="3886200" cy="3733800"/>
          </a:xfrm>
        </p:spPr>
        <p:txBody>
          <a:bodyPr/>
          <a:lstStyle/>
          <a:p>
            <a:pPr marL="457200" indent="-457200">
              <a:buFontTx/>
              <a:buChar char="•"/>
            </a:pPr>
            <a:r>
              <a:rPr lang="en-US" sz="2000" dirty="0" smtClean="0"/>
              <a:t>CHP is an end-use energy efficiency measure, but EPA did not include CHP in the target</a:t>
            </a:r>
          </a:p>
          <a:p>
            <a:pPr marL="0" indent="0"/>
            <a:endParaRPr lang="en-US" sz="2000" dirty="0"/>
          </a:p>
          <a:p>
            <a:pPr marL="457200" indent="-457200">
              <a:buFontTx/>
              <a:buChar char="•"/>
            </a:pPr>
            <a:r>
              <a:rPr lang="en-US" sz="2000" dirty="0" smtClean="0"/>
              <a:t>States </a:t>
            </a:r>
            <a:r>
              <a:rPr lang="en-US" sz="2000" dirty="0"/>
              <a:t>can include any mix of strategies to achieve targets.</a:t>
            </a:r>
          </a:p>
          <a:p>
            <a:pPr marL="0" indent="0"/>
            <a:endParaRPr lang="en-US" altLang="en-US" sz="2000" dirty="0"/>
          </a:p>
          <a:p>
            <a:pPr marL="457200" indent="-457200">
              <a:buFontTx/>
              <a:buChar char="•"/>
            </a:pPr>
            <a:r>
              <a:rPr lang="en-US" altLang="en-US" sz="2000" dirty="0" smtClean="0"/>
              <a:t>CHP </a:t>
            </a:r>
            <a:r>
              <a:rPr lang="en-US" altLang="en-US" sz="2000" dirty="0"/>
              <a:t>is a low-cost compliance option that offers a LOT of flexibility for states. </a:t>
            </a:r>
          </a:p>
          <a:p>
            <a:pPr marL="0" indent="0"/>
            <a:endParaRPr lang="en-US" dirty="0"/>
          </a:p>
        </p:txBody>
      </p:sp>
      <p:sp>
        <p:nvSpPr>
          <p:cNvPr id="4" name="Oval 3"/>
          <p:cNvSpPr/>
          <p:nvPr/>
        </p:nvSpPr>
        <p:spPr bwMode="auto">
          <a:xfrm>
            <a:off x="6171445" y="4382001"/>
            <a:ext cx="1524000" cy="14478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12700" cap="flat" cmpd="sng" algn="ctr">
            <a:solidFill>
              <a:srgbClr val="32323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ヒラギノ角ゴ Pro W3" pitchFamily="-16" charset="-128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324600" y="5152001"/>
            <a:ext cx="228600" cy="228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ヒラギノ角ゴ Pro W3" pitchFamily="-16" charset="-128"/>
              </a:rPr>
              <a:t>1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ヒラギノ角ゴ Pro W3" pitchFamily="-16" charset="-128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685795" y="5152001"/>
            <a:ext cx="228600" cy="228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200" dirty="0" smtClean="0"/>
              <a:t>2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 bwMode="auto">
          <a:xfrm>
            <a:off x="7038597" y="5152001"/>
            <a:ext cx="228600" cy="228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ヒラギノ角ゴ Pro W3" pitchFamily="-16" charset="-128"/>
              </a:rPr>
              <a:t>3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ヒラギノ角ゴ Pro W3" pitchFamily="-1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391400" y="5152001"/>
            <a:ext cx="228600" cy="228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ヒラギノ角ゴ Pro W3" pitchFamily="-16" charset="-128"/>
              </a:rPr>
              <a:t>4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ヒラギノ角ゴ Pro W3" pitchFamily="-1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29400" y="47244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EPA</a:t>
            </a:r>
            <a:endParaRPr lang="en-US" sz="1800" dirty="0"/>
          </a:p>
        </p:txBody>
      </p:sp>
      <p:sp>
        <p:nvSpPr>
          <p:cNvPr id="17" name="TextBox 16"/>
          <p:cNvSpPr txBox="1"/>
          <p:nvPr/>
        </p:nvSpPr>
        <p:spPr>
          <a:xfrm>
            <a:off x="5742349" y="2944274"/>
            <a:ext cx="297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State Compliance Plans</a:t>
            </a:r>
            <a:endParaRPr lang="en-US" sz="1600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5542767" y="3566783"/>
            <a:ext cx="228600" cy="228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ヒラギノ角ゴ Pro W3" pitchFamily="-16" charset="-128"/>
              </a:rPr>
              <a:t>?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ヒラギノ角ゴ Pro W3" pitchFamily="-16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131827" y="3494662"/>
            <a:ext cx="228600" cy="228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ヒラギノ角ゴ Pro W3" pitchFamily="-16" charset="-128"/>
              </a:rPr>
              <a:t>?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ヒラギノ角ゴ Pro W3" pitchFamily="-16" charset="-128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390127" y="3989789"/>
            <a:ext cx="228600" cy="228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ヒラギノ角ゴ Pro W3" pitchFamily="-16" charset="-128"/>
              </a:rPr>
              <a:t>?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ヒラギノ角ゴ Pro W3" pitchFamily="-16" charset="-128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906881" y="4428778"/>
            <a:ext cx="228600" cy="2286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ヒラギノ角ゴ Pro W3" pitchFamily="-16" charset="-128"/>
              </a:rPr>
              <a:t>?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ヒラギノ角ゴ Pro W3" pitchFamily="-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5345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Proposed emissions standards in the </a:t>
            </a:r>
            <a:r>
              <a:rPr lang="en-US" altLang="en-US" dirty="0" smtClean="0"/>
              <a:t>Midwest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6548854"/>
              </p:ext>
            </p:extLst>
          </p:nvPr>
        </p:nvGraphicFramePr>
        <p:xfrm>
          <a:off x="762000" y="1981200"/>
          <a:ext cx="7924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4790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CHP reduce emissions?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295400"/>
            <a:ext cx="7181850" cy="4724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324600" y="6039853"/>
            <a:ext cx="20097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Source: </a:t>
            </a:r>
            <a:r>
              <a:rPr lang="en-US" sz="1000" dirty="0" smtClean="0"/>
              <a:t>EPA CHP Partnership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09915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CHP is a good emission reduction strategy for 111(d) because…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CHP provides cost-effective energy savings and emissions reductions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technology is proven and well-established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CHP potential exists in every state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12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CHP is cost-effective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u="sng" dirty="0" smtClean="0"/>
              <a:t>ECONOMIC </a:t>
            </a:r>
          </a:p>
          <a:p>
            <a:pPr algn="ctr"/>
            <a:r>
              <a:rPr lang="en-US" u="sng" dirty="0" smtClean="0"/>
              <a:t>BENEFIT </a:t>
            </a:r>
            <a:r>
              <a:rPr lang="en-US" u="sng" dirty="0"/>
              <a:t>TO </a:t>
            </a:r>
            <a:r>
              <a:rPr lang="en-US" u="sng" dirty="0" smtClean="0"/>
              <a:t>CUSTOMER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00" dirty="0" smtClean="0"/>
              <a:t>Operating savings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00" dirty="0" smtClean="0"/>
              <a:t>Hedge against cost of grid electricity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00" dirty="0" smtClean="0">
                <a:solidFill>
                  <a:srgbClr val="00B050"/>
                </a:solidFill>
              </a:rPr>
              <a:t>Multiple revenue streams possible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5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u="sng" dirty="0" smtClean="0"/>
              <a:t>ECONOMIC </a:t>
            </a:r>
          </a:p>
          <a:p>
            <a:pPr algn="ctr"/>
            <a:r>
              <a:rPr lang="en-US" u="sng" dirty="0" smtClean="0"/>
              <a:t>BENEFIT </a:t>
            </a:r>
            <a:r>
              <a:rPr lang="en-US" u="sng" dirty="0"/>
              <a:t>TO </a:t>
            </a:r>
            <a:r>
              <a:rPr lang="en-US" u="sng" dirty="0" smtClean="0"/>
              <a:t>UTILITY</a:t>
            </a:r>
            <a:endParaRPr lang="en-US" u="sng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500" dirty="0" smtClean="0"/>
              <a:t>Grid </a:t>
            </a:r>
            <a:r>
              <a:rPr lang="en-US" sz="2500" dirty="0" smtClean="0"/>
              <a:t>reliability and resiliency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500" dirty="0" smtClean="0"/>
              <a:t>Reduced strain on </a:t>
            </a:r>
            <a:r>
              <a:rPr lang="en-US" sz="2500" dirty="0" smtClean="0"/>
              <a:t>T&amp;D </a:t>
            </a:r>
            <a:r>
              <a:rPr lang="en-US" sz="2500" dirty="0" smtClean="0">
                <a:solidFill>
                  <a:srgbClr val="00B050"/>
                </a:solidFill>
              </a:rPr>
              <a:t>Low-cost emissions reductions for environmental compliance</a:t>
            </a:r>
            <a:endParaRPr lang="en-US" sz="2500" dirty="0" smtClean="0">
              <a:solidFill>
                <a:srgbClr val="00B05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416769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Osaka"/>
        <a:cs typeface=""/>
      </a:majorFont>
      <a:minorFont>
        <a:latin typeface="Arial"/>
        <a:ea typeface="Osak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ヒラギノ角ゴ Pro W3" pitchFamily="-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ヒラギノ角ゴ Pro W3" pitchFamily="-1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Blank Pre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D09AB3242F684E85B709698AA6D33A" ma:contentTypeVersion="0" ma:contentTypeDescription="Create a new document." ma:contentTypeScope="" ma:versionID="2cd6bd5363182acd04dd0d727a86138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7075a80b8fe8f94f39fa599a23ae4db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04FC69-688A-4699-BBCF-DC722F16ED61}">
  <ds:schemaRefs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42E9D3B-1DDC-442D-B315-A7D4B29153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799B5B-035A-4881-AC0B-D58949DA83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2927</TotalTime>
  <Words>2215</Words>
  <Application>Microsoft Office PowerPoint</Application>
  <PresentationFormat>On-screen Show (4:3)</PresentationFormat>
  <Paragraphs>464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Arial</vt:lpstr>
      <vt:lpstr>Arial Narrow</vt:lpstr>
      <vt:lpstr>Calibri</vt:lpstr>
      <vt:lpstr>Cambria</vt:lpstr>
      <vt:lpstr>Helvetica</vt:lpstr>
      <vt:lpstr>Osaka</vt:lpstr>
      <vt:lpstr>Times</vt:lpstr>
      <vt:lpstr>Times New Roman</vt:lpstr>
      <vt:lpstr>Wingdings</vt:lpstr>
      <vt:lpstr>ヒラギノ角ゴ Pro W3</vt:lpstr>
      <vt:lpstr>Blank Presentation</vt:lpstr>
      <vt:lpstr>Combined Heat and Power (CHP) and the Clean Power Plan</vt:lpstr>
      <vt:lpstr>The American Council for an Energy-Efficient Economy (ACEEE)  </vt:lpstr>
      <vt:lpstr>Overview</vt:lpstr>
      <vt:lpstr>What is Combined Heat and Power?</vt:lpstr>
      <vt:lpstr>CHP as a 111(d) compliance strategy</vt:lpstr>
      <vt:lpstr>Proposed emissions standards in the Midwest</vt:lpstr>
      <vt:lpstr>How does CHP reduce emissions?</vt:lpstr>
      <vt:lpstr>CHP is a good emission reduction strategy for 111(d) because…</vt:lpstr>
      <vt:lpstr>1. CHP is cost-effective</vt:lpstr>
      <vt:lpstr>2. CHP is proven &amp; well-established</vt:lpstr>
      <vt:lpstr>3. CHP is readily available</vt:lpstr>
      <vt:lpstr>Change is in the Air Report</vt:lpstr>
      <vt:lpstr>Energy savings potential from CHP in 2030</vt:lpstr>
      <vt:lpstr>Missouri Energy Savings by Policy in 2030</vt:lpstr>
      <vt:lpstr>Missouri Carbon Emissions Reductions (from all 4 policies)</vt:lpstr>
      <vt:lpstr>How far can energy efficiency go in the Midwest?</vt:lpstr>
      <vt:lpstr>So what does this mean for Missouri?</vt:lpstr>
      <vt:lpstr>Expanding CHP in Missouri: ACEEE policy recommendations (as per State Scorecard)</vt:lpstr>
      <vt:lpstr>PowerPoint Presentation</vt:lpstr>
      <vt:lpstr>PowerPoint Presentation</vt:lpstr>
      <vt:lpstr>Leading state CHP policies:</vt:lpstr>
      <vt:lpstr>Good in-state CHP installation:</vt:lpstr>
      <vt:lpstr>PowerPoint Presentation</vt:lpstr>
      <vt:lpstr>Technical Potential for CHP in Missouri</vt:lpstr>
      <vt:lpstr>Regulatory Actions to Encourage CHP Ownership by Utilities</vt:lpstr>
      <vt:lpstr>Utility Actions to Encourage CHP</vt:lpstr>
      <vt:lpstr>Resources</vt:lpstr>
      <vt:lpstr>Thank you!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CHP and the Clean Power Plan</dc:title>
  <dc:creator>Meegan Kelly</dc:creator>
  <cp:lastModifiedBy>Meegan Kelly</cp:lastModifiedBy>
  <cp:revision>156</cp:revision>
  <cp:lastPrinted>2014-10-17T19:22:48Z</cp:lastPrinted>
  <dcterms:created xsi:type="dcterms:W3CDTF">2014-10-01T17:51:09Z</dcterms:created>
  <dcterms:modified xsi:type="dcterms:W3CDTF">2014-10-17T21:38:01Z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0x01010007D09AB3242F684E85B709698AA6D33A</vt:lpwstr>
  </property>
</Properties>
</file>