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60" r:id="rId4"/>
    <p:sldId id="261" r:id="rId5"/>
    <p:sldId id="263" r:id="rId6"/>
    <p:sldId id="264" r:id="rId7"/>
    <p:sldId id="265" r:id="rId8"/>
    <p:sldId id="262" r:id="rId9"/>
    <p:sldId id="258" r:id="rId10"/>
    <p:sldId id="259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118" autoAdjust="0"/>
    <p:restoredTop sz="95179" autoAdjust="0"/>
  </p:normalViewPr>
  <p:slideViewPr>
    <p:cSldViewPr snapToGrid="0">
      <p:cViewPr varScale="1">
        <p:scale>
          <a:sx n="69" d="100"/>
          <a:sy n="69" d="100"/>
        </p:scale>
        <p:origin x="612" y="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652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B3F6BC-84CC-4F60-8750-BB3169FDF3F4}" type="datetimeFigureOut">
              <a:rPr lang="en-US" smtClean="0"/>
              <a:t>2/3/2016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FEBB3A-BCB3-4970-875E-09578EBE7CA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2303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FEBB3A-BCB3-4970-875E-09578EBE7CA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1637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D1878-9709-4FD8-A6F8-247306DEA565}" type="datetimeFigureOut">
              <a:rPr lang="en-US" smtClean="0"/>
              <a:t>2/3/2016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C7875-ECDF-4AD2-9F09-556979318F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8194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D1878-9709-4FD8-A6F8-247306DEA565}" type="datetimeFigureOut">
              <a:rPr lang="en-US" smtClean="0"/>
              <a:t>2/3/2016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C7875-ECDF-4AD2-9F09-556979318F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4766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D1878-9709-4FD8-A6F8-247306DEA565}" type="datetimeFigureOut">
              <a:rPr lang="en-US" smtClean="0"/>
              <a:t>2/3/2016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C7875-ECDF-4AD2-9F09-556979318F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7881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D1878-9709-4FD8-A6F8-247306DEA565}" type="datetimeFigureOut">
              <a:rPr lang="en-US" smtClean="0"/>
              <a:t>2/3/2016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C7875-ECDF-4AD2-9F09-556979318F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10251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D1878-9709-4FD8-A6F8-247306DEA565}" type="datetimeFigureOut">
              <a:rPr lang="en-US" smtClean="0"/>
              <a:t>2/3/2016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C7875-ECDF-4AD2-9F09-556979318F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5580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D1878-9709-4FD8-A6F8-247306DEA565}" type="datetimeFigureOut">
              <a:rPr lang="en-US" smtClean="0"/>
              <a:t>2/3/2016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C7875-ECDF-4AD2-9F09-556979318F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82211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D1878-9709-4FD8-A6F8-247306DEA565}" type="datetimeFigureOut">
              <a:rPr lang="en-US" smtClean="0"/>
              <a:t>2/3/2016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C7875-ECDF-4AD2-9F09-556979318F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1376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D1878-9709-4FD8-A6F8-247306DEA565}" type="datetimeFigureOut">
              <a:rPr lang="en-US" smtClean="0"/>
              <a:t>2/3/2016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C7875-ECDF-4AD2-9F09-556979318F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0951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D1878-9709-4FD8-A6F8-247306DEA565}" type="datetimeFigureOut">
              <a:rPr lang="en-US" smtClean="0"/>
              <a:t>2/3/2016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C7875-ECDF-4AD2-9F09-556979318F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969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D1878-9709-4FD8-A6F8-247306DEA565}" type="datetimeFigureOut">
              <a:rPr lang="en-US" smtClean="0"/>
              <a:t>2/3/2016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C7875-ECDF-4AD2-9F09-556979318F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96437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CD1878-9709-4FD8-A6F8-247306DEA565}" type="datetimeFigureOut">
              <a:rPr lang="en-US" smtClean="0"/>
              <a:t>2/3/2016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FC7875-ECDF-4AD2-9F09-556979318F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647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55000"/>
            <a:lum/>
            <a:extLst>
              <a:ext uri="{BEBA8EAE-BF5A-486C-A8C5-ECC9F3942E4B}">
                <a14:imgProps xmlns:a14="http://schemas.microsoft.com/office/drawing/2010/main">
                  <a14:imgLayer r:embed="rId14"/>
                </a14:imgProps>
              </a:ext>
            </a:extLst>
          </a:blip>
          <a:srcRect/>
          <a:stretch>
            <a:fillRect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CD1878-9709-4FD8-A6F8-247306DEA565}" type="datetimeFigureOut">
              <a:rPr lang="en-US" smtClean="0"/>
              <a:t>2/3/2016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FC7875-ECDF-4AD2-9F09-556979318F5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786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/>
                </a14:imgProps>
              </a:ext>
            </a:extLst>
          </a:blip>
          <a:srcRect/>
          <a:stretch>
            <a:fillRect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4"/>
            <a:ext cx="9144000" cy="1212874"/>
          </a:xfrm>
        </p:spPr>
        <p:txBody>
          <a:bodyPr>
            <a:normAutofit/>
          </a:bodyPr>
          <a:lstStyle/>
          <a:p>
            <a:r>
              <a:rPr lang="en-US" sz="8000" dirty="0" smtClean="0"/>
              <a:t>Solar Solutions</a:t>
            </a:r>
            <a:endParaRPr lang="en-US" sz="8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335238"/>
            <a:ext cx="9144000" cy="1448971"/>
          </a:xfrm>
        </p:spPr>
        <p:txBody>
          <a:bodyPr>
            <a:normAutofit/>
          </a:bodyPr>
          <a:lstStyle/>
          <a:p>
            <a:r>
              <a:rPr lang="en-US" sz="4800" dirty="0" smtClean="0"/>
              <a:t>Affordability. Reliability. Sustainability. 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4190692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Going Off Grid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270523" cy="4351338"/>
          </a:xfrm>
        </p:spPr>
        <p:txBody>
          <a:bodyPr/>
          <a:lstStyle/>
          <a:p>
            <a:r>
              <a:rPr lang="en-US" b="1" dirty="0" smtClean="0"/>
              <a:t>More affordable and reliable than ever</a:t>
            </a:r>
          </a:p>
          <a:p>
            <a:r>
              <a:rPr lang="en-US" b="1" dirty="0" smtClean="0"/>
              <a:t>Uses new battery backups and a standby generator</a:t>
            </a:r>
          </a:p>
          <a:p>
            <a:r>
              <a:rPr lang="en-US" b="1" dirty="0" smtClean="0"/>
              <a:t>New inverter technology integrates all system components seamlessly</a:t>
            </a:r>
          </a:p>
          <a:p>
            <a:r>
              <a:rPr lang="en-US" b="1" dirty="0" smtClean="0"/>
              <a:t>Ensures near perfect reliability in any circumstance</a:t>
            </a:r>
            <a:endParaRPr lang="en-US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3365" y="1825625"/>
            <a:ext cx="4683667" cy="3123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035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Missouri Solar Energy Industries Association (MOSEIA)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6624" y="1983545"/>
            <a:ext cx="3083462" cy="4652903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983545"/>
            <a:ext cx="7192108" cy="4193418"/>
          </a:xfrm>
        </p:spPr>
        <p:txBody>
          <a:bodyPr/>
          <a:lstStyle/>
          <a:p>
            <a:r>
              <a:rPr lang="en-US" b="1" dirty="0" smtClean="0"/>
              <a:t>Industry trade group representing the interests of Missouri’s solar installers, distributors and manufacturers. </a:t>
            </a:r>
          </a:p>
          <a:p>
            <a:r>
              <a:rPr lang="en-US" b="1" dirty="0" smtClean="0"/>
              <a:t>Our Mission: To strengthen and expand the solar industry and establish a sustainable energy future for all Missourians.</a:t>
            </a:r>
            <a:endParaRPr lang="en-US" b="1" dirty="0"/>
          </a:p>
          <a:p>
            <a:r>
              <a:rPr lang="en-US" b="1" dirty="0" smtClean="0"/>
              <a:t>Caleb Arthur, President</a:t>
            </a:r>
          </a:p>
          <a:p>
            <a:pPr marL="0" indent="0">
              <a:buNone/>
            </a:pPr>
            <a:r>
              <a:rPr lang="en-US" dirty="0" smtClean="0"/>
              <a:t/>
            </a:r>
            <a:br>
              <a:rPr lang="en-US" dirty="0" smtClean="0"/>
            </a:b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4822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We 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8624"/>
            <a:ext cx="4999892" cy="4903421"/>
          </a:xfrm>
        </p:spPr>
        <p:txBody>
          <a:bodyPr>
            <a:normAutofit/>
          </a:bodyPr>
          <a:lstStyle/>
          <a:p>
            <a:r>
              <a:rPr lang="en-US" sz="2600" b="1" dirty="0" smtClean="0"/>
              <a:t>Missouri still mostly coal dependent</a:t>
            </a:r>
          </a:p>
          <a:p>
            <a:r>
              <a:rPr lang="en-US" sz="2600" b="1" dirty="0" smtClean="0"/>
              <a:t>Hidden costs of coal—health and environmental issues</a:t>
            </a:r>
          </a:p>
          <a:p>
            <a:r>
              <a:rPr lang="en-US" sz="2600" b="1" dirty="0" smtClean="0"/>
              <a:t>Renewable energy prices, especially solar, have fallen dramatically</a:t>
            </a:r>
          </a:p>
          <a:p>
            <a:r>
              <a:rPr lang="en-US" sz="2600" b="1" dirty="0" smtClean="0"/>
              <a:t>Natural gas prices are uncertain</a:t>
            </a:r>
          </a:p>
          <a:p>
            <a:r>
              <a:rPr lang="en-US" sz="2600" b="1" dirty="0" smtClean="0"/>
              <a:t>Fracking is banned in some states and could become more heavily regulated affecting the price of natural gas</a:t>
            </a:r>
          </a:p>
          <a:p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3939" y="1690688"/>
            <a:ext cx="5905928" cy="3924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43951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Utility Scale Solar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825624"/>
            <a:ext cx="4601309" cy="4903421"/>
          </a:xfrm>
        </p:spPr>
        <p:txBody>
          <a:bodyPr/>
          <a:lstStyle/>
          <a:p>
            <a:r>
              <a:rPr lang="en-US" b="1" dirty="0" smtClean="0"/>
              <a:t>Has a proven track record</a:t>
            </a:r>
          </a:p>
          <a:p>
            <a:r>
              <a:rPr lang="en-US" b="1" dirty="0" smtClean="0"/>
              <a:t>Saves money by avoiding ongoing fuel costs </a:t>
            </a:r>
          </a:p>
          <a:p>
            <a:r>
              <a:rPr lang="en-US" b="1" dirty="0" smtClean="0"/>
              <a:t>Is reliable and clean</a:t>
            </a:r>
          </a:p>
          <a:p>
            <a:r>
              <a:rPr lang="en-US" b="1" dirty="0" smtClean="0"/>
              <a:t>Has achieved or is very near grid parity with fossil fuels (</a:t>
            </a:r>
            <a:r>
              <a:rPr lang="en-US" b="1" dirty="0" err="1" smtClean="0"/>
              <a:t>levelized</a:t>
            </a:r>
            <a:r>
              <a:rPr lang="en-US" b="1" dirty="0" smtClean="0"/>
              <a:t>-cost analysis)</a:t>
            </a:r>
          </a:p>
          <a:p>
            <a:r>
              <a:rPr lang="en-US" b="1" dirty="0" smtClean="0"/>
              <a:t>Is very bankable; investors like it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3522" y="1825624"/>
            <a:ext cx="6362840" cy="334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0058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653" y="-82488"/>
            <a:ext cx="10515600" cy="1325563"/>
          </a:xfrm>
        </p:spPr>
        <p:txBody>
          <a:bodyPr/>
          <a:lstStyle/>
          <a:p>
            <a:r>
              <a:rPr lang="en-US" dirty="0" smtClean="0"/>
              <a:t>Solar vs Natural Gas: Pricing Forecast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850"/>
          <a:stretch/>
        </p:blipFill>
        <p:spPr>
          <a:xfrm>
            <a:off x="1308788" y="5276384"/>
            <a:ext cx="8559707" cy="139887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28"/>
          <a:stretch/>
        </p:blipFill>
        <p:spPr>
          <a:xfrm>
            <a:off x="2717286" y="3286574"/>
            <a:ext cx="5871048" cy="18292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599" y="1113306"/>
            <a:ext cx="9068254" cy="127418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271"/>
          <a:stretch/>
        </p:blipFill>
        <p:spPr>
          <a:xfrm>
            <a:off x="2717286" y="2515550"/>
            <a:ext cx="5865240" cy="819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0930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466"/>
          <a:stretch/>
        </p:blipFill>
        <p:spPr>
          <a:xfrm>
            <a:off x="1293330" y="1149100"/>
            <a:ext cx="9768261" cy="54907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919661" y="16042"/>
            <a:ext cx="10515600" cy="1325563"/>
          </a:xfrm>
        </p:spPr>
        <p:txBody>
          <a:bodyPr/>
          <a:lstStyle/>
          <a:p>
            <a:r>
              <a:rPr lang="en-US" dirty="0" smtClean="0"/>
              <a:t>Solar Beats Natural Gas Peak Power Today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88116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8567" y="1070812"/>
            <a:ext cx="10058400" cy="5029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15050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Outlook For Utility Scale Solar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4284785" cy="4351338"/>
          </a:xfrm>
        </p:spPr>
        <p:txBody>
          <a:bodyPr/>
          <a:lstStyle/>
          <a:p>
            <a:r>
              <a:rPr lang="en-US" dirty="0" smtClean="0"/>
              <a:t>Changes in state and federal environmental policy favor solar</a:t>
            </a:r>
          </a:p>
          <a:p>
            <a:r>
              <a:rPr lang="en-US" dirty="0" smtClean="0"/>
              <a:t>Solar prices continue to fall</a:t>
            </a:r>
          </a:p>
          <a:p>
            <a:r>
              <a:rPr lang="en-US" dirty="0" smtClean="0"/>
              <a:t>Solar technology is improving</a:t>
            </a:r>
          </a:p>
          <a:p>
            <a:r>
              <a:rPr lang="en-US" dirty="0" smtClean="0"/>
              <a:t>Large-scale storage under development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7380" y="1825625"/>
            <a:ext cx="6794500" cy="317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2965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Latest Battery Technology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314768" cy="4351338"/>
          </a:xfrm>
        </p:spPr>
        <p:txBody>
          <a:bodyPr/>
          <a:lstStyle/>
          <a:p>
            <a:r>
              <a:rPr lang="en-US" b="1" dirty="0" smtClean="0"/>
              <a:t>Battery technology has made great progress</a:t>
            </a:r>
          </a:p>
          <a:p>
            <a:r>
              <a:rPr lang="en-US" b="1" dirty="0" smtClean="0"/>
              <a:t>New Tesla Power Wall and </a:t>
            </a:r>
            <a:r>
              <a:rPr lang="en-US" b="1" dirty="0" err="1" smtClean="0"/>
              <a:t>Sonnen</a:t>
            </a:r>
            <a:r>
              <a:rPr lang="en-US" b="1" dirty="0" smtClean="0"/>
              <a:t> batteries set to replace current battery backup systems</a:t>
            </a:r>
          </a:p>
          <a:p>
            <a:r>
              <a:rPr lang="en-US" b="1" dirty="0" smtClean="0"/>
              <a:t>Smaller, more affordable, longer lasting</a:t>
            </a:r>
          </a:p>
          <a:p>
            <a:r>
              <a:rPr lang="en-US" b="1" dirty="0" smtClean="0"/>
              <a:t>Very reliable when coupled with solar</a:t>
            </a:r>
            <a:endParaRPr lang="en-US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29388" y="626635"/>
            <a:ext cx="3051313" cy="392341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4918" r="26044" b="24582"/>
          <a:stretch/>
        </p:blipFill>
        <p:spPr>
          <a:xfrm>
            <a:off x="7342240" y="4001294"/>
            <a:ext cx="3864077" cy="2328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70244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Franklin Gothic">
      <a:majorFont>
        <a:latin typeface="Franklin Gothic Medium" panose="020B0603020102020204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438</TotalTime>
  <Words>255</Words>
  <Application>Microsoft Office PowerPoint</Application>
  <PresentationFormat>Widescreen</PresentationFormat>
  <Paragraphs>40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Franklin Gothic Book</vt:lpstr>
      <vt:lpstr>Franklin Gothic Medium</vt:lpstr>
      <vt:lpstr>Office Theme</vt:lpstr>
      <vt:lpstr>Solar Solutions</vt:lpstr>
      <vt:lpstr>Missouri Solar Energy Industries Association (MOSEIA)</vt:lpstr>
      <vt:lpstr>Where We Are</vt:lpstr>
      <vt:lpstr>Utility Scale Solar</vt:lpstr>
      <vt:lpstr>Solar vs Natural Gas: Pricing Forecast</vt:lpstr>
      <vt:lpstr>Solar Beats Natural Gas Peak Power Today</vt:lpstr>
      <vt:lpstr>PowerPoint Presentation</vt:lpstr>
      <vt:lpstr>Outlook For Utility Scale Solar</vt:lpstr>
      <vt:lpstr>The Latest Battery Technology</vt:lpstr>
      <vt:lpstr>Going Off Grid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Jason</dc:creator>
  <cp:lastModifiedBy>Ryan Thurman</cp:lastModifiedBy>
  <cp:revision>39</cp:revision>
  <dcterms:created xsi:type="dcterms:W3CDTF">2016-01-26T16:06:20Z</dcterms:created>
  <dcterms:modified xsi:type="dcterms:W3CDTF">2016-02-03T22:22:26Z</dcterms:modified>
</cp:coreProperties>
</file>