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2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5179" autoAdjust="0"/>
  </p:normalViewPr>
  <p:slideViewPr>
    <p:cSldViewPr snapToGrid="0">
      <p:cViewPr varScale="1">
        <p:scale>
          <a:sx n="69" d="100"/>
          <a:sy n="69" d="100"/>
        </p:scale>
        <p:origin x="61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3F6BC-84CC-4F60-8750-BB3169FDF3F4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BB3A-BCB3-4970-875E-09578EB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3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BB3A-BCB3-4970-875E-09578EBE7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1878-9709-4FD8-A6F8-247306DEA56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7875-ECDF-4AD2-9F09-55697931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8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21287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Solar Solutions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35238"/>
            <a:ext cx="9144000" cy="14489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Affordability. Reliability. Sustainability.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069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Off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70523" cy="4351338"/>
          </a:xfrm>
        </p:spPr>
        <p:txBody>
          <a:bodyPr/>
          <a:lstStyle/>
          <a:p>
            <a:r>
              <a:rPr lang="en-US" b="1" dirty="0" smtClean="0"/>
              <a:t>More affordable and reliable than ever</a:t>
            </a:r>
          </a:p>
          <a:p>
            <a:r>
              <a:rPr lang="en-US" b="1" dirty="0" smtClean="0"/>
              <a:t>Uses new battery backups and a standby generator</a:t>
            </a:r>
          </a:p>
          <a:p>
            <a:r>
              <a:rPr lang="en-US" b="1" dirty="0" smtClean="0"/>
              <a:t>New inverter technology integrates all system components seamlessly</a:t>
            </a:r>
          </a:p>
          <a:p>
            <a:r>
              <a:rPr lang="en-US" b="1" dirty="0" smtClean="0"/>
              <a:t>Ensures near perfect reliability in any circumstance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65" y="1825625"/>
            <a:ext cx="4683667" cy="31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Solar Energy Industries Association (MOSEIA)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24" y="1983545"/>
            <a:ext cx="3083462" cy="46529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545"/>
            <a:ext cx="7192108" cy="4193418"/>
          </a:xfrm>
        </p:spPr>
        <p:txBody>
          <a:bodyPr/>
          <a:lstStyle/>
          <a:p>
            <a:r>
              <a:rPr lang="en-US" b="1" dirty="0" smtClean="0"/>
              <a:t>Industry trade group representing the interests of Missouri’s solar installers, distributors and manufacturers. </a:t>
            </a:r>
          </a:p>
          <a:p>
            <a:r>
              <a:rPr lang="en-US" b="1" dirty="0" smtClean="0"/>
              <a:t>Our Mission: To strengthen and expand the solar industry and establish a sustainable energy future for all Missourians.</a:t>
            </a:r>
            <a:endParaRPr lang="en-US" b="1" dirty="0"/>
          </a:p>
          <a:p>
            <a:r>
              <a:rPr lang="en-US" b="1" dirty="0" smtClean="0"/>
              <a:t>Caleb Arthur, President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2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624"/>
            <a:ext cx="4999892" cy="4903421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Missouri still mostly coal dependent</a:t>
            </a:r>
          </a:p>
          <a:p>
            <a:r>
              <a:rPr lang="en-US" sz="2600" b="1" dirty="0" smtClean="0"/>
              <a:t>Hidden costs of coal—health and environmental issues</a:t>
            </a:r>
          </a:p>
          <a:p>
            <a:r>
              <a:rPr lang="en-US" sz="2600" b="1" dirty="0" smtClean="0"/>
              <a:t>Renewable energy prices, especially solar, have fallen dramatically</a:t>
            </a:r>
          </a:p>
          <a:p>
            <a:r>
              <a:rPr lang="en-US" sz="2600" b="1" dirty="0" smtClean="0"/>
              <a:t>Natural gas prices are uncertain</a:t>
            </a:r>
          </a:p>
          <a:p>
            <a:r>
              <a:rPr lang="en-US" sz="2600" b="1" dirty="0" smtClean="0"/>
              <a:t>Fracking is banned in some states and could become more heavily regulated affecting the price of natural gas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9" y="1690688"/>
            <a:ext cx="5905928" cy="39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9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Scale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4601309" cy="4903421"/>
          </a:xfrm>
        </p:spPr>
        <p:txBody>
          <a:bodyPr/>
          <a:lstStyle/>
          <a:p>
            <a:r>
              <a:rPr lang="en-US" b="1" dirty="0" smtClean="0"/>
              <a:t>Has a proven track record</a:t>
            </a:r>
          </a:p>
          <a:p>
            <a:r>
              <a:rPr lang="en-US" b="1" dirty="0" smtClean="0"/>
              <a:t>Saves money by avoiding ongoing fuel costs </a:t>
            </a:r>
          </a:p>
          <a:p>
            <a:r>
              <a:rPr lang="en-US" b="1" dirty="0" smtClean="0"/>
              <a:t>Is reliable and clean</a:t>
            </a:r>
          </a:p>
          <a:p>
            <a:r>
              <a:rPr lang="en-US" b="1" dirty="0" smtClean="0"/>
              <a:t>Has achieved or is very near grid parity with fossil fuels (</a:t>
            </a:r>
            <a:r>
              <a:rPr lang="en-US" b="1" dirty="0" err="1" smtClean="0"/>
              <a:t>levelized</a:t>
            </a:r>
            <a:r>
              <a:rPr lang="en-US" b="1" dirty="0" smtClean="0"/>
              <a:t>-cost analysis)</a:t>
            </a:r>
          </a:p>
          <a:p>
            <a:r>
              <a:rPr lang="en-US" b="1" dirty="0" smtClean="0"/>
              <a:t>Is very bankable; investors like it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22" y="1825624"/>
            <a:ext cx="6362840" cy="3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0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53" y="-82488"/>
            <a:ext cx="10515600" cy="1325563"/>
          </a:xfrm>
        </p:spPr>
        <p:txBody>
          <a:bodyPr/>
          <a:lstStyle/>
          <a:p>
            <a:r>
              <a:rPr lang="en-US" dirty="0" smtClean="0"/>
              <a:t>Solar vs Natural Gas: Pricing Forecast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0"/>
          <a:stretch/>
        </p:blipFill>
        <p:spPr>
          <a:xfrm>
            <a:off x="1308788" y="5276384"/>
            <a:ext cx="8559707" cy="139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"/>
          <a:stretch/>
        </p:blipFill>
        <p:spPr>
          <a:xfrm>
            <a:off x="2717286" y="3286574"/>
            <a:ext cx="5871048" cy="182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99" y="1113306"/>
            <a:ext cx="9068254" cy="127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1"/>
          <a:stretch/>
        </p:blipFill>
        <p:spPr>
          <a:xfrm>
            <a:off x="2717286" y="2515550"/>
            <a:ext cx="586524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9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6"/>
          <a:stretch/>
        </p:blipFill>
        <p:spPr>
          <a:xfrm>
            <a:off x="1293330" y="1149100"/>
            <a:ext cx="9768261" cy="549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9661" y="16042"/>
            <a:ext cx="10515600" cy="1325563"/>
          </a:xfrm>
        </p:spPr>
        <p:txBody>
          <a:bodyPr/>
          <a:lstStyle/>
          <a:p>
            <a:r>
              <a:rPr lang="en-US" dirty="0" smtClean="0"/>
              <a:t>Solar Beats Natural Gas Peak Power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7" y="1070812"/>
            <a:ext cx="100584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0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Utility Scale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84785" cy="4351338"/>
          </a:xfrm>
        </p:spPr>
        <p:txBody>
          <a:bodyPr/>
          <a:lstStyle/>
          <a:p>
            <a:r>
              <a:rPr lang="en-US" dirty="0" smtClean="0"/>
              <a:t>Changes in state and federal environmental policy favor solar</a:t>
            </a:r>
          </a:p>
          <a:p>
            <a:r>
              <a:rPr lang="en-US" dirty="0" smtClean="0"/>
              <a:t>Solar prices continue to fall</a:t>
            </a:r>
          </a:p>
          <a:p>
            <a:r>
              <a:rPr lang="en-US" dirty="0" smtClean="0"/>
              <a:t>Solar technology is improving</a:t>
            </a:r>
          </a:p>
          <a:p>
            <a:r>
              <a:rPr lang="en-US" dirty="0" smtClean="0"/>
              <a:t>Large-scale storage under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80" y="1825625"/>
            <a:ext cx="6794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9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Latest Battery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4768" cy="4351338"/>
          </a:xfrm>
        </p:spPr>
        <p:txBody>
          <a:bodyPr/>
          <a:lstStyle/>
          <a:p>
            <a:r>
              <a:rPr lang="en-US" b="1" dirty="0" smtClean="0"/>
              <a:t>Battery technology has made great progress</a:t>
            </a:r>
          </a:p>
          <a:p>
            <a:r>
              <a:rPr lang="en-US" b="1" dirty="0" smtClean="0"/>
              <a:t>New Tesla Power Wall and </a:t>
            </a:r>
            <a:r>
              <a:rPr lang="en-US" b="1" dirty="0" err="1" smtClean="0"/>
              <a:t>Sonnen</a:t>
            </a:r>
            <a:r>
              <a:rPr lang="en-US" b="1" dirty="0" smtClean="0"/>
              <a:t> batteries set to replace current battery backup systems</a:t>
            </a:r>
          </a:p>
          <a:p>
            <a:r>
              <a:rPr lang="en-US" b="1" dirty="0" smtClean="0"/>
              <a:t>Smaller, more affordable, longer lasting</a:t>
            </a:r>
          </a:p>
          <a:p>
            <a:r>
              <a:rPr lang="en-US" b="1" dirty="0" smtClean="0"/>
              <a:t>Very reliable when coupled with solar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88" y="626635"/>
            <a:ext cx="3051313" cy="3923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18" r="26044" b="24582"/>
          <a:stretch/>
        </p:blipFill>
        <p:spPr>
          <a:xfrm>
            <a:off x="7342240" y="4001294"/>
            <a:ext cx="3864077" cy="23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255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Office Theme</vt:lpstr>
      <vt:lpstr>Solar Solutions</vt:lpstr>
      <vt:lpstr>Missouri Solar Energy Industries Association (MOSEIA)</vt:lpstr>
      <vt:lpstr>Where We Are</vt:lpstr>
      <vt:lpstr>Utility Scale Solar</vt:lpstr>
      <vt:lpstr>Solar vs Natural Gas: Pricing Forecast</vt:lpstr>
      <vt:lpstr>Solar Beats Natural Gas Peak Power Today</vt:lpstr>
      <vt:lpstr>PowerPoint Presentation</vt:lpstr>
      <vt:lpstr>Outlook For Utility Scale Solar</vt:lpstr>
      <vt:lpstr>The Latest Battery Technology</vt:lpstr>
      <vt:lpstr>Going Off Grid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Ryan Thurman</cp:lastModifiedBy>
  <cp:revision>39</cp:revision>
  <dcterms:created xsi:type="dcterms:W3CDTF">2016-01-26T16:06:20Z</dcterms:created>
  <dcterms:modified xsi:type="dcterms:W3CDTF">2016-02-03T22:22:26Z</dcterms:modified>
</cp:coreProperties>
</file>