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8"/>
  </p:notesMasterIdLst>
  <p:handoutMasterIdLst>
    <p:handoutMasterId r:id="rId19"/>
  </p:handoutMasterIdLst>
  <p:sldIdLst>
    <p:sldId id="436" r:id="rId5"/>
    <p:sldId id="456" r:id="rId6"/>
    <p:sldId id="468" r:id="rId7"/>
    <p:sldId id="457" r:id="rId8"/>
    <p:sldId id="458" r:id="rId9"/>
    <p:sldId id="459" r:id="rId10"/>
    <p:sldId id="463" r:id="rId11"/>
    <p:sldId id="462" r:id="rId12"/>
    <p:sldId id="467" r:id="rId13"/>
    <p:sldId id="460" r:id="rId14"/>
    <p:sldId id="461" r:id="rId15"/>
    <p:sldId id="464" r:id="rId16"/>
    <p:sldId id="298" r:id="rId17"/>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Arial" pitchFamily="34" charset="0"/>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Arial" pitchFamily="34" charset="0"/>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Arial" pitchFamily="34" charset="0"/>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Arial" pitchFamily="34" charset="0"/>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Arial" pitchFamily="34" charset="0"/>
      </a:defRPr>
    </a:lvl5pPr>
    <a:lvl6pPr marL="2286000" algn="l" defTabSz="914400" rtl="0" eaLnBrk="1" latinLnBrk="0" hangingPunct="1">
      <a:defRPr kern="1200">
        <a:solidFill>
          <a:schemeClr val="tx1"/>
        </a:solidFill>
        <a:latin typeface="Arial" pitchFamily="34" charset="0"/>
        <a:ea typeface="ＭＳ Ｐゴシック" pitchFamily="34" charset="-128"/>
        <a:cs typeface="Arial" pitchFamily="34" charset="0"/>
      </a:defRPr>
    </a:lvl6pPr>
    <a:lvl7pPr marL="2743200" algn="l" defTabSz="914400" rtl="0" eaLnBrk="1" latinLnBrk="0" hangingPunct="1">
      <a:defRPr kern="1200">
        <a:solidFill>
          <a:schemeClr val="tx1"/>
        </a:solidFill>
        <a:latin typeface="Arial" pitchFamily="34" charset="0"/>
        <a:ea typeface="ＭＳ Ｐゴシック" pitchFamily="34" charset="-128"/>
        <a:cs typeface="Arial" pitchFamily="34" charset="0"/>
      </a:defRPr>
    </a:lvl7pPr>
    <a:lvl8pPr marL="3200400" algn="l" defTabSz="914400" rtl="0" eaLnBrk="1" latinLnBrk="0" hangingPunct="1">
      <a:defRPr kern="1200">
        <a:solidFill>
          <a:schemeClr val="tx1"/>
        </a:solidFill>
        <a:latin typeface="Arial" pitchFamily="34" charset="0"/>
        <a:ea typeface="ＭＳ Ｐゴシック" pitchFamily="34" charset="-128"/>
        <a:cs typeface="Arial" pitchFamily="34" charset="0"/>
      </a:defRPr>
    </a:lvl8pPr>
    <a:lvl9pPr marL="3657600" algn="l" defTabSz="914400" rtl="0" eaLnBrk="1" latinLnBrk="0" hangingPunct="1">
      <a:defRPr kern="1200">
        <a:solidFill>
          <a:schemeClr val="tx1"/>
        </a:solidFill>
        <a:latin typeface="Arial" pitchFamily="34" charset="0"/>
        <a:ea typeface="ＭＳ Ｐゴシック" pitchFamily="34" charset="-128"/>
        <a:cs typeface="Arial" pitchFamily="34" charset="0"/>
      </a:defRPr>
    </a:lvl9pPr>
  </p:defaultTextStyle>
  <p:extLst>
    <p:ext uri="{EFAFB233-063F-42B5-8137-9DF3F51BA10A}">
      <p15:sldGuideLst xmlns="" xmlns:p15="http://schemas.microsoft.com/office/powerpoint/2012/main">
        <p15:guide id="1" orient="horz" pos="1728">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CC00"/>
    <a:srgbClr val="00529C"/>
    <a:srgbClr val="4D4D4C"/>
    <a:srgbClr val="868685"/>
    <a:srgbClr val="0D3F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492" autoAdjust="0"/>
    <p:restoredTop sz="94660"/>
  </p:normalViewPr>
  <p:slideViewPr>
    <p:cSldViewPr>
      <p:cViewPr varScale="1">
        <p:scale>
          <a:sx n="97" d="100"/>
          <a:sy n="97" d="100"/>
        </p:scale>
        <p:origin x="-114" y="-228"/>
      </p:cViewPr>
      <p:guideLst>
        <p:guide orient="horz" pos="1728"/>
        <p:guide pos="288"/>
      </p:guideLst>
    </p:cSldViewPr>
  </p:slideViewPr>
  <p:notesTextViewPr>
    <p:cViewPr>
      <p:scale>
        <a:sx n="100" d="100"/>
        <a:sy n="100" d="100"/>
      </p:scale>
      <p:origin x="0" y="0"/>
    </p:cViewPr>
  </p:notesTextViewPr>
  <p:sorterViewPr>
    <p:cViewPr>
      <p:scale>
        <a:sx n="100" d="100"/>
        <a:sy n="100" d="100"/>
      </p:scale>
      <p:origin x="0" y="8112"/>
    </p:cViewPr>
  </p:sorterViewPr>
  <p:notesViewPr>
    <p:cSldViewPr>
      <p:cViewPr varScale="1">
        <p:scale>
          <a:sx n="78" d="100"/>
          <a:sy n="78" d="100"/>
        </p:scale>
        <p:origin x="-2034" y="-10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742" cy="465138"/>
          </a:xfrm>
          <a:prstGeom prst="rect">
            <a:avLst/>
          </a:prstGeom>
        </p:spPr>
        <p:txBody>
          <a:bodyPr vert="horz" lIns="93177" tIns="46589" rIns="93177" bIns="46589"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97513" y="0"/>
            <a:ext cx="2982742"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ea typeface="ＭＳ Ｐゴシック" pitchFamily="34" charset="-128"/>
                <a:cs typeface="+mn-cs"/>
              </a:defRPr>
            </a:lvl1pPr>
          </a:lstStyle>
          <a:p>
            <a:pPr>
              <a:defRPr/>
            </a:pPr>
            <a:fld id="{4C7472D2-5BA4-4ED5-BD21-8EC54CED1E8E}" type="datetimeFigureOut">
              <a:rPr lang="en-US" altLang="en-US"/>
              <a:pPr>
                <a:defRPr/>
              </a:pPr>
              <a:t>2/3/2016</a:t>
            </a:fld>
            <a:endParaRPr lang="en-US" altLang="en-US"/>
          </a:p>
        </p:txBody>
      </p:sp>
      <p:sp>
        <p:nvSpPr>
          <p:cNvPr id="4" name="Footer Placeholder 3"/>
          <p:cNvSpPr>
            <a:spLocks noGrp="1"/>
          </p:cNvSpPr>
          <p:nvPr>
            <p:ph type="ftr" sz="quarter" idx="2"/>
          </p:nvPr>
        </p:nvSpPr>
        <p:spPr>
          <a:xfrm>
            <a:off x="1" y="8829675"/>
            <a:ext cx="2982742" cy="465138"/>
          </a:xfrm>
          <a:prstGeom prst="rect">
            <a:avLst/>
          </a:prstGeom>
        </p:spPr>
        <p:txBody>
          <a:bodyPr vert="horz" lIns="93177" tIns="46589" rIns="93177" bIns="46589"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97513" y="8829675"/>
            <a:ext cx="2982742"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ea typeface="ＭＳ Ｐゴシック" pitchFamily="34" charset="-128"/>
                <a:cs typeface="+mn-cs"/>
              </a:defRPr>
            </a:lvl1pPr>
          </a:lstStyle>
          <a:p>
            <a:pPr>
              <a:defRPr/>
            </a:pPr>
            <a:fld id="{990F8A92-B9B4-4843-9293-2BFA7F07E40E}" type="slidenum">
              <a:rPr lang="en-US" altLang="en-US"/>
              <a:pPr>
                <a:defRPr/>
              </a:pPr>
              <a:t>‹#›</a:t>
            </a:fld>
            <a:endParaRPr lang="en-US" altLang="en-US"/>
          </a:p>
        </p:txBody>
      </p:sp>
    </p:spTree>
    <p:extLst>
      <p:ext uri="{BB962C8B-B14F-4D97-AF65-F5344CB8AC3E}">
        <p14:creationId xmlns:p14="http://schemas.microsoft.com/office/powerpoint/2010/main" val="39404418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742" cy="465138"/>
          </a:xfrm>
          <a:prstGeom prst="rect">
            <a:avLst/>
          </a:prstGeom>
        </p:spPr>
        <p:txBody>
          <a:bodyPr vert="horz" lIns="93177" tIns="46589" rIns="93177" bIns="46589"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97513" y="0"/>
            <a:ext cx="2982742"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ea typeface="ＭＳ Ｐゴシック" pitchFamily="34" charset="-128"/>
                <a:cs typeface="+mn-cs"/>
              </a:defRPr>
            </a:lvl1pPr>
          </a:lstStyle>
          <a:p>
            <a:pPr>
              <a:defRPr/>
            </a:pPr>
            <a:fld id="{DEC6B78C-D665-4026-AFBB-A6495AD94C08}" type="datetimeFigureOut">
              <a:rPr lang="en-US" altLang="en-US"/>
              <a:pPr>
                <a:defRPr/>
              </a:pPr>
              <a:t>2/3/2016</a:t>
            </a:fld>
            <a:endParaRPr lang="en-US" alt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688805" y="4416426"/>
            <a:ext cx="5504204"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829675"/>
            <a:ext cx="2982742" cy="465138"/>
          </a:xfrm>
          <a:prstGeom prst="rect">
            <a:avLst/>
          </a:prstGeom>
        </p:spPr>
        <p:txBody>
          <a:bodyPr vert="horz" lIns="93177" tIns="46589" rIns="93177" bIns="46589"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97513" y="8829675"/>
            <a:ext cx="2982742"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ea typeface="ＭＳ Ｐゴシック" pitchFamily="34" charset="-128"/>
                <a:cs typeface="+mn-cs"/>
              </a:defRPr>
            </a:lvl1pPr>
          </a:lstStyle>
          <a:p>
            <a:pPr>
              <a:defRPr/>
            </a:pPr>
            <a:fld id="{AC99AE2E-037B-4BFC-B7B1-87573C8ECA36}" type="slidenum">
              <a:rPr lang="en-US" altLang="en-US"/>
              <a:pPr>
                <a:defRPr/>
              </a:pPr>
              <a:t>‹#›</a:t>
            </a:fld>
            <a:endParaRPr lang="en-US" altLang="en-US"/>
          </a:p>
        </p:txBody>
      </p:sp>
    </p:spTree>
    <p:extLst>
      <p:ext uri="{BB962C8B-B14F-4D97-AF65-F5344CB8AC3E}">
        <p14:creationId xmlns:p14="http://schemas.microsoft.com/office/powerpoint/2010/main" val="7713514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solidFill>
                <a:srgbClr val="FF0000"/>
              </a:solidFill>
            </a:endParaRP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9C8019B2-04A0-45D9-9165-38221A564387}" type="slidenum">
              <a:rPr lang="en-US" altLang="en-US" smtClean="0"/>
              <a:pPr eaLnBrk="1" hangingPunct="1">
                <a:spcBef>
                  <a:spcPct val="0"/>
                </a:spcBef>
              </a:pPr>
              <a:t>1</a:t>
            </a:fld>
            <a:endParaRPr lang="en-US" altLang="en-US" smtClean="0"/>
          </a:p>
        </p:txBody>
      </p:sp>
    </p:spTree>
    <p:extLst>
      <p:ext uri="{BB962C8B-B14F-4D97-AF65-F5344CB8AC3E}">
        <p14:creationId xmlns:p14="http://schemas.microsoft.com/office/powerpoint/2010/main" val="3357506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10</a:t>
            </a:fld>
            <a:endParaRPr lang="en-US" altLang="en-US" smtClean="0"/>
          </a:p>
        </p:txBody>
      </p:sp>
    </p:spTree>
    <p:extLst>
      <p:ext uri="{BB962C8B-B14F-4D97-AF65-F5344CB8AC3E}">
        <p14:creationId xmlns:p14="http://schemas.microsoft.com/office/powerpoint/2010/main" val="3160867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11</a:t>
            </a:fld>
            <a:endParaRPr lang="en-US" altLang="en-US" smtClean="0"/>
          </a:p>
        </p:txBody>
      </p:sp>
    </p:spTree>
    <p:extLst>
      <p:ext uri="{BB962C8B-B14F-4D97-AF65-F5344CB8AC3E}">
        <p14:creationId xmlns:p14="http://schemas.microsoft.com/office/powerpoint/2010/main" val="42898304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12</a:t>
            </a:fld>
            <a:endParaRPr lang="en-US" altLang="en-US" smtClean="0"/>
          </a:p>
        </p:txBody>
      </p:sp>
    </p:spTree>
    <p:extLst>
      <p:ext uri="{BB962C8B-B14F-4D97-AF65-F5344CB8AC3E}">
        <p14:creationId xmlns:p14="http://schemas.microsoft.com/office/powerpoint/2010/main" val="8373281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6D8D9C4E-5EDA-4CF7-A18D-E25854C97C0F}" type="slidenum">
              <a:rPr lang="en-US" altLang="en-US" smtClean="0"/>
              <a:pPr eaLnBrk="1" hangingPunct="1">
                <a:spcBef>
                  <a:spcPct val="0"/>
                </a:spcBef>
              </a:pPr>
              <a:t>13</a:t>
            </a:fld>
            <a:endParaRPr lang="en-US" altLang="en-US" smtClean="0"/>
          </a:p>
        </p:txBody>
      </p:sp>
    </p:spTree>
    <p:extLst>
      <p:ext uri="{BB962C8B-B14F-4D97-AF65-F5344CB8AC3E}">
        <p14:creationId xmlns:p14="http://schemas.microsoft.com/office/powerpoint/2010/main" val="957850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2</a:t>
            </a:fld>
            <a:endParaRPr lang="en-US" altLang="en-US" smtClean="0"/>
          </a:p>
        </p:txBody>
      </p:sp>
    </p:spTree>
    <p:extLst>
      <p:ext uri="{BB962C8B-B14F-4D97-AF65-F5344CB8AC3E}">
        <p14:creationId xmlns:p14="http://schemas.microsoft.com/office/powerpoint/2010/main" val="3520158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3</a:t>
            </a:fld>
            <a:endParaRPr lang="en-US" altLang="en-US" smtClean="0"/>
          </a:p>
        </p:txBody>
      </p:sp>
    </p:spTree>
    <p:extLst>
      <p:ext uri="{BB962C8B-B14F-4D97-AF65-F5344CB8AC3E}">
        <p14:creationId xmlns:p14="http://schemas.microsoft.com/office/powerpoint/2010/main" val="3520158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4</a:t>
            </a:fld>
            <a:endParaRPr lang="en-US" altLang="en-US" smtClean="0"/>
          </a:p>
        </p:txBody>
      </p:sp>
    </p:spTree>
    <p:extLst>
      <p:ext uri="{BB962C8B-B14F-4D97-AF65-F5344CB8AC3E}">
        <p14:creationId xmlns:p14="http://schemas.microsoft.com/office/powerpoint/2010/main" val="1130490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5</a:t>
            </a:fld>
            <a:endParaRPr lang="en-US" altLang="en-US" smtClean="0"/>
          </a:p>
        </p:txBody>
      </p:sp>
    </p:spTree>
    <p:extLst>
      <p:ext uri="{BB962C8B-B14F-4D97-AF65-F5344CB8AC3E}">
        <p14:creationId xmlns:p14="http://schemas.microsoft.com/office/powerpoint/2010/main" val="2780989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6</a:t>
            </a:fld>
            <a:endParaRPr lang="en-US" altLang="en-US" smtClean="0"/>
          </a:p>
        </p:txBody>
      </p:sp>
    </p:spTree>
    <p:extLst>
      <p:ext uri="{BB962C8B-B14F-4D97-AF65-F5344CB8AC3E}">
        <p14:creationId xmlns:p14="http://schemas.microsoft.com/office/powerpoint/2010/main" val="3318301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7</a:t>
            </a:fld>
            <a:endParaRPr lang="en-US" altLang="en-US" smtClean="0"/>
          </a:p>
        </p:txBody>
      </p:sp>
    </p:spTree>
    <p:extLst>
      <p:ext uri="{BB962C8B-B14F-4D97-AF65-F5344CB8AC3E}">
        <p14:creationId xmlns:p14="http://schemas.microsoft.com/office/powerpoint/2010/main" val="4225432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8</a:t>
            </a:fld>
            <a:endParaRPr lang="en-US" altLang="en-US" smtClean="0"/>
          </a:p>
        </p:txBody>
      </p:sp>
    </p:spTree>
    <p:extLst>
      <p:ext uri="{BB962C8B-B14F-4D97-AF65-F5344CB8AC3E}">
        <p14:creationId xmlns:p14="http://schemas.microsoft.com/office/powerpoint/2010/main" val="20365478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B06DE650-2B99-4323-B4E5-FBBDBE25030C}" type="slidenum">
              <a:rPr lang="en-US" altLang="en-US" smtClean="0"/>
              <a:pPr eaLnBrk="1" hangingPunct="1">
                <a:spcBef>
                  <a:spcPct val="0"/>
                </a:spcBef>
              </a:pPr>
              <a:t>9</a:t>
            </a:fld>
            <a:endParaRPr lang="en-US" altLang="en-US" smtClean="0"/>
          </a:p>
        </p:txBody>
      </p:sp>
    </p:spTree>
    <p:extLst>
      <p:ext uri="{BB962C8B-B14F-4D97-AF65-F5344CB8AC3E}">
        <p14:creationId xmlns:p14="http://schemas.microsoft.com/office/powerpoint/2010/main" val="525114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661150" y="6356350"/>
            <a:ext cx="2133600" cy="365125"/>
          </a:xfrm>
        </p:spPr>
        <p:txBody>
          <a:bodyPr/>
          <a:lstStyle>
            <a:lvl1pPr>
              <a:defRPr>
                <a:solidFill>
                  <a:srgbClr val="00529C"/>
                </a:solidFill>
              </a:defRPr>
            </a:lvl1pPr>
          </a:lstStyle>
          <a:p>
            <a:pPr>
              <a:defRPr/>
            </a:pPr>
            <a:fld id="{63B79B94-A79B-4A06-9022-AA21E84097A5}" type="slidenum">
              <a:rPr lang="en-US" altLang="en-US"/>
              <a:pPr>
                <a:defRPr/>
              </a:pPr>
              <a:t>‹#›</a:t>
            </a:fld>
            <a:endParaRPr lang="en-US" altLang="en-US"/>
          </a:p>
        </p:txBody>
      </p:sp>
    </p:spTree>
    <p:extLst>
      <p:ext uri="{BB962C8B-B14F-4D97-AF65-F5344CB8AC3E}">
        <p14:creationId xmlns:p14="http://schemas.microsoft.com/office/powerpoint/2010/main" val="2827239197"/>
      </p:ext>
    </p:extLst>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B6C298E-695C-432D-908A-DA91E15CC2CE}" type="slidenum">
              <a:rPr lang="en-US" altLang="en-US"/>
              <a:pPr>
                <a:defRPr/>
              </a:pPr>
              <a:t>‹#›</a:t>
            </a:fld>
            <a:endParaRPr lang="en-US" altLang="en-US"/>
          </a:p>
        </p:txBody>
      </p:sp>
    </p:spTree>
    <p:extLst>
      <p:ext uri="{BB962C8B-B14F-4D97-AF65-F5344CB8AC3E}">
        <p14:creationId xmlns:p14="http://schemas.microsoft.com/office/powerpoint/2010/main" val="2282602174"/>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F92AA9-AEE5-490B-8289-FABE0F0CE96A}" type="slidenum">
              <a:rPr lang="en-US" altLang="en-US"/>
              <a:pPr>
                <a:defRPr/>
              </a:pPr>
              <a:t>‹#›</a:t>
            </a:fld>
            <a:endParaRPr lang="en-US" altLang="en-US"/>
          </a:p>
        </p:txBody>
      </p:sp>
    </p:spTree>
    <p:extLst>
      <p:ext uri="{BB962C8B-B14F-4D97-AF65-F5344CB8AC3E}">
        <p14:creationId xmlns:p14="http://schemas.microsoft.com/office/powerpoint/2010/main" val="2567062021"/>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extLst>
              <a:ext uri="{28A0092B-C50C-407E-A947-70E740481C1C}">
                <a14:useLocalDpi xmlns:a14="http://schemas.microsoft.com/office/drawing/2010/main" val="0"/>
              </a:ext>
            </a:extLst>
          </a:blip>
          <a:srcRect t="64809" b="15193"/>
          <a:stretch>
            <a:fillRect/>
          </a:stretch>
        </p:blipFill>
        <p:spPr bwMode="auto">
          <a:xfrm>
            <a:off x="0" y="5486400"/>
            <a:ext cx="9144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chor="t">
            <a:normAutofit/>
          </a:bodyPr>
          <a:lstStyle>
            <a:lvl1pPr algn="l">
              <a:defRPr sz="3200" b="1" i="0">
                <a:solidFill>
                  <a:srgbClr val="00529C"/>
                </a:solidFill>
                <a:latin typeface="Arial"/>
                <a:cs typeface="Aria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lvl1pPr>
              <a:defRPr sz="2400">
                <a:solidFill>
                  <a:srgbClr val="4D4D4C"/>
                </a:solidFill>
                <a:latin typeface="Arial"/>
                <a:cs typeface="Arial"/>
              </a:defRPr>
            </a:lvl1pPr>
            <a:lvl2pPr>
              <a:defRPr sz="2400">
                <a:solidFill>
                  <a:srgbClr val="4D4D4C"/>
                </a:solidFill>
                <a:latin typeface="Arial"/>
                <a:cs typeface="Arial"/>
              </a:defRPr>
            </a:lvl2pPr>
            <a:lvl3pPr>
              <a:defRPr sz="2400">
                <a:solidFill>
                  <a:srgbClr val="4D4D4C"/>
                </a:solidFill>
                <a:latin typeface="Arial"/>
                <a:cs typeface="Arial"/>
              </a:defRPr>
            </a:lvl3pPr>
            <a:lvl4pPr>
              <a:defRPr sz="2400">
                <a:solidFill>
                  <a:srgbClr val="4D4D4C"/>
                </a:solidFill>
                <a:latin typeface="Arial"/>
                <a:cs typeface="Arial"/>
              </a:defRPr>
            </a:lvl4pPr>
            <a:lvl5pPr>
              <a:defRPr sz="2400">
                <a:solidFill>
                  <a:srgbClr val="4D4D4C"/>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a:xfrm>
            <a:off x="6661150" y="6356350"/>
            <a:ext cx="2133600" cy="365125"/>
          </a:xfrm>
        </p:spPr>
        <p:txBody>
          <a:bodyPr/>
          <a:lstStyle>
            <a:lvl1pPr>
              <a:defRPr>
                <a:solidFill>
                  <a:srgbClr val="00529C"/>
                </a:solidFill>
              </a:defRPr>
            </a:lvl1pPr>
          </a:lstStyle>
          <a:p>
            <a:pPr>
              <a:defRPr/>
            </a:pPr>
            <a:fld id="{3B893B8E-DF68-4087-9FAF-628145B29E1A}" type="slidenum">
              <a:rPr lang="en-US" altLang="en-US"/>
              <a:pPr>
                <a:defRPr/>
              </a:pPr>
              <a:t>‹#›</a:t>
            </a:fld>
            <a:endParaRPr lang="en-US" altLang="en-US"/>
          </a:p>
        </p:txBody>
      </p:sp>
    </p:spTree>
    <p:extLst>
      <p:ext uri="{BB962C8B-B14F-4D97-AF65-F5344CB8AC3E}">
        <p14:creationId xmlns:p14="http://schemas.microsoft.com/office/powerpoint/2010/main" val="620932724"/>
      </p:ext>
    </p:extLst>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95A5454-A977-46AF-8331-622E0DB0BDC1}" type="slidenum">
              <a:rPr lang="en-US" altLang="en-US"/>
              <a:pPr>
                <a:defRPr/>
              </a:pPr>
              <a:t>‹#›</a:t>
            </a:fld>
            <a:endParaRPr lang="en-US" altLang="en-US"/>
          </a:p>
        </p:txBody>
      </p:sp>
    </p:spTree>
    <p:extLst>
      <p:ext uri="{BB962C8B-B14F-4D97-AF65-F5344CB8AC3E}">
        <p14:creationId xmlns:p14="http://schemas.microsoft.com/office/powerpoint/2010/main" val="1008712752"/>
      </p:ext>
    </p:extLst>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73734A7-B141-4F80-B37E-B14310467C8A}" type="slidenum">
              <a:rPr lang="en-US" altLang="en-US"/>
              <a:pPr>
                <a:defRPr/>
              </a:pPr>
              <a:t>‹#›</a:t>
            </a:fld>
            <a:endParaRPr lang="en-US" altLang="en-US"/>
          </a:p>
        </p:txBody>
      </p:sp>
    </p:spTree>
    <p:extLst>
      <p:ext uri="{BB962C8B-B14F-4D97-AF65-F5344CB8AC3E}">
        <p14:creationId xmlns:p14="http://schemas.microsoft.com/office/powerpoint/2010/main" val="1047901299"/>
      </p:ext>
    </p:extLst>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B1A92FC-F4B9-428A-9E3C-08F68E01C0EA}" type="slidenum">
              <a:rPr lang="en-US" altLang="en-US"/>
              <a:pPr>
                <a:defRPr/>
              </a:pPr>
              <a:t>‹#›</a:t>
            </a:fld>
            <a:endParaRPr lang="en-US" altLang="en-US"/>
          </a:p>
        </p:txBody>
      </p:sp>
    </p:spTree>
    <p:extLst>
      <p:ext uri="{BB962C8B-B14F-4D97-AF65-F5344CB8AC3E}">
        <p14:creationId xmlns:p14="http://schemas.microsoft.com/office/powerpoint/2010/main" val="1663648973"/>
      </p:ext>
    </p:extLst>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DE875A6-EBF0-4B38-9BE3-3834E44FE58E}" type="slidenum">
              <a:rPr lang="en-US" altLang="en-US"/>
              <a:pPr>
                <a:defRPr/>
              </a:pPr>
              <a:t>‹#›</a:t>
            </a:fld>
            <a:endParaRPr lang="en-US" altLang="en-US"/>
          </a:p>
        </p:txBody>
      </p:sp>
    </p:spTree>
    <p:extLst>
      <p:ext uri="{BB962C8B-B14F-4D97-AF65-F5344CB8AC3E}">
        <p14:creationId xmlns:p14="http://schemas.microsoft.com/office/powerpoint/2010/main" val="1536980639"/>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p:cNvPicPr>
            <a:picLocks noChangeAspect="1"/>
          </p:cNvPicPr>
          <p:nvPr userDrawn="1"/>
        </p:nvPicPr>
        <p:blipFill>
          <a:blip r:embed="rId2">
            <a:extLst>
              <a:ext uri="{28A0092B-C50C-407E-A947-70E740481C1C}">
                <a14:useLocalDpi xmlns:a14="http://schemas.microsoft.com/office/drawing/2010/main" val="0"/>
              </a:ext>
            </a:extLst>
          </a:blip>
          <a:srcRect l="2046" t="6050" r="1804"/>
          <a:stretch>
            <a:fillRect/>
          </a:stretch>
        </p:blipFill>
        <p:spPr bwMode="auto">
          <a:xfrm>
            <a:off x="-11113" y="0"/>
            <a:ext cx="9155113" cy="691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8939851"/>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02C18E8-963D-4228-AA29-82FD77C5F27C}" type="slidenum">
              <a:rPr lang="en-US" altLang="en-US"/>
              <a:pPr>
                <a:defRPr/>
              </a:pPr>
              <a:t>‹#›</a:t>
            </a:fld>
            <a:endParaRPr lang="en-US" altLang="en-US"/>
          </a:p>
        </p:txBody>
      </p:sp>
    </p:spTree>
    <p:extLst>
      <p:ext uri="{BB962C8B-B14F-4D97-AF65-F5344CB8AC3E}">
        <p14:creationId xmlns:p14="http://schemas.microsoft.com/office/powerpoint/2010/main" val="2993359658"/>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2124E82-E14A-4F17-A047-F52F4BF1D76F}" type="slidenum">
              <a:rPr lang="en-US" altLang="en-US"/>
              <a:pPr>
                <a:defRPr/>
              </a:pPr>
              <a:t>‹#›</a:t>
            </a:fld>
            <a:endParaRPr lang="en-US" altLang="en-US"/>
          </a:p>
        </p:txBody>
      </p:sp>
    </p:spTree>
    <p:extLst>
      <p:ext uri="{BB962C8B-B14F-4D97-AF65-F5344CB8AC3E}">
        <p14:creationId xmlns:p14="http://schemas.microsoft.com/office/powerpoint/2010/main" val="304983855"/>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ＭＳ Ｐゴシック" pitchFamily="34" charset="-128"/>
                <a:cs typeface="+mn-cs"/>
              </a:defRPr>
            </a:lvl1pPr>
          </a:lstStyle>
          <a:p>
            <a:pPr>
              <a:defRPr/>
            </a:pPr>
            <a:fld id="{6BC64FEF-1B40-4D97-8147-C9B3BFD2120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178" r:id="rId1"/>
    <p:sldLayoutId id="2147484179" r:id="rId2"/>
    <p:sldLayoutId id="2147484170" r:id="rId3"/>
    <p:sldLayoutId id="2147484171" r:id="rId4"/>
    <p:sldLayoutId id="2147484172" r:id="rId5"/>
    <p:sldLayoutId id="2147484173" r:id="rId6"/>
    <p:sldLayoutId id="2147484180" r:id="rId7"/>
    <p:sldLayoutId id="2147484174" r:id="rId8"/>
    <p:sldLayoutId id="2147484175" r:id="rId9"/>
    <p:sldLayoutId id="2147484176" r:id="rId10"/>
    <p:sldLayoutId id="2147484177" r:id="rId11"/>
  </p:sldLayoutIdLst>
  <p:transition advClick="0"/>
  <p:hf hdr="0" ftr="0" dt="0"/>
  <p:txStyles>
    <p:titleStyle>
      <a:lvl1pPr algn="ctr"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rtl="0" eaLnBrk="0" fontAlgn="base" hangingPunct="0">
        <a:spcBef>
          <a:spcPct val="0"/>
        </a:spcBef>
        <a:spcAft>
          <a:spcPct val="0"/>
        </a:spcAft>
        <a:defRPr sz="4400">
          <a:solidFill>
            <a:schemeClr val="tx1"/>
          </a:solidFill>
          <a:latin typeface="Arial" pitchFamily="34" charset="0"/>
          <a:ea typeface="ＭＳ Ｐゴシック" pitchFamily="34" charset="-128"/>
        </a:defRPr>
      </a:lvl2pPr>
      <a:lvl3pPr algn="ctr" rtl="0" eaLnBrk="0" fontAlgn="base" hangingPunct="0">
        <a:spcBef>
          <a:spcPct val="0"/>
        </a:spcBef>
        <a:spcAft>
          <a:spcPct val="0"/>
        </a:spcAft>
        <a:defRPr sz="4400">
          <a:solidFill>
            <a:schemeClr val="tx1"/>
          </a:solidFill>
          <a:latin typeface="Arial" pitchFamily="34" charset="0"/>
          <a:ea typeface="ＭＳ Ｐゴシック" pitchFamily="34" charset="-128"/>
        </a:defRPr>
      </a:lvl3pPr>
      <a:lvl4pPr algn="ctr" rtl="0" eaLnBrk="0" fontAlgn="base" hangingPunct="0">
        <a:spcBef>
          <a:spcPct val="0"/>
        </a:spcBef>
        <a:spcAft>
          <a:spcPct val="0"/>
        </a:spcAft>
        <a:defRPr sz="4400">
          <a:solidFill>
            <a:schemeClr val="tx1"/>
          </a:solidFill>
          <a:latin typeface="Arial" pitchFamily="34" charset="0"/>
          <a:ea typeface="ＭＳ Ｐゴシック" pitchFamily="34" charset="-128"/>
        </a:defRPr>
      </a:lvl4pPr>
      <a:lvl5pPr algn="ctr" rtl="0" eaLnBrk="0" fontAlgn="base" hangingPunct="0">
        <a:spcBef>
          <a:spcPct val="0"/>
        </a:spcBef>
        <a:spcAft>
          <a:spcPct val="0"/>
        </a:spcAft>
        <a:defRPr sz="4400">
          <a:solidFill>
            <a:schemeClr val="tx1"/>
          </a:solidFill>
          <a:latin typeface="Arial" pitchFamily="34" charset="0"/>
          <a:ea typeface="ＭＳ Ｐゴシック" pitchFamily="34"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34"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34"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34"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itle 1"/>
          <p:cNvSpPr txBox="1">
            <a:spLocks/>
          </p:cNvSpPr>
          <p:nvPr/>
        </p:nvSpPr>
        <p:spPr bwMode="auto">
          <a:xfrm>
            <a:off x="592368" y="2399486"/>
            <a:ext cx="6324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a:spcBef>
                <a:spcPts val="0"/>
              </a:spcBef>
              <a:buNone/>
            </a:pPr>
            <a:r>
              <a:rPr lang="en-US" sz="1600" dirty="0" smtClean="0">
                <a:latin typeface="Arial" panose="020B0604020202020204" pitchFamily="34" charset="0"/>
              </a:rPr>
              <a:t> </a:t>
            </a:r>
          </a:p>
          <a:p>
            <a:pPr>
              <a:spcBef>
                <a:spcPts val="0"/>
              </a:spcBef>
              <a:buNone/>
            </a:pPr>
            <a:r>
              <a:rPr lang="en-US" sz="1800" b="1" dirty="0" smtClean="0">
                <a:latin typeface="Arial" panose="020B0604020202020204" pitchFamily="34" charset="0"/>
              </a:rPr>
              <a:t>Kansas City Power &amp; Light Company and </a:t>
            </a:r>
          </a:p>
          <a:p>
            <a:pPr>
              <a:spcBef>
                <a:spcPts val="0"/>
              </a:spcBef>
              <a:buNone/>
            </a:pPr>
            <a:r>
              <a:rPr lang="en-US" sz="1800" b="1" dirty="0" smtClean="0">
                <a:latin typeface="Arial" panose="020B0604020202020204" pitchFamily="34" charset="0"/>
              </a:rPr>
              <a:t>KCP&amp;L Greater Missouri Operations Company </a:t>
            </a:r>
          </a:p>
          <a:p>
            <a:pPr>
              <a:spcBef>
                <a:spcPts val="0"/>
              </a:spcBef>
              <a:buNone/>
            </a:pPr>
            <a:endParaRPr lang="en-US" sz="1600" dirty="0">
              <a:latin typeface="Arial" panose="020B0604020202020204" pitchFamily="34" charset="0"/>
            </a:endParaRPr>
          </a:p>
        </p:txBody>
      </p:sp>
      <p:sp>
        <p:nvSpPr>
          <p:cNvPr id="2" name="TextBox 1"/>
          <p:cNvSpPr txBox="1"/>
          <p:nvPr/>
        </p:nvSpPr>
        <p:spPr>
          <a:xfrm>
            <a:off x="612688" y="381000"/>
            <a:ext cx="7631256" cy="1754326"/>
          </a:xfrm>
          <a:prstGeom prst="rect">
            <a:avLst/>
          </a:prstGeom>
          <a:noFill/>
        </p:spPr>
        <p:txBody>
          <a:bodyPr wrap="none" rtlCol="0">
            <a:spAutoFit/>
          </a:bodyPr>
          <a:lstStyle/>
          <a:p>
            <a:endParaRPr lang="en-US" dirty="0"/>
          </a:p>
          <a:p>
            <a:r>
              <a:rPr lang="en-US" dirty="0" smtClean="0"/>
              <a:t>In </a:t>
            </a:r>
            <a:r>
              <a:rPr lang="en-US" dirty="0"/>
              <a:t>the Matter of an Investigation of the Cost </a:t>
            </a:r>
            <a:r>
              <a:rPr lang="en-US" dirty="0" smtClean="0"/>
              <a:t>to </a:t>
            </a:r>
            <a:r>
              <a:rPr lang="en-US" dirty="0"/>
              <a:t>Missouri’s Electric Utilities </a:t>
            </a:r>
            <a:endParaRPr lang="en-US" dirty="0" smtClean="0"/>
          </a:p>
          <a:p>
            <a:r>
              <a:rPr lang="en-US" dirty="0" smtClean="0"/>
              <a:t>Resulting </a:t>
            </a:r>
            <a:r>
              <a:rPr lang="en-US" dirty="0"/>
              <a:t>from </a:t>
            </a:r>
            <a:r>
              <a:rPr lang="en-US" dirty="0" smtClean="0"/>
              <a:t>Compliance </a:t>
            </a:r>
            <a:r>
              <a:rPr lang="en-US" dirty="0"/>
              <a:t>with Federal Environmental </a:t>
            </a:r>
            <a:r>
              <a:rPr lang="en-US" dirty="0" smtClean="0"/>
              <a:t>Regulations </a:t>
            </a:r>
          </a:p>
          <a:p>
            <a:endParaRPr lang="en-US" b="1" dirty="0" smtClean="0"/>
          </a:p>
          <a:p>
            <a:r>
              <a:rPr lang="en-US" b="1" dirty="0" smtClean="0"/>
              <a:t>File </a:t>
            </a:r>
            <a:r>
              <a:rPr lang="en-US" b="1" dirty="0"/>
              <a:t>No. EW-2012-0065</a:t>
            </a:r>
            <a:endParaRPr lang="en-US" dirty="0"/>
          </a:p>
          <a:p>
            <a:endParaRPr lang="en-US" dirty="0"/>
          </a:p>
        </p:txBody>
      </p:sp>
      <p:sp>
        <p:nvSpPr>
          <p:cNvPr id="3" name="TextBox 2"/>
          <p:cNvSpPr txBox="1"/>
          <p:nvPr/>
        </p:nvSpPr>
        <p:spPr>
          <a:xfrm>
            <a:off x="592368" y="3959052"/>
            <a:ext cx="7970520" cy="2462213"/>
          </a:xfrm>
          <a:prstGeom prst="rect">
            <a:avLst/>
          </a:prstGeom>
          <a:noFill/>
        </p:spPr>
        <p:txBody>
          <a:bodyPr wrap="square" rtlCol="0">
            <a:spAutoFit/>
          </a:bodyPr>
          <a:lstStyle/>
          <a:p>
            <a:r>
              <a:rPr lang="en-US" sz="1400" i="1" dirty="0" smtClean="0"/>
              <a:t>Workshop to </a:t>
            </a:r>
            <a:r>
              <a:rPr lang="en-US" sz="1400" i="1" dirty="0"/>
              <a:t>address the costs and impacts on reliability of compliance </a:t>
            </a:r>
            <a:r>
              <a:rPr lang="en-US" sz="1400" i="1" dirty="0" smtClean="0"/>
              <a:t>with </a:t>
            </a:r>
            <a:r>
              <a:rPr lang="en-US" sz="1400" i="1" dirty="0"/>
              <a:t>the U.S. Environmental Protection </a:t>
            </a:r>
            <a:r>
              <a:rPr lang="en-US" sz="1400" i="1" dirty="0" smtClean="0"/>
              <a:t>Agency’s Final </a:t>
            </a:r>
            <a:r>
              <a:rPr lang="en-US" sz="1400" i="1" dirty="0"/>
              <a:t>Clean Power Plan Rule—Carbon Pollution Emission Guidelines </a:t>
            </a:r>
            <a:r>
              <a:rPr lang="en-US" sz="1400" i="1" dirty="0" smtClean="0"/>
              <a:t>for </a:t>
            </a:r>
            <a:r>
              <a:rPr lang="en-US" sz="1400" i="1" dirty="0"/>
              <a:t>Existing Stationary Sources: Electric Utility Generating </a:t>
            </a:r>
            <a:r>
              <a:rPr lang="en-US" sz="1400" i="1" dirty="0" smtClean="0"/>
              <a:t>Units</a:t>
            </a:r>
            <a:endParaRPr lang="en-US" sz="1400" i="1" dirty="0"/>
          </a:p>
          <a:p>
            <a:endParaRPr lang="en-US" sz="1600" dirty="0" smtClean="0"/>
          </a:p>
          <a:p>
            <a:endParaRPr lang="en-US" sz="1600" dirty="0" smtClean="0"/>
          </a:p>
          <a:p>
            <a:endParaRPr lang="en-US" sz="1600" dirty="0" smtClean="0"/>
          </a:p>
          <a:p>
            <a:endParaRPr lang="en-US" sz="1600" dirty="0"/>
          </a:p>
          <a:p>
            <a:endParaRPr lang="en-US" sz="1600" dirty="0" smtClean="0"/>
          </a:p>
          <a:p>
            <a:endParaRPr lang="en-US" sz="1600" dirty="0"/>
          </a:p>
          <a:p>
            <a:r>
              <a:rPr lang="en-US" sz="1600" dirty="0" smtClean="0"/>
              <a:t>February 4, 2016</a:t>
            </a:r>
            <a:endParaRPr lang="en-US" sz="16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10</a:t>
            </a:fld>
            <a:endParaRPr lang="en-US" altLang="en-US" sz="1200" smtClean="0">
              <a:solidFill>
                <a:srgbClr val="00529C"/>
              </a:solidFill>
              <a:latin typeface="Calibri" pitchFamily="34" charset="0"/>
            </a:endParaRPr>
          </a:p>
        </p:txBody>
      </p:sp>
      <p:sp>
        <p:nvSpPr>
          <p:cNvPr id="12291" name="Content Placeholder 2"/>
          <p:cNvSpPr txBox="1">
            <a:spLocks/>
          </p:cNvSpPr>
          <p:nvPr/>
        </p:nvSpPr>
        <p:spPr bwMode="auto">
          <a:xfrm>
            <a:off x="304800" y="1371600"/>
            <a:ext cx="83058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marL="341313" indent="-285750">
              <a:spcBef>
                <a:spcPts val="0"/>
              </a:spcBef>
              <a:spcAft>
                <a:spcPts val="1200"/>
              </a:spcAft>
            </a:pPr>
            <a:r>
              <a:rPr lang="en-US" sz="2000" dirty="0" smtClean="0">
                <a:latin typeface="Arial" panose="020B0604020202020204" pitchFamily="34" charset="0"/>
              </a:rPr>
              <a:t>One </a:t>
            </a:r>
            <a:r>
              <a:rPr lang="en-US" sz="2000" dirty="0">
                <a:latin typeface="Arial" panose="020B0604020202020204" pitchFamily="34" charset="0"/>
              </a:rPr>
              <a:t>approach allows the state the option to meet its obligation to mitigate new unit leakage by including a demonstration that new unit leakage is unlikely to occur under its state plan. This demonstration must be supported by analysis and can be based either on the unique factual circumstances of the state or on implementation of state policies that will mitigate incentives to shift generation from existing to new units.  </a:t>
            </a:r>
          </a:p>
          <a:p>
            <a:pPr marL="341313" indent="-285750">
              <a:spcBef>
                <a:spcPts val="0"/>
              </a:spcBef>
              <a:spcAft>
                <a:spcPts val="1200"/>
              </a:spcAft>
            </a:pPr>
            <a:r>
              <a:rPr lang="en-US" sz="2000" dirty="0">
                <a:latin typeface="Arial" panose="020B0604020202020204" pitchFamily="34" charset="0"/>
              </a:rPr>
              <a:t>Another approach is to address leakage in a mass-based state plan for existing units, including targeted allocation of emission allowances in such a way as to limit the economic incentive to shift generation from existing affected units to new unaffected units. </a:t>
            </a:r>
          </a:p>
        </p:txBody>
      </p:sp>
      <p:sp>
        <p:nvSpPr>
          <p:cNvPr id="4"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pPr marL="0" indent="0"/>
            <a:r>
              <a:rPr lang="en-US" dirty="0" smtClean="0"/>
              <a:t>Leakage Approaches</a:t>
            </a:r>
            <a:endParaRPr lang="en-US" dirty="0"/>
          </a:p>
        </p:txBody>
      </p:sp>
    </p:spTree>
    <p:extLst>
      <p:ext uri="{BB962C8B-B14F-4D97-AF65-F5344CB8AC3E}">
        <p14:creationId xmlns:p14="http://schemas.microsoft.com/office/powerpoint/2010/main" val="207334555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11</a:t>
            </a:fld>
            <a:endParaRPr lang="en-US" altLang="en-US" sz="1200" smtClean="0">
              <a:solidFill>
                <a:srgbClr val="00529C"/>
              </a:solidFill>
              <a:latin typeface="Calibri" pitchFamily="34" charset="0"/>
            </a:endParaRPr>
          </a:p>
        </p:txBody>
      </p:sp>
      <p:sp>
        <p:nvSpPr>
          <p:cNvPr id="12291" name="Content Placeholder 2"/>
          <p:cNvSpPr txBox="1">
            <a:spLocks/>
          </p:cNvSpPr>
          <p:nvPr/>
        </p:nvSpPr>
        <p:spPr bwMode="auto">
          <a:xfrm>
            <a:off x="381000" y="1295400"/>
            <a:ext cx="81915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marL="341313" indent="-285750">
              <a:spcBef>
                <a:spcPts val="0"/>
              </a:spcBef>
              <a:spcAft>
                <a:spcPts val="1200"/>
              </a:spcAft>
            </a:pPr>
            <a:r>
              <a:rPr lang="en-US" sz="2000" dirty="0" smtClean="0">
                <a:latin typeface="Arial" panose="020B0604020202020204" pitchFamily="34" charset="0"/>
              </a:rPr>
              <a:t>Depending </a:t>
            </a:r>
            <a:r>
              <a:rPr lang="en-US" sz="2000" dirty="0">
                <a:latin typeface="Arial" panose="020B0604020202020204" pitchFamily="34" charset="0"/>
              </a:rPr>
              <a:t>on how the Clean Energy Incentive Program (CEIP) is structured in the final state plan, the </a:t>
            </a:r>
            <a:r>
              <a:rPr lang="en-US" sz="2000" dirty="0" smtClean="0">
                <a:latin typeface="Arial" panose="020B0604020202020204" pitchFamily="34" charset="0"/>
              </a:rPr>
              <a:t>Company </a:t>
            </a:r>
            <a:r>
              <a:rPr lang="en-US" sz="2000" dirty="0">
                <a:latin typeface="Arial" panose="020B0604020202020204" pitchFamily="34" charset="0"/>
              </a:rPr>
              <a:t>will take advantage as long as it is prudent to do so.</a:t>
            </a:r>
          </a:p>
          <a:p>
            <a:pPr marL="341313" indent="-285750">
              <a:spcBef>
                <a:spcPts val="0"/>
              </a:spcBef>
              <a:spcAft>
                <a:spcPts val="1200"/>
              </a:spcAft>
            </a:pPr>
            <a:r>
              <a:rPr lang="en-US" sz="2000" dirty="0" smtClean="0">
                <a:latin typeface="Arial" panose="020B0604020202020204" pitchFamily="34" charset="0"/>
              </a:rPr>
              <a:t>As </a:t>
            </a:r>
            <a:r>
              <a:rPr lang="en-US" sz="2000" dirty="0">
                <a:latin typeface="Arial" panose="020B0604020202020204" pitchFamily="34" charset="0"/>
              </a:rPr>
              <a:t>proposed, the CEIP is not a true incentive program because it reduces flexibility rather than increases it by removing allowances from the state budgets which increase the cost of compliance for affected units. </a:t>
            </a:r>
          </a:p>
        </p:txBody>
      </p:sp>
      <p:sp>
        <p:nvSpPr>
          <p:cNvPr id="4"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pPr marL="0" indent="0"/>
            <a:r>
              <a:rPr lang="en-US" dirty="0" smtClean="0"/>
              <a:t>Clean Energy Incentive Program</a:t>
            </a:r>
            <a:endParaRPr lang="en-US" dirty="0"/>
          </a:p>
        </p:txBody>
      </p:sp>
    </p:spTree>
    <p:extLst>
      <p:ext uri="{BB962C8B-B14F-4D97-AF65-F5344CB8AC3E}">
        <p14:creationId xmlns:p14="http://schemas.microsoft.com/office/powerpoint/2010/main" val="177478423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12</a:t>
            </a:fld>
            <a:endParaRPr lang="en-US" altLang="en-US" sz="1200" smtClean="0">
              <a:solidFill>
                <a:srgbClr val="00529C"/>
              </a:solidFill>
              <a:latin typeface="Calibri" pitchFamily="34" charset="0"/>
            </a:endParaRPr>
          </a:p>
        </p:txBody>
      </p:sp>
      <p:sp>
        <p:nvSpPr>
          <p:cNvPr id="12291" name="Content Placeholder 2"/>
          <p:cNvSpPr txBox="1">
            <a:spLocks/>
          </p:cNvSpPr>
          <p:nvPr/>
        </p:nvSpPr>
        <p:spPr bwMode="auto">
          <a:xfrm>
            <a:off x="304800" y="914400"/>
            <a:ext cx="8305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marL="341313" indent="-285750">
              <a:spcBef>
                <a:spcPts val="0"/>
              </a:spcBef>
              <a:spcAft>
                <a:spcPts val="1200"/>
              </a:spcAft>
            </a:pPr>
            <a:r>
              <a:rPr lang="en-US" sz="1800" dirty="0" smtClean="0">
                <a:latin typeface="Arial" panose="020B0604020202020204" pitchFamily="34" charset="0"/>
              </a:rPr>
              <a:t>The Company operates in both Kansas and Missouri and could be impacted by either state taking a CPP compliance approach different from the other. </a:t>
            </a:r>
          </a:p>
          <a:p>
            <a:pPr marL="341313" indent="-285750">
              <a:spcBef>
                <a:spcPts val="0"/>
              </a:spcBef>
              <a:spcAft>
                <a:spcPts val="1200"/>
              </a:spcAft>
            </a:pPr>
            <a:r>
              <a:rPr lang="en-US" sz="1800" dirty="0" smtClean="0">
                <a:latin typeface="Arial" panose="020B0604020202020204" pitchFamily="34" charset="0"/>
              </a:rPr>
              <a:t>For example, there is currently no proposed trading mechanism between a rate and mass-based program. </a:t>
            </a:r>
          </a:p>
          <a:p>
            <a:pPr marL="341313" indent="-285750">
              <a:spcBef>
                <a:spcPts val="0"/>
              </a:spcBef>
              <a:spcAft>
                <a:spcPts val="1200"/>
              </a:spcAft>
            </a:pPr>
            <a:r>
              <a:rPr lang="en-US" sz="1800" dirty="0" smtClean="0">
                <a:latin typeface="Arial" panose="020B0604020202020204" pitchFamily="34" charset="0"/>
              </a:rPr>
              <a:t>If the two states selected different approaches, the inability to trade between the two states would decrease the compliance flexibility and increase compliance costs and costs to customers.</a:t>
            </a:r>
          </a:p>
          <a:p>
            <a:pPr marL="341313" indent="-285750">
              <a:spcBef>
                <a:spcPts val="0"/>
              </a:spcBef>
              <a:spcAft>
                <a:spcPts val="1200"/>
              </a:spcAft>
            </a:pPr>
            <a:r>
              <a:rPr lang="en-US" sz="1800" dirty="0" smtClean="0">
                <a:latin typeface="Arial" panose="020B0604020202020204" pitchFamily="34" charset="0"/>
              </a:rPr>
              <a:t>Another </a:t>
            </a:r>
            <a:r>
              <a:rPr lang="en-US" sz="1800" dirty="0">
                <a:latin typeface="Arial" panose="020B0604020202020204" pitchFamily="34" charset="0"/>
              </a:rPr>
              <a:t>state’s approach to </a:t>
            </a:r>
            <a:r>
              <a:rPr lang="en-US" sz="1800" dirty="0" smtClean="0">
                <a:latin typeface="Arial" panose="020B0604020202020204" pitchFamily="34" charset="0"/>
              </a:rPr>
              <a:t>CPP </a:t>
            </a:r>
            <a:r>
              <a:rPr lang="en-US" sz="1800" dirty="0">
                <a:latin typeface="Arial" panose="020B0604020202020204" pitchFamily="34" charset="0"/>
              </a:rPr>
              <a:t>compliance </a:t>
            </a:r>
            <a:r>
              <a:rPr lang="en-US" sz="1800" dirty="0" smtClean="0">
                <a:latin typeface="Arial" panose="020B0604020202020204" pitchFamily="34" charset="0"/>
              </a:rPr>
              <a:t>could affect compliance </a:t>
            </a:r>
            <a:r>
              <a:rPr lang="en-US" sz="1800" dirty="0">
                <a:latin typeface="Arial" panose="020B0604020202020204" pitchFamily="34" charset="0"/>
              </a:rPr>
              <a:t>with the </a:t>
            </a:r>
            <a:r>
              <a:rPr lang="en-US" sz="1800" dirty="0" smtClean="0">
                <a:latin typeface="Arial" panose="020B0604020202020204" pitchFamily="34" charset="0"/>
              </a:rPr>
              <a:t>renewable </a:t>
            </a:r>
            <a:r>
              <a:rPr lang="en-US" sz="1800" dirty="0">
                <a:latin typeface="Arial" panose="020B0604020202020204" pitchFamily="34" charset="0"/>
              </a:rPr>
              <a:t>e</a:t>
            </a:r>
            <a:r>
              <a:rPr lang="en-US" sz="1800" dirty="0" smtClean="0">
                <a:latin typeface="Arial" panose="020B0604020202020204" pitchFamily="34" charset="0"/>
              </a:rPr>
              <a:t>nergy </a:t>
            </a:r>
            <a:r>
              <a:rPr lang="en-US" sz="1800" dirty="0">
                <a:latin typeface="Arial" panose="020B0604020202020204" pitchFamily="34" charset="0"/>
              </a:rPr>
              <a:t>s</a:t>
            </a:r>
            <a:r>
              <a:rPr lang="en-US" sz="1800" dirty="0" smtClean="0">
                <a:latin typeface="Arial" panose="020B0604020202020204" pitchFamily="34" charset="0"/>
              </a:rPr>
              <a:t>tandard </a:t>
            </a:r>
            <a:r>
              <a:rPr lang="en-US" sz="1800" dirty="0">
                <a:latin typeface="Arial" panose="020B0604020202020204" pitchFamily="34" charset="0"/>
              </a:rPr>
              <a:t>in </a:t>
            </a:r>
            <a:r>
              <a:rPr lang="en-US" sz="1800" dirty="0" smtClean="0">
                <a:latin typeface="Arial" panose="020B0604020202020204" pitchFamily="34" charset="0"/>
              </a:rPr>
              <a:t>Missouri.</a:t>
            </a:r>
            <a:r>
              <a:rPr lang="en-US" sz="1800" dirty="0">
                <a:latin typeface="Arial" panose="020B0604020202020204" pitchFamily="34" charset="0"/>
              </a:rPr>
              <a:t> </a:t>
            </a:r>
            <a:r>
              <a:rPr lang="en-US" sz="1800" dirty="0" smtClean="0">
                <a:latin typeface="Arial" panose="020B0604020202020204" pitchFamily="34" charset="0"/>
              </a:rPr>
              <a:t>The </a:t>
            </a:r>
            <a:r>
              <a:rPr lang="en-US" sz="1800" dirty="0">
                <a:latin typeface="Arial" panose="020B0604020202020204" pitchFamily="34" charset="0"/>
              </a:rPr>
              <a:t>details of such a scenario would depend on the final state plans developed by the states of concern</a:t>
            </a:r>
            <a:r>
              <a:rPr lang="en-US" sz="1800" dirty="0" smtClean="0">
                <a:latin typeface="Arial" panose="020B0604020202020204" pitchFamily="34" charset="0"/>
              </a:rPr>
              <a:t>.</a:t>
            </a:r>
          </a:p>
          <a:p>
            <a:pPr marL="341313" lvl="0" indent="-285750">
              <a:spcBef>
                <a:spcPts val="0"/>
              </a:spcBef>
              <a:spcAft>
                <a:spcPts val="1200"/>
              </a:spcAft>
            </a:pPr>
            <a:r>
              <a:rPr lang="en-US" sz="1800" dirty="0">
                <a:latin typeface="Arial" panose="020B0604020202020204" pitchFamily="34" charset="0"/>
              </a:rPr>
              <a:t>Statutory or regulatory changes may be needed to facilitate Missouri’s compliance with the </a:t>
            </a:r>
            <a:r>
              <a:rPr lang="en-US" sz="1800" dirty="0" smtClean="0">
                <a:latin typeface="Arial" panose="020B0604020202020204" pitchFamily="34" charset="0"/>
              </a:rPr>
              <a:t>CPP. The </a:t>
            </a:r>
            <a:r>
              <a:rPr lang="en-US" sz="1800" dirty="0">
                <a:latin typeface="Arial" panose="020B0604020202020204" pitchFamily="34" charset="0"/>
              </a:rPr>
              <a:t>details of any statutory or regulatory changes would depend on the final state plans.</a:t>
            </a:r>
          </a:p>
          <a:p>
            <a:pPr marL="341313" indent="-285750">
              <a:spcBef>
                <a:spcPts val="0"/>
              </a:spcBef>
              <a:spcAft>
                <a:spcPts val="1200"/>
              </a:spcAft>
            </a:pPr>
            <a:endParaRPr lang="en-US" sz="1600" b="1" i="1" dirty="0">
              <a:latin typeface="Arial" panose="020B0604020202020204" pitchFamily="34" charset="0"/>
            </a:endParaRPr>
          </a:p>
          <a:p>
            <a:pPr marL="341313" indent="-285750">
              <a:spcBef>
                <a:spcPts val="0"/>
              </a:spcBef>
              <a:spcAft>
                <a:spcPts val="1200"/>
              </a:spcAft>
            </a:pPr>
            <a:endParaRPr lang="en-US" sz="1600" b="1" i="1" dirty="0">
              <a:latin typeface="Arial" panose="020B0604020202020204" pitchFamily="34" charset="0"/>
            </a:endParaRPr>
          </a:p>
        </p:txBody>
      </p:sp>
      <p:sp>
        <p:nvSpPr>
          <p:cNvPr id="4"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pPr marL="0" indent="0"/>
            <a:r>
              <a:rPr lang="en-US" dirty="0" smtClean="0"/>
              <a:t>Coordination with Other State</a:t>
            </a:r>
            <a:endParaRPr lang="en-US" dirty="0"/>
          </a:p>
        </p:txBody>
      </p:sp>
    </p:spTree>
    <p:extLst>
      <p:ext uri="{BB962C8B-B14F-4D97-AF65-F5344CB8AC3E}">
        <p14:creationId xmlns:p14="http://schemas.microsoft.com/office/powerpoint/2010/main" val="1227194870"/>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2</a:t>
            </a:fld>
            <a:endParaRPr lang="en-US" altLang="en-US" sz="1200" smtClean="0">
              <a:solidFill>
                <a:srgbClr val="00529C"/>
              </a:solidFill>
              <a:latin typeface="Calibri" pitchFamily="34" charset="0"/>
            </a:endParaRPr>
          </a:p>
        </p:txBody>
      </p:sp>
      <p:sp>
        <p:nvSpPr>
          <p:cNvPr id="12291" name="Content Placeholder 2"/>
          <p:cNvSpPr txBox="1">
            <a:spLocks/>
          </p:cNvSpPr>
          <p:nvPr/>
        </p:nvSpPr>
        <p:spPr bwMode="auto">
          <a:xfrm>
            <a:off x="685800" y="1303774"/>
            <a:ext cx="6019800" cy="3801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r>
              <a:rPr lang="en-US" sz="2400" dirty="0" smtClean="0">
                <a:latin typeface="Arial" panose="020B0604020202020204" pitchFamily="34" charset="0"/>
              </a:rPr>
              <a:t>Announcement to cease burning coal</a:t>
            </a:r>
          </a:p>
          <a:p>
            <a:r>
              <a:rPr lang="en-US" sz="2400" dirty="0" smtClean="0">
                <a:latin typeface="Arial" panose="020B0604020202020204" pitchFamily="34" charset="0"/>
              </a:rPr>
              <a:t>Mass-based program </a:t>
            </a:r>
          </a:p>
          <a:p>
            <a:r>
              <a:rPr lang="en-US" sz="2400" dirty="0" smtClean="0">
                <a:latin typeface="Arial" panose="020B0604020202020204" pitchFamily="34" charset="0"/>
              </a:rPr>
              <a:t>Allowance trading</a:t>
            </a:r>
          </a:p>
          <a:p>
            <a:r>
              <a:rPr lang="en-US" sz="2400" dirty="0" smtClean="0">
                <a:latin typeface="Arial" panose="020B0604020202020204" pitchFamily="34" charset="0"/>
              </a:rPr>
              <a:t>Allowances set-asides </a:t>
            </a:r>
            <a:r>
              <a:rPr lang="en-US" sz="2400" dirty="0">
                <a:latin typeface="Arial" panose="020B0604020202020204" pitchFamily="34" charset="0"/>
              </a:rPr>
              <a:t>for </a:t>
            </a:r>
            <a:r>
              <a:rPr lang="en-US" sz="2400" dirty="0" smtClean="0">
                <a:latin typeface="Arial" panose="020B0604020202020204" pitchFamily="34" charset="0"/>
              </a:rPr>
              <a:t>renewable energy </a:t>
            </a:r>
            <a:r>
              <a:rPr lang="en-US" sz="2400" dirty="0">
                <a:latin typeface="Arial" panose="020B0604020202020204" pitchFamily="34" charset="0"/>
              </a:rPr>
              <a:t>or e</a:t>
            </a:r>
            <a:r>
              <a:rPr lang="en-US" sz="2400" dirty="0" smtClean="0">
                <a:latin typeface="Arial" panose="020B0604020202020204" pitchFamily="34" charset="0"/>
              </a:rPr>
              <a:t>nergy efficiency </a:t>
            </a:r>
            <a:r>
              <a:rPr lang="en-US" sz="2400" dirty="0">
                <a:latin typeface="Arial" panose="020B0604020202020204" pitchFamily="34" charset="0"/>
              </a:rPr>
              <a:t>p</a:t>
            </a:r>
            <a:r>
              <a:rPr lang="en-US" sz="2400" dirty="0" smtClean="0">
                <a:latin typeface="Arial" panose="020B0604020202020204" pitchFamily="34" charset="0"/>
              </a:rPr>
              <a:t>rojects</a:t>
            </a:r>
          </a:p>
          <a:p>
            <a:r>
              <a:rPr lang="en-US" sz="2400" dirty="0" smtClean="0">
                <a:latin typeface="Arial" panose="020B0604020202020204" pitchFamily="34" charset="0"/>
              </a:rPr>
              <a:t>Allowance auction</a:t>
            </a:r>
          </a:p>
          <a:p>
            <a:r>
              <a:rPr lang="en-US" sz="2400" dirty="0" smtClean="0">
                <a:latin typeface="Arial" panose="020B0604020202020204" pitchFamily="34" charset="0"/>
              </a:rPr>
              <a:t>Leakage approaches</a:t>
            </a:r>
          </a:p>
          <a:p>
            <a:r>
              <a:rPr lang="en-US" sz="2400" dirty="0" smtClean="0">
                <a:latin typeface="Arial" panose="020B0604020202020204" pitchFamily="34" charset="0"/>
              </a:rPr>
              <a:t>Clean Energy Incentive Program</a:t>
            </a:r>
          </a:p>
          <a:p>
            <a:r>
              <a:rPr lang="en-US" sz="2400" dirty="0" smtClean="0">
                <a:latin typeface="Arial" panose="020B0604020202020204" pitchFamily="34" charset="0"/>
              </a:rPr>
              <a:t>Coordination with other </a:t>
            </a:r>
            <a:r>
              <a:rPr lang="en-US" sz="2400" dirty="0">
                <a:latin typeface="Arial" panose="020B0604020202020204" pitchFamily="34" charset="0"/>
              </a:rPr>
              <a:t>s</a:t>
            </a:r>
            <a:r>
              <a:rPr lang="en-US" sz="2400" dirty="0" smtClean="0">
                <a:latin typeface="Arial" panose="020B0604020202020204" pitchFamily="34" charset="0"/>
              </a:rPr>
              <a:t>tates</a:t>
            </a:r>
          </a:p>
          <a:p>
            <a:pPr marL="0" lvl="0" indent="0">
              <a:buNone/>
            </a:pPr>
            <a:r>
              <a:rPr lang="en-US" sz="2400" dirty="0" smtClean="0">
                <a:latin typeface="Arial" panose="020B0604020202020204" pitchFamily="34" charset="0"/>
              </a:rPr>
              <a:t> </a:t>
            </a:r>
            <a:endParaRPr lang="en-US" sz="2400" dirty="0">
              <a:latin typeface="Arial" panose="020B0604020202020204" pitchFamily="34" charset="0"/>
            </a:endParaRPr>
          </a:p>
        </p:txBody>
      </p:sp>
      <p:sp>
        <p:nvSpPr>
          <p:cNvPr id="5"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r>
              <a:rPr lang="en-US" dirty="0" smtClean="0"/>
              <a:t>Clean Power Plan Discussion Topics</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3</a:t>
            </a:fld>
            <a:endParaRPr lang="en-US" altLang="en-US" sz="1200" smtClean="0">
              <a:solidFill>
                <a:srgbClr val="00529C"/>
              </a:solidFill>
              <a:latin typeface="Calibri" pitchFamily="34" charset="0"/>
            </a:endParaRPr>
          </a:p>
        </p:txBody>
      </p:sp>
      <p:sp>
        <p:nvSpPr>
          <p:cNvPr id="12291" name="Content Placeholder 2"/>
          <p:cNvSpPr txBox="1">
            <a:spLocks/>
          </p:cNvSpPr>
          <p:nvPr/>
        </p:nvSpPr>
        <p:spPr bwMode="auto">
          <a:xfrm>
            <a:off x="443802" y="980552"/>
            <a:ext cx="8471598"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marL="0" indent="0">
              <a:spcBef>
                <a:spcPts val="0"/>
              </a:spcBef>
              <a:buNone/>
            </a:pPr>
            <a:r>
              <a:rPr lang="en-US" sz="1600" dirty="0">
                <a:latin typeface="Arial" panose="020B0604020202020204" pitchFamily="34" charset="0"/>
              </a:rPr>
              <a:t> </a:t>
            </a:r>
          </a:p>
          <a:p>
            <a:pPr marL="0" indent="0">
              <a:buNone/>
              <a:tabLst>
                <a:tab pos="798513" algn="l"/>
              </a:tabLst>
            </a:pPr>
            <a:r>
              <a:rPr lang="en-US" sz="2000" dirty="0" smtClean="0">
                <a:latin typeface="Arial" panose="020B0604020202020204" pitchFamily="34" charset="0"/>
              </a:rPr>
              <a:t>On </a:t>
            </a:r>
            <a:r>
              <a:rPr lang="en-US" sz="2000" dirty="0">
                <a:latin typeface="Arial" panose="020B0604020202020204" pitchFamily="34" charset="0"/>
              </a:rPr>
              <a:t>January 20, 2015, the </a:t>
            </a:r>
            <a:r>
              <a:rPr lang="en-US" sz="2000" dirty="0" smtClean="0">
                <a:latin typeface="Arial" panose="020B0604020202020204" pitchFamily="34" charset="0"/>
              </a:rPr>
              <a:t>Company </a:t>
            </a:r>
            <a:r>
              <a:rPr lang="en-US" sz="2000" dirty="0">
                <a:latin typeface="Arial" panose="020B0604020202020204" pitchFamily="34" charset="0"/>
              </a:rPr>
              <a:t>issued a news release of the following</a:t>
            </a:r>
            <a:r>
              <a:rPr lang="en-US" sz="1800" dirty="0" smtClean="0">
                <a:latin typeface="Arial" panose="020B0604020202020204" pitchFamily="34" charset="0"/>
              </a:rPr>
              <a:t>:</a:t>
            </a:r>
          </a:p>
          <a:p>
            <a:pPr marL="0" indent="0">
              <a:buNone/>
              <a:tabLst>
                <a:tab pos="798513" algn="l"/>
              </a:tabLst>
            </a:pPr>
            <a:endParaRPr lang="en-US" sz="1600" b="1" i="1" dirty="0">
              <a:latin typeface="Arial" panose="020B0604020202020204" pitchFamily="34" charset="0"/>
            </a:endParaRPr>
          </a:p>
          <a:p>
            <a:pPr marL="0" indent="0">
              <a:buNone/>
              <a:tabLst>
                <a:tab pos="798513" algn="l"/>
              </a:tabLst>
            </a:pPr>
            <a:endParaRPr lang="en-US" sz="1600" b="1" i="1" dirty="0" smtClean="0">
              <a:latin typeface="Arial" panose="020B0604020202020204" pitchFamily="34" charset="0"/>
            </a:endParaRPr>
          </a:p>
          <a:p>
            <a:pPr marL="0" indent="0">
              <a:buNone/>
              <a:tabLst>
                <a:tab pos="798513" algn="l"/>
              </a:tabLst>
            </a:pPr>
            <a:endParaRPr lang="en-US" sz="1600" b="1" i="1" dirty="0">
              <a:latin typeface="Arial" panose="020B0604020202020204" pitchFamily="34" charset="0"/>
            </a:endParaRPr>
          </a:p>
          <a:p>
            <a:pPr marL="0" indent="0">
              <a:buNone/>
            </a:pPr>
            <a:endParaRPr lang="en-US" sz="1600" b="1" i="1" dirty="0">
              <a:latin typeface="Arial" panose="020B0604020202020204" pitchFamily="34" charset="0"/>
            </a:endParaRPr>
          </a:p>
          <a:p>
            <a:pPr marL="0" indent="0">
              <a:buNone/>
            </a:pPr>
            <a:endParaRPr lang="en-US" sz="1600" b="1" i="1" dirty="0" smtClean="0">
              <a:latin typeface="Arial" panose="020B0604020202020204" pitchFamily="34" charset="0"/>
            </a:endParaRPr>
          </a:p>
          <a:p>
            <a:pPr marL="0" indent="0">
              <a:buNone/>
            </a:pPr>
            <a:endParaRPr lang="en-US" sz="1600" b="1" i="1" dirty="0">
              <a:latin typeface="Arial" panose="020B0604020202020204" pitchFamily="34" charset="0"/>
            </a:endParaRPr>
          </a:p>
          <a:p>
            <a:pPr marL="0" indent="0">
              <a:buNone/>
            </a:pPr>
            <a:endParaRPr lang="en-US" sz="1600" b="1" i="1" dirty="0" smtClean="0">
              <a:latin typeface="Arial" panose="020B0604020202020204" pitchFamily="34" charset="0"/>
            </a:endParaRPr>
          </a:p>
          <a:p>
            <a:pPr marL="0" indent="0">
              <a:buNone/>
            </a:pPr>
            <a:endParaRPr lang="en-US" sz="1600" b="1" i="1" dirty="0" smtClean="0">
              <a:latin typeface="Arial" panose="020B0604020202020204" pitchFamily="34" charset="0"/>
            </a:endParaRPr>
          </a:p>
          <a:p>
            <a:pPr marL="0" indent="0">
              <a:buNone/>
            </a:pPr>
            <a:endParaRPr lang="en-US" sz="1600" b="1" i="1" dirty="0">
              <a:latin typeface="Arial" panose="020B0604020202020204" pitchFamily="34" charset="0"/>
            </a:endParaRPr>
          </a:p>
          <a:p>
            <a:pPr marL="0" indent="0">
              <a:buNone/>
            </a:pPr>
            <a:endParaRPr lang="en-US" sz="1600" b="1" i="1" dirty="0" smtClean="0">
              <a:latin typeface="Arial" panose="020B0604020202020204" pitchFamily="34" charset="0"/>
            </a:endParaRPr>
          </a:p>
          <a:p>
            <a:pPr marL="0" indent="0">
              <a:buNone/>
            </a:pPr>
            <a:r>
              <a:rPr lang="en-US" sz="1600" dirty="0">
                <a:latin typeface="Arial" panose="020B0604020202020204" pitchFamily="34" charset="0"/>
              </a:rPr>
              <a:t> </a:t>
            </a:r>
            <a:r>
              <a:rPr lang="en-US" sz="2000" dirty="0" smtClean="0">
                <a:latin typeface="Arial" panose="020B0604020202020204" pitchFamily="34" charset="0"/>
              </a:rPr>
              <a:t>No </a:t>
            </a:r>
            <a:r>
              <a:rPr lang="en-US" sz="2000" dirty="0">
                <a:latin typeface="Arial" panose="020B0604020202020204" pitchFamily="34" charset="0"/>
              </a:rPr>
              <a:t>load replacement is currently anticipated with this announcement.</a:t>
            </a:r>
          </a:p>
        </p:txBody>
      </p:sp>
      <p:graphicFrame>
        <p:nvGraphicFramePr>
          <p:cNvPr id="4" name="Table 3"/>
          <p:cNvGraphicFramePr>
            <a:graphicFrameLocks noGrp="1"/>
          </p:cNvGraphicFramePr>
          <p:nvPr>
            <p:extLst>
              <p:ext uri="{D42A27DB-BD31-4B8C-83A1-F6EECF244321}">
                <p14:modId xmlns:p14="http://schemas.microsoft.com/office/powerpoint/2010/main" val="1270959368"/>
              </p:ext>
            </p:extLst>
          </p:nvPr>
        </p:nvGraphicFramePr>
        <p:xfrm>
          <a:off x="762000" y="2133600"/>
          <a:ext cx="7010399" cy="2595880"/>
        </p:xfrm>
        <a:graphic>
          <a:graphicData uri="http://schemas.openxmlformats.org/drawingml/2006/table">
            <a:tbl>
              <a:tblPr firstRow="1" bandRow="1">
                <a:tableStyleId>{5C22544A-7EE6-4342-B048-85BDC9FD1C3A}</a:tableStyleId>
              </a:tblPr>
              <a:tblGrid>
                <a:gridCol w="2173767"/>
                <a:gridCol w="2173767"/>
                <a:gridCol w="2662865"/>
              </a:tblGrid>
              <a:tr h="370840">
                <a:tc>
                  <a:txBody>
                    <a:bodyPr/>
                    <a:lstStyle/>
                    <a:p>
                      <a:pPr algn="l"/>
                      <a:r>
                        <a:rPr lang="en-US" sz="1600" u="sng" dirty="0" smtClean="0">
                          <a:solidFill>
                            <a:schemeClr val="tx1"/>
                          </a:solidFill>
                          <a:latin typeface="+mj-lt"/>
                        </a:rPr>
                        <a:t>Generating Unit</a:t>
                      </a:r>
                      <a:endParaRPr lang="en-US" sz="1600" u="sng" dirty="0">
                        <a:solidFill>
                          <a:schemeClr val="tx1"/>
                        </a:solidFill>
                        <a:latin typeface="+mj-lt"/>
                      </a:endParaRPr>
                    </a:p>
                  </a:txBody>
                  <a:tcPr>
                    <a:noFill/>
                  </a:tcPr>
                </a:tc>
                <a:tc>
                  <a:txBody>
                    <a:bodyPr/>
                    <a:lstStyle/>
                    <a:p>
                      <a:pPr algn="ctr"/>
                      <a:r>
                        <a:rPr lang="en-US" sz="1600" u="sng" dirty="0" smtClean="0">
                          <a:solidFill>
                            <a:schemeClr val="tx1"/>
                          </a:solidFill>
                          <a:latin typeface="+mj-lt"/>
                        </a:rPr>
                        <a:t>Capacity</a:t>
                      </a:r>
                      <a:endParaRPr lang="en-US" sz="1600" u="sng" dirty="0">
                        <a:solidFill>
                          <a:schemeClr val="tx1"/>
                        </a:solidFill>
                        <a:latin typeface="+mj-lt"/>
                      </a:endParaRPr>
                    </a:p>
                  </a:txBody>
                  <a:tcPr>
                    <a:noFill/>
                  </a:tcPr>
                </a:tc>
                <a:tc>
                  <a:txBody>
                    <a:bodyPr/>
                    <a:lstStyle/>
                    <a:p>
                      <a:pPr algn="l"/>
                      <a:r>
                        <a:rPr lang="en-US" sz="1600" u="sng" dirty="0" smtClean="0">
                          <a:solidFill>
                            <a:schemeClr val="tx1"/>
                          </a:solidFill>
                          <a:latin typeface="+mj-lt"/>
                        </a:rPr>
                        <a:t>Cease Coal Burning By:</a:t>
                      </a:r>
                      <a:endParaRPr lang="en-US" sz="1600" u="sng" dirty="0">
                        <a:solidFill>
                          <a:schemeClr val="tx1"/>
                        </a:solidFill>
                        <a:latin typeface="+mj-lt"/>
                      </a:endParaRPr>
                    </a:p>
                  </a:txBody>
                  <a:tcPr>
                    <a:noFill/>
                  </a:tcPr>
                </a:tc>
              </a:tr>
              <a:tr h="370840">
                <a:tc>
                  <a:txBody>
                    <a:bodyPr/>
                    <a:lstStyle/>
                    <a:p>
                      <a:r>
                        <a:rPr lang="en-US" sz="1600" dirty="0" smtClean="0">
                          <a:latin typeface="+mj-lt"/>
                        </a:rPr>
                        <a:t>Lake Road 6</a:t>
                      </a:r>
                      <a:endParaRPr lang="en-US" sz="1600" dirty="0">
                        <a:latin typeface="+mj-lt"/>
                      </a:endParaRPr>
                    </a:p>
                  </a:txBody>
                  <a:tcPr>
                    <a:noFill/>
                  </a:tcPr>
                </a:tc>
                <a:tc>
                  <a:txBody>
                    <a:bodyPr/>
                    <a:lstStyle/>
                    <a:p>
                      <a:pPr algn="ctr"/>
                      <a:r>
                        <a:rPr lang="en-US" sz="1600" dirty="0" smtClean="0">
                          <a:latin typeface="+mj-lt"/>
                        </a:rPr>
                        <a:t>96 MW</a:t>
                      </a:r>
                      <a:endParaRPr lang="en-US" sz="1600" dirty="0">
                        <a:latin typeface="+mj-lt"/>
                      </a:endParaRPr>
                    </a:p>
                  </a:txBody>
                  <a:tcPr>
                    <a:noFill/>
                  </a:tcPr>
                </a:tc>
                <a:tc>
                  <a:txBody>
                    <a:bodyPr/>
                    <a:lstStyle/>
                    <a:p>
                      <a:r>
                        <a:rPr lang="en-US" sz="1600" dirty="0" smtClean="0">
                          <a:latin typeface="+mj-lt"/>
                        </a:rPr>
                        <a:t>December 31, 2016</a:t>
                      </a:r>
                      <a:endParaRPr lang="en-US" sz="1600" dirty="0">
                        <a:latin typeface="+mj-lt"/>
                      </a:endParaRPr>
                    </a:p>
                  </a:txBody>
                  <a:tcPr>
                    <a:noFill/>
                  </a:tcPr>
                </a:tc>
              </a:tr>
              <a:tr h="370840">
                <a:tc>
                  <a:txBody>
                    <a:bodyPr/>
                    <a:lstStyle/>
                    <a:p>
                      <a:r>
                        <a:rPr lang="en-US" sz="1600" dirty="0" smtClean="0">
                          <a:latin typeface="+mj-lt"/>
                        </a:rPr>
                        <a:t>Montrose 1</a:t>
                      </a:r>
                      <a:endParaRPr lang="en-US" sz="1600" dirty="0">
                        <a:latin typeface="+mj-lt"/>
                      </a:endParaRPr>
                    </a:p>
                  </a:txBody>
                  <a:tcPr>
                    <a:noFill/>
                  </a:tcPr>
                </a:tc>
                <a:tc>
                  <a:txBody>
                    <a:bodyPr/>
                    <a:lstStyle/>
                    <a:p>
                      <a:pPr algn="ctr"/>
                      <a:r>
                        <a:rPr lang="en-US" sz="1600" dirty="0" smtClean="0">
                          <a:latin typeface="+mj-lt"/>
                        </a:rPr>
                        <a:t>170 MW</a:t>
                      </a:r>
                      <a:endParaRPr lang="en-US" sz="1600" dirty="0">
                        <a:latin typeface="+mj-lt"/>
                      </a:endParaRPr>
                    </a:p>
                  </a:txBody>
                  <a:tcPr>
                    <a:noFill/>
                  </a:tcPr>
                </a:tc>
                <a:tc>
                  <a:txBody>
                    <a:bodyPr/>
                    <a:lstStyle/>
                    <a:p>
                      <a:r>
                        <a:rPr lang="en-US" sz="1600" dirty="0" smtClean="0">
                          <a:latin typeface="+mj-lt"/>
                        </a:rPr>
                        <a:t>December 31, 2016</a:t>
                      </a:r>
                      <a:endParaRPr lang="en-US" sz="1600" dirty="0">
                        <a:latin typeface="+mj-lt"/>
                      </a:endParaRPr>
                    </a:p>
                  </a:txBody>
                  <a:tcPr>
                    <a:noFill/>
                  </a:tcPr>
                </a:tc>
              </a:tr>
              <a:tr h="370840">
                <a:tc>
                  <a:txBody>
                    <a:bodyPr/>
                    <a:lstStyle/>
                    <a:p>
                      <a:r>
                        <a:rPr lang="en-US" sz="1600" dirty="0" smtClean="0">
                          <a:latin typeface="+mj-lt"/>
                        </a:rPr>
                        <a:t>Sibley 1</a:t>
                      </a:r>
                      <a:endParaRPr lang="en-US" sz="1600" dirty="0">
                        <a:latin typeface="+mj-lt"/>
                      </a:endParaRPr>
                    </a:p>
                  </a:txBody>
                  <a:tcPr>
                    <a:noFill/>
                  </a:tcPr>
                </a:tc>
                <a:tc>
                  <a:txBody>
                    <a:bodyPr/>
                    <a:lstStyle/>
                    <a:p>
                      <a:pPr algn="ctr"/>
                      <a:r>
                        <a:rPr lang="en-US" sz="1600" dirty="0" smtClean="0">
                          <a:latin typeface="+mj-lt"/>
                        </a:rPr>
                        <a:t>48 MW</a:t>
                      </a:r>
                      <a:endParaRPr lang="en-US" sz="1600" dirty="0">
                        <a:latin typeface="+mj-lt"/>
                      </a:endParaRPr>
                    </a:p>
                  </a:txBody>
                  <a:tcPr>
                    <a:noFill/>
                  </a:tcPr>
                </a:tc>
                <a:tc>
                  <a:txBody>
                    <a:bodyPr/>
                    <a:lstStyle/>
                    <a:p>
                      <a:r>
                        <a:rPr lang="en-US" sz="1600" dirty="0" smtClean="0">
                          <a:latin typeface="+mj-lt"/>
                        </a:rPr>
                        <a:t>December 31, 2019</a:t>
                      </a:r>
                      <a:endParaRPr lang="en-US" sz="1600" dirty="0">
                        <a:latin typeface="+mj-lt"/>
                      </a:endParaRPr>
                    </a:p>
                  </a:txBody>
                  <a:tcPr>
                    <a:noFill/>
                  </a:tcPr>
                </a:tc>
              </a:tr>
              <a:tr h="370840">
                <a:tc>
                  <a:txBody>
                    <a:bodyPr/>
                    <a:lstStyle/>
                    <a:p>
                      <a:r>
                        <a:rPr lang="en-US" sz="1600" dirty="0" smtClean="0">
                          <a:latin typeface="+mj-lt"/>
                        </a:rPr>
                        <a:t>Sibley 2</a:t>
                      </a:r>
                      <a:endParaRPr lang="en-US" sz="1600" dirty="0">
                        <a:latin typeface="+mj-lt"/>
                      </a:endParaRPr>
                    </a:p>
                  </a:txBody>
                  <a:tcPr>
                    <a:noFill/>
                  </a:tcPr>
                </a:tc>
                <a:tc>
                  <a:txBody>
                    <a:bodyPr/>
                    <a:lstStyle/>
                    <a:p>
                      <a:pPr algn="ctr"/>
                      <a:r>
                        <a:rPr lang="en-US" sz="1600" dirty="0" smtClean="0">
                          <a:latin typeface="+mj-lt"/>
                        </a:rPr>
                        <a:t>51 MW</a:t>
                      </a:r>
                      <a:endParaRPr lang="en-US" sz="1600" dirty="0">
                        <a:latin typeface="+mj-lt"/>
                      </a:endParaRPr>
                    </a:p>
                  </a:txBody>
                  <a:tcPr>
                    <a:noFill/>
                  </a:tcPr>
                </a:tc>
                <a:tc>
                  <a:txBody>
                    <a:bodyPr/>
                    <a:lstStyle/>
                    <a:p>
                      <a:r>
                        <a:rPr lang="en-US" sz="1600" dirty="0" smtClean="0">
                          <a:latin typeface="+mj-lt"/>
                        </a:rPr>
                        <a:t>December 31, 2019</a:t>
                      </a:r>
                      <a:endParaRPr lang="en-US" sz="1600" dirty="0">
                        <a:latin typeface="+mj-lt"/>
                      </a:endParaRPr>
                    </a:p>
                  </a:txBody>
                  <a:tcPr>
                    <a:noFill/>
                  </a:tcPr>
                </a:tc>
              </a:tr>
              <a:tr h="370840">
                <a:tc>
                  <a:txBody>
                    <a:bodyPr/>
                    <a:lstStyle/>
                    <a:p>
                      <a:r>
                        <a:rPr lang="en-US" sz="1600" dirty="0" smtClean="0">
                          <a:latin typeface="+mj-lt"/>
                        </a:rPr>
                        <a:t>Montrose 2</a:t>
                      </a:r>
                      <a:endParaRPr lang="en-US" sz="1600" dirty="0">
                        <a:latin typeface="+mj-lt"/>
                      </a:endParaRPr>
                    </a:p>
                  </a:txBody>
                  <a:tcPr>
                    <a:noFill/>
                  </a:tcPr>
                </a:tc>
                <a:tc>
                  <a:txBody>
                    <a:bodyPr/>
                    <a:lstStyle/>
                    <a:p>
                      <a:pPr algn="ctr"/>
                      <a:r>
                        <a:rPr lang="en-US" sz="1600" dirty="0" smtClean="0">
                          <a:latin typeface="+mj-lt"/>
                        </a:rPr>
                        <a:t>164 MW</a:t>
                      </a:r>
                      <a:endParaRPr lang="en-US" sz="1600" dirty="0">
                        <a:latin typeface="+mj-lt"/>
                      </a:endParaRPr>
                    </a:p>
                  </a:txBody>
                  <a:tcPr>
                    <a:noFill/>
                  </a:tcPr>
                </a:tc>
                <a:tc>
                  <a:txBody>
                    <a:bodyPr/>
                    <a:lstStyle/>
                    <a:p>
                      <a:r>
                        <a:rPr lang="en-US" sz="1600" dirty="0" smtClean="0">
                          <a:latin typeface="+mj-lt"/>
                        </a:rPr>
                        <a:t>December 31, 2021</a:t>
                      </a:r>
                      <a:endParaRPr lang="en-US" sz="1600" dirty="0">
                        <a:latin typeface="+mj-lt"/>
                      </a:endParaRPr>
                    </a:p>
                  </a:txBody>
                  <a:tcPr>
                    <a:noFill/>
                  </a:tcPr>
                </a:tc>
              </a:tr>
              <a:tr h="370840">
                <a:tc>
                  <a:txBody>
                    <a:bodyPr/>
                    <a:lstStyle/>
                    <a:p>
                      <a:r>
                        <a:rPr lang="en-US" sz="1600" dirty="0" smtClean="0">
                          <a:latin typeface="+mj-lt"/>
                        </a:rPr>
                        <a:t>Montrose 3</a:t>
                      </a:r>
                      <a:endParaRPr lang="en-US" sz="1600" dirty="0">
                        <a:latin typeface="+mj-lt"/>
                      </a:endParaRPr>
                    </a:p>
                  </a:txBody>
                  <a:tcPr>
                    <a:noFill/>
                  </a:tcPr>
                </a:tc>
                <a:tc>
                  <a:txBody>
                    <a:bodyPr/>
                    <a:lstStyle/>
                    <a:p>
                      <a:pPr algn="ctr"/>
                      <a:r>
                        <a:rPr lang="en-US" sz="1600" dirty="0" smtClean="0">
                          <a:latin typeface="+mj-lt"/>
                        </a:rPr>
                        <a:t>176 MW</a:t>
                      </a:r>
                      <a:endParaRPr lang="en-US" sz="1600" dirty="0">
                        <a:latin typeface="+mj-lt"/>
                      </a:endParaRPr>
                    </a:p>
                  </a:txBody>
                  <a:tcPr>
                    <a:noFill/>
                  </a:tcPr>
                </a:tc>
                <a:tc>
                  <a:txBody>
                    <a:bodyPr/>
                    <a:lstStyle/>
                    <a:p>
                      <a:r>
                        <a:rPr lang="en-US" sz="1600" dirty="0" smtClean="0">
                          <a:latin typeface="+mj-lt"/>
                        </a:rPr>
                        <a:t>December 31, 2021</a:t>
                      </a:r>
                      <a:endParaRPr lang="en-US" sz="1600" dirty="0">
                        <a:latin typeface="+mj-lt"/>
                      </a:endParaRPr>
                    </a:p>
                  </a:txBody>
                  <a:tcPr>
                    <a:noFill/>
                  </a:tcPr>
                </a:tc>
              </a:tr>
            </a:tbl>
          </a:graphicData>
        </a:graphic>
      </p:graphicFrame>
      <p:sp>
        <p:nvSpPr>
          <p:cNvPr id="5"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r>
              <a:rPr lang="en-US" dirty="0" smtClean="0"/>
              <a:t>Announcement to Cease Burning  Coal</a:t>
            </a:r>
            <a:endParaRPr lang="en-US" dirty="0"/>
          </a:p>
        </p:txBody>
      </p:sp>
    </p:spTree>
    <p:extLst>
      <p:ext uri="{BB962C8B-B14F-4D97-AF65-F5344CB8AC3E}">
        <p14:creationId xmlns:p14="http://schemas.microsoft.com/office/powerpoint/2010/main" val="423414365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4</a:t>
            </a:fld>
            <a:endParaRPr lang="en-US" altLang="en-US" sz="1200" smtClean="0">
              <a:solidFill>
                <a:srgbClr val="00529C"/>
              </a:solidFill>
              <a:latin typeface="Calibri" pitchFamily="34" charset="0"/>
            </a:endParaRPr>
          </a:p>
        </p:txBody>
      </p:sp>
      <p:sp>
        <p:nvSpPr>
          <p:cNvPr id="2" name="Rectangle 1"/>
          <p:cNvSpPr/>
          <p:nvPr/>
        </p:nvSpPr>
        <p:spPr>
          <a:xfrm>
            <a:off x="152400" y="914400"/>
            <a:ext cx="8229600" cy="4678204"/>
          </a:xfrm>
          <a:prstGeom prst="rect">
            <a:avLst/>
          </a:prstGeom>
        </p:spPr>
        <p:txBody>
          <a:bodyPr wrap="square">
            <a:spAutoFit/>
          </a:bodyPr>
          <a:lstStyle/>
          <a:p>
            <a:pPr marL="292100" marR="0" indent="-228600" algn="r">
              <a:spcBef>
                <a:spcPts val="205"/>
              </a:spcBef>
              <a:spcAft>
                <a:spcPts val="0"/>
              </a:spcAft>
              <a:tabLst>
                <a:tab pos="990600" algn="l"/>
              </a:tabLst>
            </a:pPr>
            <a:r>
              <a:rPr lang="en-US" spc="-5" dirty="0">
                <a:ea typeface="Times New Roman" panose="02020603050405020304" pitchFamily="18" charset="0"/>
              </a:rPr>
              <a:t> </a:t>
            </a:r>
            <a:endParaRPr lang="en-US" dirty="0">
              <a:ea typeface="Times New Roman" panose="02020603050405020304" pitchFamily="18" charset="0"/>
            </a:endParaRPr>
          </a:p>
          <a:p>
            <a:pPr marL="515938" marR="0" indent="-285750">
              <a:spcBef>
                <a:spcPts val="0"/>
              </a:spcBef>
              <a:spcAft>
                <a:spcPts val="0"/>
              </a:spcAft>
              <a:buFont typeface="Arial" panose="020B0604020202020204" pitchFamily="34" charset="0"/>
              <a:buChar char="•"/>
              <a:tabLst>
                <a:tab pos="990600" algn="l"/>
              </a:tabLst>
            </a:pPr>
            <a:r>
              <a:rPr lang="en-US" sz="2000" spc="-5" dirty="0" smtClean="0">
                <a:ea typeface="Times New Roman" panose="02020603050405020304" pitchFamily="18" charset="0"/>
              </a:rPr>
              <a:t>The </a:t>
            </a:r>
            <a:r>
              <a:rPr lang="en-US" sz="2000" spc="-5" dirty="0">
                <a:ea typeface="Times New Roman" panose="02020603050405020304" pitchFamily="18" charset="0"/>
              </a:rPr>
              <a:t>decision to cease coal burning at these units comes in part as a result from recent Environmental Protection Agency (EPA) regulations, which would require the </a:t>
            </a:r>
            <a:r>
              <a:rPr lang="en-US" sz="2000" spc="-5" dirty="0" smtClean="0">
                <a:ea typeface="Times New Roman" panose="02020603050405020304" pitchFamily="18" charset="0"/>
              </a:rPr>
              <a:t>Company </a:t>
            </a:r>
            <a:r>
              <a:rPr lang="en-US" sz="2000" spc="-5" dirty="0">
                <a:ea typeface="Times New Roman" panose="02020603050405020304" pitchFamily="18" charset="0"/>
              </a:rPr>
              <a:t>to make significant environmental upgrades in the coming years in order to continue burning coal at these </a:t>
            </a:r>
            <a:r>
              <a:rPr lang="en-US" sz="2000" spc="-5" dirty="0" smtClean="0">
                <a:ea typeface="Times New Roman" panose="02020603050405020304" pitchFamily="18" charset="0"/>
              </a:rPr>
              <a:t>units. </a:t>
            </a:r>
          </a:p>
          <a:p>
            <a:pPr marL="515938" marR="0" indent="-285750">
              <a:spcBef>
                <a:spcPts val="0"/>
              </a:spcBef>
              <a:spcAft>
                <a:spcPts val="0"/>
              </a:spcAft>
              <a:buFont typeface="Arial" panose="020B0604020202020204" pitchFamily="34" charset="0"/>
              <a:buChar char="•"/>
              <a:tabLst>
                <a:tab pos="990600" algn="l"/>
              </a:tabLst>
            </a:pPr>
            <a:endParaRPr lang="en-US" sz="2000" spc="-5" dirty="0">
              <a:ea typeface="Times New Roman" panose="02020603050405020304" pitchFamily="18" charset="0"/>
            </a:endParaRPr>
          </a:p>
          <a:p>
            <a:pPr marL="515938" marR="0" indent="-285750">
              <a:spcBef>
                <a:spcPts val="0"/>
              </a:spcBef>
              <a:spcAft>
                <a:spcPts val="0"/>
              </a:spcAft>
              <a:buFont typeface="Arial" panose="020B0604020202020204" pitchFamily="34" charset="0"/>
              <a:buChar char="•"/>
              <a:tabLst>
                <a:tab pos="990600" algn="l"/>
              </a:tabLst>
            </a:pPr>
            <a:r>
              <a:rPr lang="en-US" sz="2000" spc="-5" dirty="0" smtClean="0">
                <a:ea typeface="Times New Roman" panose="02020603050405020304" pitchFamily="18" charset="0"/>
              </a:rPr>
              <a:t>While </a:t>
            </a:r>
            <a:r>
              <a:rPr lang="en-US" sz="2000" spc="-5" dirty="0">
                <a:ea typeface="Times New Roman" panose="02020603050405020304" pitchFamily="18" charset="0"/>
              </a:rPr>
              <a:t>retrofitting our largest, newer coal-fired </a:t>
            </a:r>
            <a:r>
              <a:rPr lang="en-US" sz="2000" spc="-5" dirty="0" smtClean="0">
                <a:ea typeface="Times New Roman" panose="02020603050405020304" pitchFamily="18" charset="0"/>
              </a:rPr>
              <a:t>units was </a:t>
            </a:r>
            <a:r>
              <a:rPr lang="en-US" sz="2000" spc="-5" dirty="0">
                <a:ea typeface="Times New Roman" panose="02020603050405020304" pitchFamily="18" charset="0"/>
              </a:rPr>
              <a:t>the most cost-effective way to comply with environmental regulations, the same cannot be said for the older, smaller units at Montrose, Lake Road and Sibley. </a:t>
            </a:r>
            <a:endParaRPr lang="en-US" sz="2000" spc="-5" dirty="0" smtClean="0">
              <a:ea typeface="Times New Roman" panose="02020603050405020304" pitchFamily="18" charset="0"/>
            </a:endParaRPr>
          </a:p>
          <a:p>
            <a:pPr marL="515938" marR="0" indent="-285750">
              <a:spcBef>
                <a:spcPts val="0"/>
              </a:spcBef>
              <a:spcAft>
                <a:spcPts val="0"/>
              </a:spcAft>
              <a:buFont typeface="Arial" panose="020B0604020202020204" pitchFamily="34" charset="0"/>
              <a:buChar char="•"/>
              <a:tabLst>
                <a:tab pos="990600" algn="l"/>
              </a:tabLst>
            </a:pPr>
            <a:endParaRPr lang="en-US" sz="2000" spc="-5" dirty="0">
              <a:ea typeface="Times New Roman" panose="02020603050405020304" pitchFamily="18" charset="0"/>
            </a:endParaRPr>
          </a:p>
          <a:p>
            <a:pPr marL="515938" marR="0" indent="-285750">
              <a:spcBef>
                <a:spcPts val="0"/>
              </a:spcBef>
              <a:spcAft>
                <a:spcPts val="0"/>
              </a:spcAft>
              <a:buFont typeface="Arial" panose="020B0604020202020204" pitchFamily="34" charset="0"/>
              <a:buChar char="•"/>
              <a:tabLst>
                <a:tab pos="990600" algn="l"/>
              </a:tabLst>
            </a:pPr>
            <a:r>
              <a:rPr lang="en-US" sz="2000" spc="-5" dirty="0" smtClean="0">
                <a:ea typeface="Times New Roman" panose="02020603050405020304" pitchFamily="18" charset="0"/>
              </a:rPr>
              <a:t>Retiring </a:t>
            </a:r>
            <a:r>
              <a:rPr lang="en-US" sz="2000" spc="-5" dirty="0">
                <a:ea typeface="Times New Roman" panose="02020603050405020304" pitchFamily="18" charset="0"/>
              </a:rPr>
              <a:t>or converting the units at Montrose, Lake Road and Sibley will be a more cost-effective way to meet environmental regulations.</a:t>
            </a:r>
            <a:endParaRPr lang="en-US" sz="2000" dirty="0">
              <a:effectLst/>
              <a:ea typeface="Times New Roman" panose="02020603050405020304" pitchFamily="18" charset="0"/>
            </a:endParaRPr>
          </a:p>
        </p:txBody>
      </p:sp>
      <p:sp>
        <p:nvSpPr>
          <p:cNvPr id="4"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r>
              <a:rPr lang="en-US" dirty="0" smtClean="0"/>
              <a:t>Announcement to Cease Burning Coal</a:t>
            </a:r>
            <a:endParaRPr lang="en-US" dirty="0"/>
          </a:p>
        </p:txBody>
      </p:sp>
    </p:spTree>
    <p:extLst>
      <p:ext uri="{BB962C8B-B14F-4D97-AF65-F5344CB8AC3E}">
        <p14:creationId xmlns:p14="http://schemas.microsoft.com/office/powerpoint/2010/main" val="374510443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5</a:t>
            </a:fld>
            <a:endParaRPr lang="en-US" altLang="en-US" sz="1200" smtClean="0">
              <a:solidFill>
                <a:srgbClr val="00529C"/>
              </a:solidFill>
              <a:latin typeface="Calibri" pitchFamily="34" charset="0"/>
            </a:endParaRPr>
          </a:p>
        </p:txBody>
      </p:sp>
      <p:sp>
        <p:nvSpPr>
          <p:cNvPr id="2" name="Rectangle 1"/>
          <p:cNvSpPr/>
          <p:nvPr/>
        </p:nvSpPr>
        <p:spPr>
          <a:xfrm>
            <a:off x="271305" y="914400"/>
            <a:ext cx="8610600" cy="4139595"/>
          </a:xfrm>
          <a:prstGeom prst="rect">
            <a:avLst/>
          </a:prstGeom>
        </p:spPr>
        <p:txBody>
          <a:bodyPr wrap="square">
            <a:spAutoFit/>
          </a:bodyPr>
          <a:lstStyle/>
          <a:p>
            <a:pPr marL="285750" marR="245745" lvl="1" indent="-285750">
              <a:spcBef>
                <a:spcPts val="0"/>
              </a:spcBef>
              <a:spcAft>
                <a:spcPts val="600"/>
              </a:spcAft>
              <a:buSzPct val="100000"/>
              <a:buFont typeface="Arial" panose="020B0604020202020204" pitchFamily="34" charset="0"/>
              <a:buChar char="•"/>
              <a:tabLst>
                <a:tab pos="990600" algn="l"/>
              </a:tabLst>
            </a:pPr>
            <a:r>
              <a:rPr lang="en-US" sz="1700" spc="-5" dirty="0" smtClean="0">
                <a:ea typeface="Times New Roman" panose="02020603050405020304" pitchFamily="18" charset="0"/>
              </a:rPr>
              <a:t>The Company has not modified</a:t>
            </a:r>
            <a:r>
              <a:rPr lang="en-US" sz="1700" spc="10" dirty="0" smtClean="0">
                <a:ea typeface="Times New Roman" panose="02020603050405020304" pitchFamily="18" charset="0"/>
              </a:rPr>
              <a:t> </a:t>
            </a:r>
            <a:r>
              <a:rPr lang="en-US" sz="1700" spc="-5" dirty="0">
                <a:ea typeface="Times New Roman" panose="02020603050405020304" pitchFamily="18" charset="0"/>
              </a:rPr>
              <a:t>its </a:t>
            </a:r>
            <a:r>
              <a:rPr lang="en-US" sz="1700" spc="-5" dirty="0" smtClean="0">
                <a:ea typeface="Times New Roman" panose="02020603050405020304" pitchFamily="18" charset="0"/>
              </a:rPr>
              <a:t>plan to cease combusting coal on these units </a:t>
            </a:r>
            <a:r>
              <a:rPr lang="en-US" sz="1700" spc="-5" dirty="0">
                <a:ea typeface="Times New Roman" panose="02020603050405020304" pitchFamily="18" charset="0"/>
              </a:rPr>
              <a:t>based on the </a:t>
            </a:r>
            <a:r>
              <a:rPr lang="en-US" sz="1700" spc="-5" dirty="0" smtClean="0">
                <a:ea typeface="Times New Roman" panose="02020603050405020304" pitchFamily="18" charset="0"/>
              </a:rPr>
              <a:t>Clean Power Plan (CPP).</a:t>
            </a:r>
            <a:endParaRPr lang="en-US" sz="1700" spc="-5" dirty="0">
              <a:ea typeface="Times New Roman" panose="02020603050405020304" pitchFamily="18" charset="0"/>
            </a:endParaRPr>
          </a:p>
          <a:p>
            <a:pPr marL="285750" marR="245745" indent="-285750">
              <a:spcBef>
                <a:spcPts val="0"/>
              </a:spcBef>
              <a:spcAft>
                <a:spcPts val="600"/>
              </a:spcAft>
              <a:buFont typeface="Arial" panose="020B0604020202020204" pitchFamily="34" charset="0"/>
              <a:buChar char="•"/>
              <a:tabLst>
                <a:tab pos="990600" algn="l"/>
              </a:tabLst>
            </a:pPr>
            <a:r>
              <a:rPr lang="en-US" sz="1700" spc="-5" dirty="0" smtClean="0">
                <a:ea typeface="Times New Roman" panose="02020603050405020304" pitchFamily="18" charset="0"/>
              </a:rPr>
              <a:t>The Company is </a:t>
            </a:r>
            <a:r>
              <a:rPr lang="en-US" sz="1700" spc="-5" dirty="0">
                <a:ea typeface="Times New Roman" panose="02020603050405020304" pitchFamily="18" charset="0"/>
              </a:rPr>
              <a:t>preparing an annual update of the Integrate Resource Plan </a:t>
            </a:r>
            <a:r>
              <a:rPr lang="en-US" sz="1700" spc="-5" dirty="0" smtClean="0">
                <a:ea typeface="Times New Roman" panose="02020603050405020304" pitchFamily="18" charset="0"/>
              </a:rPr>
              <a:t>(IRP) which </a:t>
            </a:r>
            <a:r>
              <a:rPr lang="en-US" sz="1700" spc="-5" dirty="0">
                <a:ea typeface="Times New Roman" panose="02020603050405020304" pitchFamily="18" charset="0"/>
              </a:rPr>
              <a:t>will be filed in March 2016 and contain its planned generation portfolio.   </a:t>
            </a:r>
            <a:endParaRPr lang="en-US" sz="1700" dirty="0">
              <a:ea typeface="Times New Roman" panose="02020603050405020304" pitchFamily="18" charset="0"/>
            </a:endParaRPr>
          </a:p>
          <a:p>
            <a:pPr marL="285750" marR="245745" lvl="1" indent="-285750">
              <a:spcBef>
                <a:spcPts val="0"/>
              </a:spcBef>
              <a:spcAft>
                <a:spcPts val="600"/>
              </a:spcAft>
              <a:buSzPct val="100000"/>
              <a:buFont typeface="Arial" panose="020B0604020202020204" pitchFamily="34" charset="0"/>
              <a:buChar char="•"/>
              <a:tabLst>
                <a:tab pos="990600" algn="l"/>
              </a:tabLst>
            </a:pPr>
            <a:r>
              <a:rPr lang="en-US" sz="1700" spc="-5" dirty="0" smtClean="0">
                <a:ea typeface="Times New Roman" panose="02020603050405020304" pitchFamily="18" charset="0"/>
              </a:rPr>
              <a:t>There is a </a:t>
            </a:r>
            <a:r>
              <a:rPr lang="en-US" sz="1700" spc="-5" dirty="0">
                <a:ea typeface="Times New Roman" panose="02020603050405020304" pitchFamily="18" charset="0"/>
              </a:rPr>
              <a:t>possibility that these plans will change based on the </a:t>
            </a:r>
            <a:r>
              <a:rPr lang="en-US" sz="1700" spc="-5" dirty="0" smtClean="0">
                <a:ea typeface="Times New Roman" panose="02020603050405020304" pitchFamily="18" charset="0"/>
              </a:rPr>
              <a:t>CPP state plan.</a:t>
            </a:r>
            <a:endParaRPr lang="en-US" sz="1700" spc="-5" dirty="0">
              <a:ea typeface="Times New Roman" panose="02020603050405020304" pitchFamily="18" charset="0"/>
            </a:endParaRPr>
          </a:p>
          <a:p>
            <a:pPr marL="285750" marR="247015" indent="-285750">
              <a:spcBef>
                <a:spcPts val="0"/>
              </a:spcBef>
              <a:spcAft>
                <a:spcPts val="600"/>
              </a:spcAft>
              <a:buFont typeface="Arial" panose="020B0604020202020204" pitchFamily="34" charset="0"/>
              <a:buChar char="•"/>
              <a:tabLst>
                <a:tab pos="990600" algn="l"/>
              </a:tabLst>
            </a:pPr>
            <a:r>
              <a:rPr lang="en-US" sz="1700" spc="-5" dirty="0" smtClean="0">
                <a:ea typeface="Times New Roman" panose="02020603050405020304" pitchFamily="18" charset="0"/>
              </a:rPr>
              <a:t>The CPP only </a:t>
            </a:r>
            <a:r>
              <a:rPr lang="en-US" sz="1700" spc="-5" dirty="0">
                <a:ea typeface="Times New Roman" panose="02020603050405020304" pitchFamily="18" charset="0"/>
              </a:rPr>
              <a:t>provides guidance to the Missouri Department of Natural Resources (MDNR) on how to prepare a state plan.  </a:t>
            </a:r>
            <a:r>
              <a:rPr lang="en-US" sz="1700" spc="-5" dirty="0" smtClean="0">
                <a:ea typeface="Times New Roman" panose="02020603050405020304" pitchFamily="18" charset="0"/>
              </a:rPr>
              <a:t>Until </a:t>
            </a:r>
            <a:r>
              <a:rPr lang="en-US" sz="1700" spc="-5" dirty="0">
                <a:ea typeface="Times New Roman" panose="02020603050405020304" pitchFamily="18" charset="0"/>
              </a:rPr>
              <a:t>MDNR finalizes its state plan </a:t>
            </a:r>
            <a:r>
              <a:rPr lang="en-US" sz="1700" spc="-5" dirty="0" smtClean="0">
                <a:ea typeface="Times New Roman" panose="02020603050405020304" pitchFamily="18" charset="0"/>
              </a:rPr>
              <a:t>there </a:t>
            </a:r>
            <a:r>
              <a:rPr lang="en-US" sz="1700" spc="-5" dirty="0">
                <a:ea typeface="Times New Roman" panose="02020603050405020304" pitchFamily="18" charset="0"/>
              </a:rPr>
              <a:t>is a possibility that </a:t>
            </a:r>
            <a:r>
              <a:rPr lang="en-US" sz="1700" spc="-5" dirty="0" smtClean="0">
                <a:ea typeface="Times New Roman" panose="02020603050405020304" pitchFamily="18" charset="0"/>
              </a:rPr>
              <a:t>the Company’s </a:t>
            </a:r>
            <a:r>
              <a:rPr lang="en-US" sz="1700" spc="-5" dirty="0">
                <a:ea typeface="Times New Roman" panose="02020603050405020304" pitchFamily="18" charset="0"/>
              </a:rPr>
              <a:t>plans may change</a:t>
            </a:r>
            <a:r>
              <a:rPr lang="en-US" sz="1700" spc="-5" dirty="0" smtClean="0">
                <a:ea typeface="Times New Roman" panose="02020603050405020304" pitchFamily="18" charset="0"/>
              </a:rPr>
              <a:t>.</a:t>
            </a:r>
            <a:r>
              <a:rPr lang="en-US" sz="1700" spc="-5" dirty="0">
                <a:ea typeface="Times New Roman" panose="02020603050405020304" pitchFamily="18" charset="0"/>
              </a:rPr>
              <a:t> </a:t>
            </a:r>
            <a:endParaRPr lang="en-US" sz="1700" dirty="0">
              <a:ea typeface="Times New Roman" panose="02020603050405020304" pitchFamily="18" charset="0"/>
            </a:endParaRPr>
          </a:p>
          <a:p>
            <a:pPr marL="285750" marR="82550" indent="-285750">
              <a:spcBef>
                <a:spcPts val="5"/>
              </a:spcBef>
              <a:spcAft>
                <a:spcPts val="600"/>
              </a:spcAft>
              <a:buFont typeface="Arial" panose="020B0604020202020204" pitchFamily="34" charset="0"/>
              <a:buChar char="•"/>
              <a:tabLst>
                <a:tab pos="739775" algn="l"/>
              </a:tabLst>
            </a:pPr>
            <a:r>
              <a:rPr lang="en-US" sz="1700" dirty="0" smtClean="0">
                <a:ea typeface="Times New Roman" panose="02020603050405020304" pitchFamily="18" charset="0"/>
              </a:rPr>
              <a:t>Because </a:t>
            </a:r>
            <a:r>
              <a:rPr lang="en-US" sz="1700" dirty="0">
                <a:ea typeface="Times New Roman" panose="02020603050405020304" pitchFamily="18" charset="0"/>
              </a:rPr>
              <a:t>the plan to cease burning coal at these units is expected to be implemented prior to the first compliance date of the </a:t>
            </a:r>
            <a:r>
              <a:rPr lang="en-US" sz="1700" dirty="0" smtClean="0">
                <a:ea typeface="Times New Roman" panose="02020603050405020304" pitchFamily="18" charset="0"/>
              </a:rPr>
              <a:t>CPP, </a:t>
            </a:r>
            <a:r>
              <a:rPr lang="en-US" sz="1700" dirty="0">
                <a:ea typeface="Times New Roman" panose="02020603050405020304" pitchFamily="18" charset="0"/>
              </a:rPr>
              <a:t>there currently is no anticipation that retirement date would move forward due to the </a:t>
            </a:r>
            <a:r>
              <a:rPr lang="en-US" sz="1700" dirty="0" smtClean="0">
                <a:ea typeface="Times New Roman" panose="02020603050405020304" pitchFamily="18" charset="0"/>
              </a:rPr>
              <a:t>CPP.</a:t>
            </a:r>
          </a:p>
          <a:p>
            <a:pPr marL="285750" marR="82550" indent="-285750">
              <a:spcBef>
                <a:spcPts val="5"/>
              </a:spcBef>
              <a:spcAft>
                <a:spcPts val="600"/>
              </a:spcAft>
              <a:buFont typeface="Arial" panose="020B0604020202020204" pitchFamily="34" charset="0"/>
              <a:buChar char="•"/>
              <a:tabLst>
                <a:tab pos="739775" algn="l"/>
              </a:tabLst>
            </a:pPr>
            <a:r>
              <a:rPr lang="en-US" sz="1700" dirty="0" smtClean="0">
                <a:ea typeface="Times New Roman" panose="02020603050405020304" pitchFamily="18" charset="0"/>
              </a:rPr>
              <a:t>The Company believes our IRP </a:t>
            </a:r>
            <a:r>
              <a:rPr lang="en-US" sz="1700" dirty="0">
                <a:ea typeface="Times New Roman" panose="02020603050405020304" pitchFamily="18" charset="0"/>
              </a:rPr>
              <a:t>process has placed us in position to comply with the rule in both states, especially considering our renewable and energy efficiency efforts, assuming a reasonable state plan is developed in each state</a:t>
            </a:r>
            <a:r>
              <a:rPr lang="en-US" sz="1700" dirty="0" smtClean="0">
                <a:ea typeface="Times New Roman" panose="02020603050405020304" pitchFamily="18" charset="0"/>
              </a:rPr>
              <a:t>.</a:t>
            </a:r>
            <a:endParaRPr lang="en-US" sz="1700" dirty="0">
              <a:effectLst/>
              <a:ea typeface="Times New Roman" panose="02020603050405020304" pitchFamily="18" charset="0"/>
            </a:endParaRPr>
          </a:p>
        </p:txBody>
      </p:sp>
      <p:sp>
        <p:nvSpPr>
          <p:cNvPr id="4"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r>
              <a:rPr lang="en-US" dirty="0" smtClean="0"/>
              <a:t>Announcement to Cease Burning Coal</a:t>
            </a:r>
            <a:endParaRPr lang="en-US" dirty="0"/>
          </a:p>
        </p:txBody>
      </p:sp>
    </p:spTree>
    <p:extLst>
      <p:ext uri="{BB962C8B-B14F-4D97-AF65-F5344CB8AC3E}">
        <p14:creationId xmlns:p14="http://schemas.microsoft.com/office/powerpoint/2010/main" val="100013817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6</a:t>
            </a:fld>
            <a:endParaRPr lang="en-US" altLang="en-US" sz="1200" smtClean="0">
              <a:solidFill>
                <a:srgbClr val="00529C"/>
              </a:solidFill>
              <a:latin typeface="Calibri" pitchFamily="34" charset="0"/>
            </a:endParaRPr>
          </a:p>
        </p:txBody>
      </p:sp>
      <p:sp>
        <p:nvSpPr>
          <p:cNvPr id="12291" name="Content Placeholder 2"/>
          <p:cNvSpPr txBox="1">
            <a:spLocks/>
          </p:cNvSpPr>
          <p:nvPr/>
        </p:nvSpPr>
        <p:spPr bwMode="auto">
          <a:xfrm>
            <a:off x="395235" y="1219200"/>
            <a:ext cx="8305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a:spcBef>
                <a:spcPts val="0"/>
              </a:spcBef>
              <a:spcAft>
                <a:spcPts val="1200"/>
              </a:spcAft>
            </a:pPr>
            <a:r>
              <a:rPr lang="en-US" sz="1800" dirty="0" smtClean="0">
                <a:latin typeface="Arial" panose="020B0604020202020204" pitchFamily="34" charset="0"/>
              </a:rPr>
              <a:t>The Company’s preference is a </a:t>
            </a:r>
            <a:r>
              <a:rPr lang="en-US" sz="1800" dirty="0">
                <a:latin typeface="Arial" panose="020B0604020202020204" pitchFamily="34" charset="0"/>
              </a:rPr>
              <a:t>mass-based approach without a new source complement </a:t>
            </a:r>
            <a:r>
              <a:rPr lang="en-US" sz="1800" dirty="0" smtClean="0">
                <a:latin typeface="Arial" panose="020B0604020202020204" pitchFamily="34" charset="0"/>
              </a:rPr>
              <a:t>that </a:t>
            </a:r>
            <a:r>
              <a:rPr lang="en-US" sz="1800" dirty="0">
                <a:latin typeface="Arial" panose="020B0604020202020204" pitchFamily="34" charset="0"/>
              </a:rPr>
              <a:t>allocates fixed irrevocable allowances pro-rata based on an historical baseline without </a:t>
            </a:r>
            <a:r>
              <a:rPr lang="en-US" sz="1800" dirty="0" smtClean="0">
                <a:latin typeface="Arial" panose="020B0604020202020204" pitchFamily="34" charset="0"/>
              </a:rPr>
              <a:t>set-asides.</a:t>
            </a:r>
          </a:p>
          <a:p>
            <a:pPr>
              <a:spcBef>
                <a:spcPts val="0"/>
              </a:spcBef>
              <a:spcAft>
                <a:spcPts val="1200"/>
              </a:spcAft>
            </a:pPr>
            <a:r>
              <a:rPr lang="en-US" sz="1800" dirty="0">
                <a:latin typeface="Arial" panose="020B0604020202020204" pitchFamily="34" charset="0"/>
              </a:rPr>
              <a:t>This maximizes the compliance flexibility for the </a:t>
            </a:r>
            <a:r>
              <a:rPr lang="en-US" sz="1800" dirty="0" smtClean="0">
                <a:latin typeface="Arial" panose="020B0604020202020204" pitchFamily="34" charset="0"/>
              </a:rPr>
              <a:t>Company </a:t>
            </a:r>
            <a:r>
              <a:rPr lang="en-US" sz="1800" dirty="0">
                <a:latin typeface="Arial" panose="020B0604020202020204" pitchFamily="34" charset="0"/>
              </a:rPr>
              <a:t>while minimizing customer impacts. </a:t>
            </a:r>
          </a:p>
          <a:p>
            <a:pPr>
              <a:spcBef>
                <a:spcPts val="0"/>
              </a:spcBef>
              <a:spcAft>
                <a:spcPts val="1200"/>
              </a:spcAft>
            </a:pPr>
            <a:r>
              <a:rPr lang="en-US" sz="1800" dirty="0" smtClean="0">
                <a:latin typeface="Arial" panose="020B0604020202020204" pitchFamily="34" charset="0"/>
              </a:rPr>
              <a:t>While </a:t>
            </a:r>
            <a:r>
              <a:rPr lang="en-US" sz="1800" dirty="0">
                <a:latin typeface="Arial" panose="020B0604020202020204" pitchFamily="34" charset="0"/>
              </a:rPr>
              <a:t>the </a:t>
            </a:r>
            <a:r>
              <a:rPr lang="en-US" sz="1800" dirty="0" smtClean="0">
                <a:latin typeface="Arial" panose="020B0604020202020204" pitchFamily="34" charset="0"/>
              </a:rPr>
              <a:t>Company does </a:t>
            </a:r>
            <a:r>
              <a:rPr lang="en-US" sz="1800" dirty="0">
                <a:latin typeface="Arial" panose="020B0604020202020204" pitchFamily="34" charset="0"/>
              </a:rPr>
              <a:t>not know the requirements of the yet to be finalized state plan, we believe we can comply without immediately needing to build new natural gas combined cycle </a:t>
            </a:r>
            <a:r>
              <a:rPr lang="en-US" sz="1800" dirty="0" smtClean="0">
                <a:latin typeface="Arial" panose="020B0604020202020204" pitchFamily="34" charset="0"/>
              </a:rPr>
              <a:t>capacity</a:t>
            </a:r>
            <a:r>
              <a:rPr lang="en-US" sz="1800" dirty="0">
                <a:latin typeface="Arial" panose="020B0604020202020204" pitchFamily="34" charset="0"/>
              </a:rPr>
              <a:t>.</a:t>
            </a:r>
            <a:r>
              <a:rPr lang="en-US" sz="1800" dirty="0" smtClean="0">
                <a:latin typeface="Arial" panose="020B0604020202020204" pitchFamily="34" charset="0"/>
              </a:rPr>
              <a:t> </a:t>
            </a:r>
            <a:endParaRPr lang="en-US" sz="1800" dirty="0">
              <a:latin typeface="Arial" panose="020B0604020202020204" pitchFamily="34" charset="0"/>
            </a:endParaRPr>
          </a:p>
          <a:p>
            <a:pPr>
              <a:spcBef>
                <a:spcPts val="0"/>
              </a:spcBef>
              <a:spcAft>
                <a:spcPts val="1200"/>
              </a:spcAft>
            </a:pPr>
            <a:r>
              <a:rPr lang="en-US" sz="1800" dirty="0" smtClean="0">
                <a:latin typeface="Arial" panose="020B0604020202020204" pitchFamily="34" charset="0"/>
              </a:rPr>
              <a:t>Compliance </a:t>
            </a:r>
            <a:r>
              <a:rPr lang="en-US" sz="1800" dirty="0">
                <a:latin typeface="Arial" panose="020B0604020202020204" pitchFamily="34" charset="0"/>
              </a:rPr>
              <a:t>with a new source complement, assuming new affected generating units are constructed in the state could increase the stringency of compliance for the </a:t>
            </a:r>
            <a:r>
              <a:rPr lang="en-US" sz="1800" dirty="0" smtClean="0">
                <a:latin typeface="Arial" panose="020B0604020202020204" pitchFamily="34" charset="0"/>
              </a:rPr>
              <a:t>Company. </a:t>
            </a:r>
            <a:r>
              <a:rPr lang="en-US" sz="1800" dirty="0">
                <a:latin typeface="Arial" panose="020B0604020202020204" pitchFamily="34" charset="0"/>
              </a:rPr>
              <a:t>Similarly, alternative allowance allocations that reduce the allocation to the </a:t>
            </a:r>
            <a:r>
              <a:rPr lang="en-US" sz="1800" dirty="0" smtClean="0">
                <a:latin typeface="Arial" panose="020B0604020202020204" pitchFamily="34" charset="0"/>
              </a:rPr>
              <a:t>Company </a:t>
            </a:r>
            <a:r>
              <a:rPr lang="en-US" sz="1800" dirty="0">
                <a:latin typeface="Arial" panose="020B0604020202020204" pitchFamily="34" charset="0"/>
              </a:rPr>
              <a:t>will increase the stringency of compliance for the </a:t>
            </a:r>
            <a:r>
              <a:rPr lang="en-US" sz="1800" dirty="0" smtClean="0">
                <a:latin typeface="Arial" panose="020B0604020202020204" pitchFamily="34" charset="0"/>
              </a:rPr>
              <a:t>Company and cost to our customers.</a:t>
            </a:r>
            <a:endParaRPr lang="en-US" sz="1800" dirty="0">
              <a:latin typeface="Arial" panose="020B0604020202020204" pitchFamily="34" charset="0"/>
            </a:endParaRPr>
          </a:p>
        </p:txBody>
      </p:sp>
      <p:sp>
        <p:nvSpPr>
          <p:cNvPr id="4"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pPr marL="0" indent="0"/>
            <a:r>
              <a:rPr lang="en-US" dirty="0"/>
              <a:t>Mass-based </a:t>
            </a:r>
            <a:r>
              <a:rPr lang="en-US" dirty="0" smtClean="0"/>
              <a:t>Program</a:t>
            </a:r>
            <a:endParaRPr lang="en-US" dirty="0"/>
          </a:p>
        </p:txBody>
      </p:sp>
    </p:spTree>
    <p:extLst>
      <p:ext uri="{BB962C8B-B14F-4D97-AF65-F5344CB8AC3E}">
        <p14:creationId xmlns:p14="http://schemas.microsoft.com/office/powerpoint/2010/main" val="217528667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7</a:t>
            </a:fld>
            <a:endParaRPr lang="en-US" altLang="en-US" sz="1200" smtClean="0">
              <a:solidFill>
                <a:srgbClr val="00529C"/>
              </a:solidFill>
              <a:latin typeface="Calibri" pitchFamily="34" charset="0"/>
            </a:endParaRPr>
          </a:p>
        </p:txBody>
      </p:sp>
      <p:sp>
        <p:nvSpPr>
          <p:cNvPr id="12291" name="Content Placeholder 2"/>
          <p:cNvSpPr txBox="1">
            <a:spLocks/>
          </p:cNvSpPr>
          <p:nvPr/>
        </p:nvSpPr>
        <p:spPr bwMode="auto">
          <a:xfrm>
            <a:off x="30982" y="1295400"/>
            <a:ext cx="8111532"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marL="633413" indent="-285750">
              <a:spcBef>
                <a:spcPts val="0"/>
              </a:spcBef>
              <a:spcAft>
                <a:spcPts val="1200"/>
              </a:spcAft>
            </a:pPr>
            <a:r>
              <a:rPr lang="en-US" sz="2000" dirty="0" smtClean="0">
                <a:latin typeface="Arial" panose="020B0604020202020204" pitchFamily="34" charset="0"/>
              </a:rPr>
              <a:t>In </a:t>
            </a:r>
            <a:r>
              <a:rPr lang="en-US" sz="2000" dirty="0">
                <a:latin typeface="Arial" panose="020B0604020202020204" pitchFamily="34" charset="0"/>
              </a:rPr>
              <a:t>general, trading has the potential to increase compliance flexibility for the </a:t>
            </a:r>
            <a:r>
              <a:rPr lang="en-US" sz="2000" dirty="0" smtClean="0">
                <a:latin typeface="Arial" panose="020B0604020202020204" pitchFamily="34" charset="0"/>
              </a:rPr>
              <a:t>Company </a:t>
            </a:r>
            <a:r>
              <a:rPr lang="en-US" sz="2000" dirty="0">
                <a:latin typeface="Arial" panose="020B0604020202020204" pitchFamily="34" charset="0"/>
              </a:rPr>
              <a:t>and minimize compliance costs and costs to customers. </a:t>
            </a:r>
            <a:endParaRPr lang="en-US" sz="2000" dirty="0" smtClean="0">
              <a:latin typeface="Arial" panose="020B0604020202020204" pitchFamily="34" charset="0"/>
            </a:endParaRPr>
          </a:p>
          <a:p>
            <a:pPr marL="633413" indent="-285750">
              <a:spcBef>
                <a:spcPts val="0"/>
              </a:spcBef>
              <a:spcAft>
                <a:spcPts val="1200"/>
              </a:spcAft>
            </a:pPr>
            <a:r>
              <a:rPr lang="en-US" sz="2000" dirty="0" smtClean="0">
                <a:latin typeface="Arial" panose="020B0604020202020204" pitchFamily="34" charset="0"/>
              </a:rPr>
              <a:t>Unconstrained </a:t>
            </a:r>
            <a:r>
              <a:rPr lang="en-US" sz="2000" dirty="0">
                <a:latin typeface="Arial" panose="020B0604020202020204" pitchFamily="34" charset="0"/>
              </a:rPr>
              <a:t>trading between all states, including a mechanism allowing trading between rate and mass-based states would maximize flexibility and minimize compliance costs.  </a:t>
            </a:r>
            <a:endParaRPr lang="en-US" sz="2000" dirty="0" smtClean="0">
              <a:latin typeface="Arial" panose="020B0604020202020204" pitchFamily="34" charset="0"/>
            </a:endParaRPr>
          </a:p>
          <a:p>
            <a:pPr marL="633413" indent="-285750">
              <a:spcBef>
                <a:spcPts val="0"/>
              </a:spcBef>
              <a:spcAft>
                <a:spcPts val="1200"/>
              </a:spcAft>
            </a:pPr>
            <a:r>
              <a:rPr lang="en-US" sz="2000" dirty="0" smtClean="0">
                <a:latin typeface="Arial" panose="020B0604020202020204" pitchFamily="34" charset="0"/>
              </a:rPr>
              <a:t>There </a:t>
            </a:r>
            <a:r>
              <a:rPr lang="en-US" sz="2000" dirty="0">
                <a:latin typeface="Arial" panose="020B0604020202020204" pitchFamily="34" charset="0"/>
              </a:rPr>
              <a:t>would need to be sufficient market monitoring and oversight of the trading systems. </a:t>
            </a:r>
          </a:p>
        </p:txBody>
      </p:sp>
      <p:sp>
        <p:nvSpPr>
          <p:cNvPr id="4"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pPr marL="0" indent="0"/>
            <a:r>
              <a:rPr lang="en-US" dirty="0" smtClean="0"/>
              <a:t>Allowance Trading</a:t>
            </a:r>
            <a:endParaRPr lang="en-US" dirty="0"/>
          </a:p>
        </p:txBody>
      </p:sp>
    </p:spTree>
    <p:extLst>
      <p:ext uri="{BB962C8B-B14F-4D97-AF65-F5344CB8AC3E}">
        <p14:creationId xmlns:p14="http://schemas.microsoft.com/office/powerpoint/2010/main" val="63947109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8</a:t>
            </a:fld>
            <a:endParaRPr lang="en-US" altLang="en-US" sz="1200" smtClean="0">
              <a:solidFill>
                <a:srgbClr val="00529C"/>
              </a:solidFill>
              <a:latin typeface="Calibri" pitchFamily="34" charset="0"/>
            </a:endParaRPr>
          </a:p>
        </p:txBody>
      </p:sp>
      <p:sp>
        <p:nvSpPr>
          <p:cNvPr id="12291" name="Content Placeholder 2"/>
          <p:cNvSpPr txBox="1">
            <a:spLocks/>
          </p:cNvSpPr>
          <p:nvPr/>
        </p:nvSpPr>
        <p:spPr bwMode="auto">
          <a:xfrm>
            <a:off x="304800" y="1295400"/>
            <a:ext cx="8305800" cy="4495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marL="341313" indent="-285750">
              <a:spcBef>
                <a:spcPts val="0"/>
              </a:spcBef>
              <a:spcAft>
                <a:spcPts val="800"/>
              </a:spcAft>
            </a:pPr>
            <a:r>
              <a:rPr lang="en-US" sz="1650" dirty="0" smtClean="0">
                <a:latin typeface="Arial" panose="020B0604020202020204" pitchFamily="34" charset="0"/>
              </a:rPr>
              <a:t>Allocating </a:t>
            </a:r>
            <a:r>
              <a:rPr lang="en-US" sz="1650" dirty="0">
                <a:latin typeface="Arial" panose="020B0604020202020204" pitchFamily="34" charset="0"/>
              </a:rPr>
              <a:t>allowances to renewable energy or energy efficiency set-asides may decrease the cost of renewable generation or energy efficiency projects, but it will increase the cost of compliance for affected units.  </a:t>
            </a:r>
            <a:endParaRPr lang="en-US" sz="1650" dirty="0" smtClean="0">
              <a:latin typeface="Arial" panose="020B0604020202020204" pitchFamily="34" charset="0"/>
            </a:endParaRPr>
          </a:p>
          <a:p>
            <a:pPr marL="341313" indent="-285750">
              <a:spcBef>
                <a:spcPts val="0"/>
              </a:spcBef>
              <a:spcAft>
                <a:spcPts val="800"/>
              </a:spcAft>
            </a:pPr>
            <a:r>
              <a:rPr lang="en-US" sz="1650" dirty="0" smtClean="0">
                <a:latin typeface="Arial" panose="020B0604020202020204" pitchFamily="34" charset="0"/>
              </a:rPr>
              <a:t>Allowances allocated to </a:t>
            </a:r>
            <a:r>
              <a:rPr lang="en-US" sz="1650" dirty="0">
                <a:latin typeface="Arial" panose="020B0604020202020204" pitchFamily="34" charset="0"/>
              </a:rPr>
              <a:t>the renewable energy or energy efficiency set-asides will have to be acquired by affected units, at a cost, in order to be used for compliance.  </a:t>
            </a:r>
            <a:endParaRPr lang="en-US" sz="1650" dirty="0" smtClean="0">
              <a:latin typeface="Arial" panose="020B0604020202020204" pitchFamily="34" charset="0"/>
            </a:endParaRPr>
          </a:p>
          <a:p>
            <a:pPr marL="341313" indent="-285750">
              <a:spcBef>
                <a:spcPts val="0"/>
              </a:spcBef>
              <a:spcAft>
                <a:spcPts val="800"/>
              </a:spcAft>
            </a:pPr>
            <a:r>
              <a:rPr lang="en-US" sz="1650" dirty="0" smtClean="0">
                <a:latin typeface="Arial" panose="020B0604020202020204" pitchFamily="34" charset="0"/>
              </a:rPr>
              <a:t>Moreover</a:t>
            </a:r>
            <a:r>
              <a:rPr lang="en-US" sz="1650" dirty="0">
                <a:latin typeface="Arial" panose="020B0604020202020204" pitchFamily="34" charset="0"/>
              </a:rPr>
              <a:t>, renewable energy or energy efficiency projects that receive these allowances do not need them for compliance, as they are not affected units, </a:t>
            </a:r>
            <a:r>
              <a:rPr lang="en-US" sz="1650" dirty="0" smtClean="0">
                <a:latin typeface="Arial" panose="020B0604020202020204" pitchFamily="34" charset="0"/>
              </a:rPr>
              <a:t>and </a:t>
            </a:r>
            <a:r>
              <a:rPr lang="en-US" sz="1650" dirty="0">
                <a:latin typeface="Arial" panose="020B0604020202020204" pitchFamily="34" charset="0"/>
              </a:rPr>
              <a:t>could withhold them from the market, functionally increasing the stringency of EPA’s best system of emission reductions and the resulting state goals.  </a:t>
            </a:r>
          </a:p>
          <a:p>
            <a:pPr marL="341313" indent="-285750">
              <a:spcBef>
                <a:spcPts val="0"/>
              </a:spcBef>
              <a:spcAft>
                <a:spcPts val="800"/>
              </a:spcAft>
            </a:pPr>
            <a:r>
              <a:rPr lang="en-US" sz="1650" dirty="0">
                <a:latin typeface="Arial" panose="020B0604020202020204" pitchFamily="34" charset="0"/>
              </a:rPr>
              <a:t>Even if renewable energy or energy efficiency projects do not withhold allowances from the market, these projects that hold allowances are not limited in their ability to trade, which means that allowances initially allocated to affected units in Missouri may be sold out of state.  </a:t>
            </a:r>
            <a:endParaRPr lang="en-US" sz="1650" dirty="0" smtClean="0">
              <a:latin typeface="Arial" panose="020B0604020202020204" pitchFamily="34" charset="0"/>
            </a:endParaRPr>
          </a:p>
          <a:p>
            <a:pPr marL="341313" indent="-285750">
              <a:spcBef>
                <a:spcPts val="0"/>
              </a:spcBef>
              <a:spcAft>
                <a:spcPts val="800"/>
              </a:spcAft>
            </a:pPr>
            <a:r>
              <a:rPr lang="en-US" sz="1650" dirty="0" smtClean="0">
                <a:latin typeface="Arial" panose="020B0604020202020204" pitchFamily="34" charset="0"/>
              </a:rPr>
              <a:t>While </a:t>
            </a:r>
            <a:r>
              <a:rPr lang="en-US" sz="1650" dirty="0">
                <a:latin typeface="Arial" panose="020B0604020202020204" pitchFamily="34" charset="0"/>
              </a:rPr>
              <a:t>this may decrease compliance costs for affected units in other states, it could increase costs in Missouri where the affected unit is located. </a:t>
            </a:r>
          </a:p>
        </p:txBody>
      </p:sp>
      <p:sp>
        <p:nvSpPr>
          <p:cNvPr id="4" name="Title 1"/>
          <p:cNvSpPr>
            <a:spLocks noGrp="1"/>
          </p:cNvSpPr>
          <p:nvPr>
            <p:ph type="title"/>
          </p:nvPr>
        </p:nvSpPr>
        <p:spPr>
          <a:xfrm>
            <a:off x="470179" y="152400"/>
            <a:ext cx="8229600" cy="1143000"/>
          </a:xfrm>
        </p:spPr>
        <p:txBody>
          <a:bodyPr anchor="t">
            <a:normAutofit/>
          </a:bodyPr>
          <a:lstStyle>
            <a:lvl1pPr algn="l">
              <a:defRPr sz="3200" b="1" i="0">
                <a:solidFill>
                  <a:srgbClr val="00529C"/>
                </a:solidFill>
                <a:latin typeface="Arial"/>
                <a:cs typeface="Arial"/>
              </a:defRPr>
            </a:lvl1pPr>
          </a:lstStyle>
          <a:p>
            <a:r>
              <a:rPr lang="en-US" sz="3000" dirty="0"/>
              <a:t>Allowances </a:t>
            </a:r>
            <a:r>
              <a:rPr lang="en-US" sz="3000" dirty="0" smtClean="0"/>
              <a:t>Set-asides </a:t>
            </a:r>
            <a:r>
              <a:rPr lang="en-US" sz="3000" dirty="0"/>
              <a:t>for </a:t>
            </a:r>
            <a:r>
              <a:rPr lang="en-US" sz="3000" dirty="0" smtClean="0"/>
              <a:t>Renewable Energy </a:t>
            </a:r>
            <a:r>
              <a:rPr lang="en-US" sz="3000" dirty="0"/>
              <a:t>or </a:t>
            </a:r>
            <a:r>
              <a:rPr lang="en-US" sz="3000" dirty="0" smtClean="0"/>
              <a:t>Energy Efficiency Projects</a:t>
            </a:r>
            <a:endParaRPr lang="en-US" sz="3000" dirty="0"/>
          </a:p>
        </p:txBody>
      </p:sp>
    </p:spTree>
    <p:extLst>
      <p:ext uri="{BB962C8B-B14F-4D97-AF65-F5344CB8AC3E}">
        <p14:creationId xmlns:p14="http://schemas.microsoft.com/office/powerpoint/2010/main" val="77507654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eaLnBrk="1" hangingPunct="1">
              <a:spcBef>
                <a:spcPct val="0"/>
              </a:spcBef>
              <a:buFontTx/>
              <a:buNone/>
            </a:pPr>
            <a:fld id="{8CCF8843-1FCD-40C9-97D8-B8D7B8FC9E53}" type="slidenum">
              <a:rPr lang="en-US" altLang="en-US" sz="1200" smtClean="0">
                <a:solidFill>
                  <a:srgbClr val="00529C"/>
                </a:solidFill>
                <a:latin typeface="Calibri" pitchFamily="34" charset="0"/>
              </a:rPr>
              <a:pPr eaLnBrk="1" hangingPunct="1">
                <a:spcBef>
                  <a:spcPct val="0"/>
                </a:spcBef>
                <a:buFontTx/>
                <a:buNone/>
              </a:pPr>
              <a:t>9</a:t>
            </a:fld>
            <a:endParaRPr lang="en-US" altLang="en-US" sz="1200" smtClean="0">
              <a:solidFill>
                <a:srgbClr val="00529C"/>
              </a:solidFill>
              <a:latin typeface="Calibri" pitchFamily="34" charset="0"/>
            </a:endParaRPr>
          </a:p>
        </p:txBody>
      </p:sp>
      <p:sp>
        <p:nvSpPr>
          <p:cNvPr id="12291" name="Content Placeholder 2"/>
          <p:cNvSpPr txBox="1">
            <a:spLocks/>
          </p:cNvSpPr>
          <p:nvPr/>
        </p:nvSpPr>
        <p:spPr bwMode="auto">
          <a:xfrm>
            <a:off x="419100" y="1143000"/>
            <a:ext cx="8305800" cy="4495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itchFamily="34" charset="0"/>
              <a:buChar char="•"/>
              <a:defRPr sz="3200">
                <a:solidFill>
                  <a:schemeClr val="tx1"/>
                </a:solidFill>
                <a:latin typeface="Times New Roman" pitchFamily="18"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Times New Roman" pitchFamily="18"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Times New Roman" pitchFamily="18"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Times New Roman" pitchFamily="18" charset="0"/>
                <a:ea typeface="ＭＳ Ｐゴシック" pitchFamily="34" charset="-128"/>
              </a:defRPr>
            </a:lvl9pPr>
          </a:lstStyle>
          <a:p>
            <a:pPr marL="347663" indent="-347663">
              <a:buNone/>
            </a:pPr>
            <a:endParaRPr lang="en-US" sz="1600" dirty="0">
              <a:latin typeface="Arial" panose="020B0604020202020204" pitchFamily="34" charset="0"/>
            </a:endParaRPr>
          </a:p>
          <a:p>
            <a:pPr marL="341313" indent="-285750"/>
            <a:r>
              <a:rPr lang="en-US" sz="1800" dirty="0">
                <a:latin typeface="Arial" panose="020B0604020202020204" pitchFamily="34" charset="0"/>
              </a:rPr>
              <a:t>W</a:t>
            </a:r>
            <a:r>
              <a:rPr lang="en-US" sz="1800" dirty="0" smtClean="0">
                <a:latin typeface="Arial" panose="020B0604020202020204" pitchFamily="34" charset="0"/>
              </a:rPr>
              <a:t>hile </a:t>
            </a:r>
            <a:r>
              <a:rPr lang="en-US" sz="1800" dirty="0">
                <a:latin typeface="Arial" panose="020B0604020202020204" pitchFamily="34" charset="0"/>
              </a:rPr>
              <a:t>an auction theoretically can be a relatively effective and efficient way to allocate allowances to those with the greatest cost of compliance, thereby minimizing the overall economic burden associated with reducing CO</a:t>
            </a:r>
            <a:r>
              <a:rPr lang="en-US" sz="1800" baseline="-25000" dirty="0">
                <a:latin typeface="Arial" panose="020B0604020202020204" pitchFamily="34" charset="0"/>
              </a:rPr>
              <a:t>2</a:t>
            </a:r>
            <a:r>
              <a:rPr lang="en-US" sz="1800" dirty="0">
                <a:latin typeface="Arial" panose="020B0604020202020204" pitchFamily="34" charset="0"/>
              </a:rPr>
              <a:t> emissions, the details of the auction set-up are critical for a trading system that is fair and least cost to customers. </a:t>
            </a:r>
            <a:r>
              <a:rPr lang="en-US" sz="1800" dirty="0" smtClean="0">
                <a:latin typeface="Arial" panose="020B0604020202020204" pitchFamily="34" charset="0"/>
              </a:rPr>
              <a:t> </a:t>
            </a:r>
            <a:endParaRPr lang="en-US" sz="1800" dirty="0">
              <a:latin typeface="Arial" panose="020B0604020202020204" pitchFamily="34" charset="0"/>
            </a:endParaRPr>
          </a:p>
          <a:p>
            <a:pPr marL="341313" indent="-285750"/>
            <a:r>
              <a:rPr lang="en-US" sz="1800" dirty="0" smtClean="0">
                <a:latin typeface="Arial" panose="020B0604020202020204" pitchFamily="34" charset="0"/>
              </a:rPr>
              <a:t>Auctions </a:t>
            </a:r>
            <a:r>
              <a:rPr lang="en-US" sz="1800" dirty="0">
                <a:latin typeface="Arial" panose="020B0604020202020204" pitchFamily="34" charset="0"/>
              </a:rPr>
              <a:t>can generate significant government revenue with the revenues from those auctions used for a number of purposes. </a:t>
            </a:r>
            <a:endParaRPr lang="en-US" sz="1800" dirty="0" smtClean="0">
              <a:latin typeface="Arial" panose="020B0604020202020204" pitchFamily="34" charset="0"/>
            </a:endParaRPr>
          </a:p>
          <a:p>
            <a:pPr marL="341313" indent="-285750"/>
            <a:r>
              <a:rPr lang="en-US" sz="1800" dirty="0" smtClean="0">
                <a:latin typeface="Arial" panose="020B0604020202020204" pitchFamily="34" charset="0"/>
              </a:rPr>
              <a:t>A </a:t>
            </a:r>
            <a:r>
              <a:rPr lang="en-US" sz="1800" dirty="0">
                <a:latin typeface="Arial" panose="020B0604020202020204" pitchFamily="34" charset="0"/>
              </a:rPr>
              <a:t>key issue regarding the auctioning </a:t>
            </a:r>
            <a:r>
              <a:rPr lang="en-US" sz="1800" dirty="0" smtClean="0">
                <a:latin typeface="Arial" panose="020B0604020202020204" pitchFamily="34" charset="0"/>
              </a:rPr>
              <a:t>of allowances </a:t>
            </a:r>
            <a:r>
              <a:rPr lang="en-US" sz="1800" dirty="0">
                <a:latin typeface="Arial" panose="020B0604020202020204" pitchFamily="34" charset="0"/>
              </a:rPr>
              <a:t>is what is the objective of the auction. </a:t>
            </a:r>
            <a:endParaRPr lang="en-US" sz="1800" dirty="0" smtClean="0">
              <a:latin typeface="Arial" panose="020B0604020202020204" pitchFamily="34" charset="0"/>
            </a:endParaRPr>
          </a:p>
          <a:p>
            <a:pPr marL="341313" indent="-285750"/>
            <a:r>
              <a:rPr lang="en-US" sz="1800" dirty="0" smtClean="0">
                <a:latin typeface="Arial" panose="020B0604020202020204" pitchFamily="34" charset="0"/>
              </a:rPr>
              <a:t>The </a:t>
            </a:r>
            <a:r>
              <a:rPr lang="en-US" sz="1800" dirty="0">
                <a:latin typeface="Arial" panose="020B0604020202020204" pitchFamily="34" charset="0"/>
              </a:rPr>
              <a:t>answer to this question will impact the efficiency and cost-effectiveness and therefore the cost to </a:t>
            </a:r>
            <a:r>
              <a:rPr lang="en-US" sz="1800" dirty="0" smtClean="0">
                <a:latin typeface="Arial" panose="020B0604020202020204" pitchFamily="34" charset="0"/>
              </a:rPr>
              <a:t>customers.</a:t>
            </a:r>
          </a:p>
          <a:p>
            <a:pPr marL="341313" indent="-285750"/>
            <a:r>
              <a:rPr lang="en-US" sz="1800" dirty="0" smtClean="0">
                <a:latin typeface="Arial" panose="020B0604020202020204" pitchFamily="34" charset="0"/>
              </a:rPr>
              <a:t>An </a:t>
            </a:r>
            <a:r>
              <a:rPr lang="en-US" sz="1800" dirty="0">
                <a:latin typeface="Arial" panose="020B0604020202020204" pitchFamily="34" charset="0"/>
              </a:rPr>
              <a:t>auction process would also add additional uncertainty and </a:t>
            </a:r>
            <a:r>
              <a:rPr lang="en-US" sz="1800" dirty="0" smtClean="0">
                <a:latin typeface="Arial" panose="020B0604020202020204" pitchFamily="34" charset="0"/>
              </a:rPr>
              <a:t>complexity </a:t>
            </a:r>
            <a:r>
              <a:rPr lang="en-US" sz="1800" dirty="0">
                <a:latin typeface="Arial" panose="020B0604020202020204" pitchFamily="34" charset="0"/>
              </a:rPr>
              <a:t>in an already changing electricity market. </a:t>
            </a:r>
          </a:p>
        </p:txBody>
      </p:sp>
      <p:sp>
        <p:nvSpPr>
          <p:cNvPr id="5" name="Title 1"/>
          <p:cNvSpPr>
            <a:spLocks noGrp="1"/>
          </p:cNvSpPr>
          <p:nvPr>
            <p:ph type="title"/>
          </p:nvPr>
        </p:nvSpPr>
        <p:spPr>
          <a:xfrm>
            <a:off x="457200" y="274638"/>
            <a:ext cx="8229600" cy="1143000"/>
          </a:xfrm>
        </p:spPr>
        <p:txBody>
          <a:bodyPr anchor="t">
            <a:normAutofit/>
          </a:bodyPr>
          <a:lstStyle>
            <a:lvl1pPr algn="l">
              <a:defRPr sz="3200" b="1" i="0">
                <a:solidFill>
                  <a:srgbClr val="00529C"/>
                </a:solidFill>
                <a:latin typeface="Arial"/>
                <a:cs typeface="Arial"/>
              </a:defRPr>
            </a:lvl1pPr>
          </a:lstStyle>
          <a:p>
            <a:pPr marL="0" indent="0"/>
            <a:r>
              <a:rPr lang="en-US" dirty="0" smtClean="0"/>
              <a:t>Allowance Auction</a:t>
            </a:r>
            <a:endParaRPr lang="en-US" dirty="0"/>
          </a:p>
        </p:txBody>
      </p:sp>
    </p:spTree>
    <p:extLst>
      <p:ext uri="{BB962C8B-B14F-4D97-AF65-F5344CB8AC3E}">
        <p14:creationId xmlns:p14="http://schemas.microsoft.com/office/powerpoint/2010/main" val="156291614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1EA088A21A35459464616F42B41D28" ma:contentTypeVersion="" ma:contentTypeDescription="Create a new document." ma:contentTypeScope="" ma:versionID="4e22e01864a1abe5bc144c4cf2e3e642">
  <xsd:schema xmlns:xsd="http://www.w3.org/2001/XMLSchema" xmlns:xs="http://www.w3.org/2001/XMLSchema" xmlns:p="http://schemas.microsoft.com/office/2006/metadata/properties" xmlns:ns2="c85253b9-0a55-49a1-98ad-b5b6252d7079" targetNamespace="http://schemas.microsoft.com/office/2006/metadata/properties" ma:root="true" ma:fieldsID="ce7e9296015639994c0241091a34abd8" ns2:_="">
    <xsd:import namespace="c85253b9-0a55-49a1-98ad-b5b6252d7079"/>
    <xsd:element name="properties">
      <xsd:complexType>
        <xsd:sequence>
          <xsd:element name="documentManagement">
            <xsd:complexType>
              <xsd:all>
                <xsd:element ref="ns2:Comments" minOccurs="0"/>
                <xsd:element ref="ns2:Document_x0020_Status" minOccurs="0"/>
                <xsd:element ref="ns2:Document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5253b9-0a55-49a1-98ad-b5b6252d7079" elementFormDefault="qualified">
    <xsd:import namespace="http://schemas.microsoft.com/office/2006/documentManagement/types"/>
    <xsd:import namespace="http://schemas.microsoft.com/office/infopath/2007/PartnerControls"/>
    <xsd:element name="Comments" ma:index="8" nillable="true" ma:displayName="Comments" ma:internalName="Comments">
      <xsd:simpleType>
        <xsd:restriction base="dms:Note">
          <xsd:maxLength value="255"/>
        </xsd:restriction>
      </xsd:simpleType>
    </xsd:element>
    <xsd:element name="Document_x0020_Status" ma:index="9" nillable="true" ma:displayName="Document Status" ma:default="Draft" ma:format="Dropdown" ma:internalName="Document_x0020_Status">
      <xsd:simpleType>
        <xsd:restriction base="dms:Choice">
          <xsd:enumeration value="Draft"/>
          <xsd:enumeration value="Final"/>
        </xsd:restriction>
      </xsd:simpleType>
    </xsd:element>
    <xsd:element name="Document_x0020_Type" ma:index="10" nillable="true" ma:displayName="Document Type" ma:default="Question" ma:format="Dropdown" ma:internalName="Document_x0020_Type">
      <xsd:simpleType>
        <xsd:restriction base="dms:Choice">
          <xsd:enumeration value="Answer"/>
          <xsd:enumeration value="Question"/>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ocument_x0020_Status xmlns="c85253b9-0a55-49a1-98ad-b5b6252d7079">Draft</Document_x0020_Status>
    <Comments xmlns="c85253b9-0a55-49a1-98ad-b5b6252d7079" xsi:nil="true"/>
    <Document_x0020_Type xmlns="c85253b9-0a55-49a1-98ad-b5b6252d7079">Question</Document_x0020_Typ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D4C3CF-3775-4E93-860F-F810658D8C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5253b9-0a55-49a1-98ad-b5b6252d70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C656B80-6426-4FDC-8383-53D3E78E90DC}">
  <ds:schemaRefs>
    <ds:schemaRef ds:uri="http://schemas.microsoft.com/office/2006/documentManagement/types"/>
    <ds:schemaRef ds:uri="http://purl.org/dc/terms/"/>
    <ds:schemaRef ds:uri="http://schemas.microsoft.com/office/2006/metadata/properties"/>
    <ds:schemaRef ds:uri="http://schemas.microsoft.com/office/infopath/2007/PartnerControls"/>
    <ds:schemaRef ds:uri="c85253b9-0a55-49a1-98ad-b5b6252d7079"/>
    <ds:schemaRef ds:uri="http://www.w3.org/XML/1998/namespace"/>
    <ds:schemaRef ds:uri="http://purl.org/dc/elements/1.1/"/>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418B1960-0B25-4EF3-BA25-8771C37D7E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1159</Words>
  <Application>Microsoft Office PowerPoint</Application>
  <PresentationFormat>On-screen Show (4:3)</PresentationFormat>
  <Paragraphs>133</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Clean Power Plan Discussion Topics</vt:lpstr>
      <vt:lpstr>Announcement to Cease Burning  Coal</vt:lpstr>
      <vt:lpstr>Announcement to Cease Burning Coal</vt:lpstr>
      <vt:lpstr>Announcement to Cease Burning Coal</vt:lpstr>
      <vt:lpstr>Mass-based Program</vt:lpstr>
      <vt:lpstr>Allowance Trading</vt:lpstr>
      <vt:lpstr>Allowances Set-asides for Renewable Energy or Energy Efficiency Projects</vt:lpstr>
      <vt:lpstr>Allowance Auction</vt:lpstr>
      <vt:lpstr>Leakage Approaches</vt:lpstr>
      <vt:lpstr>Clean Energy Incentive Program</vt:lpstr>
      <vt:lpstr>Coordination with Other State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7</cp:revision>
  <dcterms:created xsi:type="dcterms:W3CDTF">2012-08-24T00:53:15Z</dcterms:created>
  <dcterms:modified xsi:type="dcterms:W3CDTF">2016-02-03T14:31:53Z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0x0101005B1EA088A21A35459464616F42B41D28</vt:lpwstr>
  </property>
</Properties>
</file>