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7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63" r:id="rId1"/>
    <p:sldMasterId id="2147486470" r:id="rId2"/>
    <p:sldMasterId id="2147486819" r:id="rId3"/>
    <p:sldMasterId id="2147489358" r:id="rId4"/>
    <p:sldMasterId id="2147489386" r:id="rId5"/>
    <p:sldMasterId id="2147489414" r:id="rId6"/>
    <p:sldMasterId id="2147489442" r:id="rId7"/>
    <p:sldMasterId id="2147495332" r:id="rId8"/>
  </p:sldMasterIdLst>
  <p:notesMasterIdLst>
    <p:notesMasterId r:id="rId46"/>
  </p:notesMasterIdLst>
  <p:handoutMasterIdLst>
    <p:handoutMasterId r:id="rId47"/>
  </p:handoutMasterIdLst>
  <p:sldIdLst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403" r:id="rId29"/>
    <p:sldId id="387" r:id="rId30"/>
    <p:sldId id="388" r:id="rId31"/>
    <p:sldId id="402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0" r:id="rId44"/>
    <p:sldId id="302" r:id="rId45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Brannan" initials="KB" lastIdx="4" clrIdx="0"/>
  <p:cmAuthor id="2" name="Andrea Carrillo" initials="AC" lastIdx="1" clrIdx="1">
    <p:extLst>
      <p:ext uri="{19B8F6BF-5375-455C-9EA6-DF929625EA0E}">
        <p15:presenceInfo xmlns:p15="http://schemas.microsoft.com/office/powerpoint/2012/main" userId="S-1-5-21-2091778553-1253801904-530207130-75292" providerId="AD"/>
      </p:ext>
    </p:extLst>
  </p:cmAuthor>
  <p:cmAuthor id="3" name="Brian A File" initials="BAF" lastIdx="1" clrIdx="2">
    <p:extLst>
      <p:ext uri="{19B8F6BF-5375-455C-9EA6-DF929625EA0E}">
        <p15:presenceInfo xmlns:p15="http://schemas.microsoft.com/office/powerpoint/2012/main" userId="S-1-5-21-2091778553-1253801904-530207130-204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FCCCC"/>
    <a:srgbClr val="00CCFF"/>
    <a:srgbClr val="33CCFF"/>
    <a:srgbClr val="C0C0C0"/>
    <a:srgbClr val="EAEAEA"/>
    <a:srgbClr val="DDDDD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8" autoAdjust="0"/>
    <p:restoredTop sz="96238" autoAdjust="0"/>
  </p:normalViewPr>
  <p:slideViewPr>
    <p:cSldViewPr>
      <p:cViewPr varScale="1">
        <p:scale>
          <a:sx n="83" d="100"/>
          <a:sy n="83" d="100"/>
        </p:scale>
        <p:origin x="162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0"/>
    </p:cViewPr>
  </p:sorterViewPr>
  <p:notesViewPr>
    <p:cSldViewPr>
      <p:cViewPr varScale="1">
        <p:scale>
          <a:sx n="106" d="100"/>
          <a:sy n="106" d="100"/>
        </p:scale>
        <p:origin x="2430" y="12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tas21\sales\COMMON\574%20Prods%20&amp;%20Svcs\Regulatory\DSMAG\2017%20Meetings\December%202017\Spreadsheets\KCPL%20MEEIA%20Cycle%202%20DS%20Mag%20Report%20Q3%202017%20final%20-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as21\sales\COMMON\574%20Prods%20&amp;%20Svcs\Regulatory\DSMAG\2017%20Meetings\December%202017\Spreadsheets\KCPL%20MEEIA%20Cycle%202%20DS%20Mag%20Report%20Q3%202017%20final%20-%20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as21\sales\COMMON\574%20Prods%20&amp;%20Svcs\Regulatory\DSMAG\2017%20Meetings\December%202017\Spreadsheets\KCPL%20MEEIA%20Cycle%202%20DS%20Mag%20Report%20Q3%202017%20final%20-%20GRAPH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tas21\sales\COMMON\574%20Prods%20&amp;%20Svcs\Regulatory\DSMAG\2017%20Meetings\December%202017\Spreadsheets\GMO%20MEEIA%20Cycle%202%20DS%20Mag%20Report%20Q3%202017%20final%20-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as21\sales\COMMON\574%20Prods%20&amp;%20Svcs\Regulatory\DSMAG\2017%20Meetings\December%202017\Spreadsheets\GMO%20MEEIA%20Cycle%202%20DS%20Mag%20Report%20Q3%202017%20final%20-%20GRAPH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as21\sales\COMMON\574%20Prods%20&amp;%20Svcs\Regulatory\DSMAG\2017%20Meetings\December%202017\Spreadsheets\GMO%20MEEIA%20Cycle%202%20DS%20Mag%20Report%20Q3%202017%20final%20-%20GRAPH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as21\sales\COMMON\574%20Prods%20&amp;%20Svcs\Regulatory\DSMAG\2017%20Meetings\December%202017\Spreadsheets\GMO%20MEEIA%20Cycle%202%20DS%20Mag%20Report%20Q3%202017%20final%20-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Sheet1!$I$27</c:f>
              <c:strCache>
                <c:ptCount val="1"/>
                <c:pt idx="0">
                  <c:v>Demand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Sheet1!$F$28:$F$31</c:f>
              <c:strCache>
                <c:ptCount val="4"/>
                <c:pt idx="0">
                  <c:v>Prelim Net &amp; Gross Actual MW</c:v>
                </c:pt>
                <c:pt idx="1">
                  <c:v>PTD Target MW</c:v>
                </c:pt>
                <c:pt idx="2">
                  <c:v>Prelim Net &amp; Gross Actual kWh</c:v>
                </c:pt>
                <c:pt idx="3">
                  <c:v>PTD Target kWh</c:v>
                </c:pt>
              </c:strCache>
            </c:strRef>
          </c:cat>
          <c:val>
            <c:numRef>
              <c:f>Sheet1!$I$28:$I$31</c:f>
              <c:numCache>
                <c:formatCode>_(* #,##0_);_(* \(#,##0\);_(* "-"??_);_(@_)</c:formatCode>
                <c:ptCount val="4"/>
                <c:pt idx="0" formatCode="_(* #,##0.00_);_(* \(#,##0.00\);_(* &quot;-&quot;??_);_(@_)">
                  <c:v>57005.515184275588</c:v>
                </c:pt>
                <c:pt idx="1">
                  <c:v>45225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D-4EC8-99C9-620DE15295C8}"/>
            </c:ext>
          </c:extLst>
        </c:ser>
        <c:ser>
          <c:idx val="1"/>
          <c:order val="1"/>
          <c:tx>
            <c:strRef>
              <c:f>Sheet1!$J$27</c:f>
              <c:strCache>
                <c:ptCount val="1"/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Sheet1!$F$28:$F$31</c:f>
              <c:strCache>
                <c:ptCount val="4"/>
                <c:pt idx="0">
                  <c:v>Prelim Net &amp; Gross Actual MW</c:v>
                </c:pt>
                <c:pt idx="1">
                  <c:v>PTD Target MW</c:v>
                </c:pt>
                <c:pt idx="2">
                  <c:v>Prelim Net &amp; Gross Actual kWh</c:v>
                </c:pt>
                <c:pt idx="3">
                  <c:v>PTD Target kWh</c:v>
                </c:pt>
              </c:strCache>
            </c:strRef>
          </c:cat>
          <c:val>
            <c:numRef>
              <c:f>Sheet1!$J$28:$J$31</c:f>
              <c:numCache>
                <c:formatCode>General</c:formatCode>
                <c:ptCount val="4"/>
                <c:pt idx="0" formatCode="_(* #,##0_);_(* \(#,##0\);_(* &quot;-&quot;??_);_(@_)">
                  <c:v>4013.3977968648833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CD-4EC8-99C9-620DE15295C8}"/>
            </c:ext>
          </c:extLst>
        </c:ser>
        <c:ser>
          <c:idx val="2"/>
          <c:order val="2"/>
          <c:tx>
            <c:strRef>
              <c:f>Sheet1!$K$27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Sheet1!$F$28:$F$31</c:f>
              <c:strCache>
                <c:ptCount val="4"/>
                <c:pt idx="0">
                  <c:v>Prelim Net &amp; Gross Actual MW</c:v>
                </c:pt>
                <c:pt idx="1">
                  <c:v>PTD Target MW</c:v>
                </c:pt>
                <c:pt idx="2">
                  <c:v>Prelim Net &amp; Gross Actual kWh</c:v>
                </c:pt>
                <c:pt idx="3">
                  <c:v>PTD Target kWh</c:v>
                </c:pt>
              </c:strCache>
            </c:strRef>
          </c:cat>
          <c:val>
            <c:numRef>
              <c:f>Sheet1!$K$28:$K$31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C5CD-4EC8-99C9-620DE1529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100"/>
        <c:axId val="528617240"/>
        <c:axId val="528613960"/>
      </c:barChart>
      <c:barChart>
        <c:barDir val="col"/>
        <c:grouping val="stacked"/>
        <c:varyColors val="0"/>
        <c:ser>
          <c:idx val="3"/>
          <c:order val="3"/>
          <c:tx>
            <c:strRef>
              <c:f>Sheet1!$L$27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Sheet1!$F$28:$F$31</c:f>
              <c:strCache>
                <c:ptCount val="4"/>
                <c:pt idx="0">
                  <c:v>Prelim Net &amp; Gross Actual MW</c:v>
                </c:pt>
                <c:pt idx="1">
                  <c:v>PTD Target MW</c:v>
                </c:pt>
                <c:pt idx="2">
                  <c:v>Prelim Net &amp; Gross Actual kWh</c:v>
                </c:pt>
                <c:pt idx="3">
                  <c:v>PTD Target kWh</c:v>
                </c:pt>
              </c:strCache>
            </c:strRef>
          </c:cat>
          <c:val>
            <c:numRef>
              <c:f>Sheet1!$L$28:$L$31</c:f>
              <c:numCache>
                <c:formatCode>General</c:formatCode>
                <c:ptCount val="4"/>
                <c:pt idx="2" formatCode="_(* #,##0.00_);_(* \(#,##0.00\);_(* &quot;-&quot;??_);_(@_)">
                  <c:v>153132852.64422908</c:v>
                </c:pt>
                <c:pt idx="3" formatCode="_(* #,##0_);_(* \(#,##0\);_(* &quot;-&quot;??_);_(@_)">
                  <c:v>101521226.16296406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CD-4EC8-99C9-620DE15295C8}"/>
            </c:ext>
          </c:extLst>
        </c:ser>
        <c:ser>
          <c:idx val="4"/>
          <c:order val="4"/>
          <c:tx>
            <c:strRef>
              <c:f>Sheet1!$M$27</c:f>
              <c:strCache>
                <c:ptCount val="1"/>
              </c:strCache>
            </c:strRef>
          </c:tx>
          <c:spPr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Sheet1!$F$28:$F$31</c:f>
              <c:strCache>
                <c:ptCount val="4"/>
                <c:pt idx="0">
                  <c:v>Prelim Net &amp; Gross Actual MW</c:v>
                </c:pt>
                <c:pt idx="1">
                  <c:v>PTD Target MW</c:v>
                </c:pt>
                <c:pt idx="2">
                  <c:v>Prelim Net &amp; Gross Actual kWh</c:v>
                </c:pt>
                <c:pt idx="3">
                  <c:v>PTD Target kWh</c:v>
                </c:pt>
              </c:strCache>
            </c:strRef>
          </c:cat>
          <c:val>
            <c:numRef>
              <c:f>Sheet1!$M$28:$M$31</c:f>
              <c:numCache>
                <c:formatCode>General</c:formatCode>
                <c:ptCount val="4"/>
                <c:pt idx="2" formatCode="_(* #,##0_);_(* \(#,##0\);_(* &quot;-&quot;??_);_(@_)">
                  <c:v>31206019.275889397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CD-4EC8-99C9-620DE1529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100"/>
        <c:axId val="533230392"/>
        <c:axId val="533231376"/>
      </c:barChart>
      <c:catAx>
        <c:axId val="528617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ysClr val="window" lastClr="FFFFFF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613960"/>
        <c:crosses val="autoZero"/>
        <c:auto val="1"/>
        <c:lblAlgn val="ctr"/>
        <c:lblOffset val="100"/>
        <c:noMultiLvlLbl val="0"/>
      </c:catAx>
      <c:valAx>
        <c:axId val="528613960"/>
        <c:scaling>
          <c:orientation val="minMax"/>
          <c:max val="9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Demand</a:t>
                </a:r>
                <a:r>
                  <a:rPr lang="en-US" sz="1800" b="1" baseline="0">
                    <a:solidFill>
                      <a:schemeClr val="tx1"/>
                    </a:solidFill>
                  </a:rPr>
                  <a:t> Savings (MW)</a:t>
                </a:r>
                <a:endParaRPr lang="en-US" sz="18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617240"/>
        <c:crosses val="autoZero"/>
        <c:crossBetween val="between"/>
        <c:dispUnits>
          <c:builtInUnit val="thousands"/>
        </c:dispUnits>
      </c:valAx>
      <c:valAx>
        <c:axId val="53323137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Energy Savings (Million</a:t>
                </a:r>
                <a:r>
                  <a:rPr lang="en-US" sz="1800" b="1" baseline="0">
                    <a:solidFill>
                      <a:schemeClr val="tx1"/>
                    </a:solidFill>
                  </a:rPr>
                  <a:t> kWhs)</a:t>
                </a:r>
                <a:endParaRPr lang="en-US" sz="18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230392"/>
        <c:crosses val="max"/>
        <c:crossBetween val="between"/>
        <c:dispUnits>
          <c:builtInUnit val="millions"/>
        </c:dispUnits>
      </c:valAx>
      <c:catAx>
        <c:axId val="533230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3231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9FC-414E-9FFF-2ACFA5E84708}"/>
                </c:ext>
              </c:extLst>
            </c:dLbl>
            <c:dLbl>
              <c:idx val="1"/>
              <c:layout>
                <c:manualLayout>
                  <c:x val="1.0570934508066581E-2"/>
                  <c:y val="8.063505213073822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FC-414E-9FFF-2ACFA5E84708}"/>
                </c:ext>
              </c:extLst>
            </c:dLbl>
            <c:dLbl>
              <c:idx val="2"/>
              <c:layout>
                <c:manualLayout>
                  <c:x val="0"/>
                  <c:y val="5.107231811468217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FC-414E-9FFF-2ACFA5E8470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FC-414E-9FFF-2ACFA5E8470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C-414E-9FFF-2ACFA5E8470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FC-414E-9FFF-2ACFA5E8470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C-414E-9FFF-2ACFA5E8470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FC-414E-9FFF-2ACFA5E8470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9FC-414E-9FFF-2ACFA5E8470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FC-414E-9FFF-2ACFA5E8470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09FC-414E-9FFF-2ACFA5E8470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FC-414E-9FFF-2ACFA5E84708}"/>
                </c:ext>
              </c:extLst>
            </c:dLbl>
            <c:dLbl>
              <c:idx val="12"/>
              <c:layout>
                <c:manualLayout>
                  <c:x val="-3.9041915420038577E-2"/>
                  <c:y val="8.9863145917357289E-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FC-414E-9FFF-2ACFA5E84708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FC-414E-9FFF-2ACFA5E84708}"/>
                </c:ext>
              </c:extLst>
            </c:dLbl>
            <c:dLbl>
              <c:idx val="14"/>
              <c:layout>
                <c:manualLayout>
                  <c:x val="0.32711590363802456"/>
                  <c:y val="1.58508604604238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800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12526557392057"/>
                      <c:h val="8.59951711621366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09FC-414E-9FFF-2ACFA5E8470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FC-414E-9FFF-2ACFA5E847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'Energy Savings'!$A$6:$A$21</c:f>
              <c:strCache>
                <c:ptCount val="16"/>
                <c:pt idx="0">
                  <c:v>Business Energy Efficiency Rebate - Standard</c:v>
                </c:pt>
                <c:pt idx="1">
                  <c:v>Business Energy Efficiency Rebate - Custom</c:v>
                </c:pt>
                <c:pt idx="2">
                  <c:v>Strategic Energy Management</c:v>
                </c:pt>
                <c:pt idx="3">
                  <c:v>Block Bidding</c:v>
                </c:pt>
                <c:pt idx="4">
                  <c:v>Small Business Direct Install</c:v>
                </c:pt>
                <c:pt idx="5">
                  <c:v>Business Programmable Thermostat</c:v>
                </c:pt>
                <c:pt idx="6">
                  <c:v>Demand Response Incentive</c:v>
                </c:pt>
                <c:pt idx="7">
                  <c:v>Online Business Energy Audit</c:v>
                </c:pt>
                <c:pt idx="8">
                  <c:v>Home Lighting Rebate</c:v>
                </c:pt>
                <c:pt idx="9">
                  <c:v>Home Appliance Recycling Rebate</c:v>
                </c:pt>
                <c:pt idx="10">
                  <c:v>Home Energy Report</c:v>
                </c:pt>
                <c:pt idx="11">
                  <c:v>Income-Eligible Home Energy Report</c:v>
                </c:pt>
                <c:pt idx="12">
                  <c:v>Whole House Efficiency</c:v>
                </c:pt>
                <c:pt idx="13">
                  <c:v>Income-Eligible Multi-Family</c:v>
                </c:pt>
                <c:pt idx="14">
                  <c:v>Residential Programmable Thermostat</c:v>
                </c:pt>
                <c:pt idx="15">
                  <c:v>Online Home Energy Audit</c:v>
                </c:pt>
              </c:strCache>
            </c:strRef>
          </c:cat>
          <c:val>
            <c:numRef>
              <c:f>'Energy Savings'!$AA$6:$AA$21</c:f>
              <c:numCache>
                <c:formatCode>_(* #,##0_);_(* \(#,##0\);_(* "-"??_);_(@_)</c:formatCode>
                <c:ptCount val="16"/>
                <c:pt idx="0">
                  <c:v>118835653.27500699</c:v>
                </c:pt>
                <c:pt idx="1">
                  <c:v>5998530.79</c:v>
                </c:pt>
                <c:pt idx="2">
                  <c:v>4432845</c:v>
                </c:pt>
                <c:pt idx="3">
                  <c:v>39696.120000000003</c:v>
                </c:pt>
                <c:pt idx="4">
                  <c:v>3915689.9270000001</c:v>
                </c:pt>
                <c:pt idx="5">
                  <c:v>96096</c:v>
                </c:pt>
                <c:pt idx="6">
                  <c:v>0</c:v>
                </c:pt>
                <c:pt idx="7">
                  <c:v>0</c:v>
                </c:pt>
                <c:pt idx="8">
                  <c:v>17211217.357211612</c:v>
                </c:pt>
                <c:pt idx="9">
                  <c:v>0</c:v>
                </c:pt>
                <c:pt idx="10">
                  <c:v>16981456.999999996</c:v>
                </c:pt>
                <c:pt idx="11">
                  <c:v>1547710</c:v>
                </c:pt>
                <c:pt idx="12">
                  <c:v>6794124.7378811017</c:v>
                </c:pt>
                <c:pt idx="13">
                  <c:v>2560239.7130187918</c:v>
                </c:pt>
                <c:pt idx="14">
                  <c:v>5925612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9FC-414E-9FFF-2ACFA5E84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15233737674683"/>
          <c:y val="7.3085867658029754E-2"/>
          <c:w val="0.6951007306519118"/>
          <c:h val="0.81677718086680362"/>
        </c:manualLayout>
      </c:layout>
      <c:pieChart>
        <c:varyColors val="1"/>
        <c:ser>
          <c:idx val="0"/>
          <c:order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70F-41F2-8E12-17B4A24B331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0F-41F2-8E12-17B4A24B331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0F-41F2-8E12-17B4A24B331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0F-41F2-8E12-17B4A24B331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0F-41F2-8E12-17B4A24B331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0F-41F2-8E12-17B4A24B331B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B70F-41F2-8E12-17B4A24B331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0F-41F2-8E12-17B4A24B331B}"/>
                </c:ext>
              </c:extLst>
            </c:dLbl>
            <c:dLbl>
              <c:idx val="8"/>
              <c:layout>
                <c:manualLayout>
                  <c:x val="7.502598070511457E-2"/>
                  <c:y val="-5.48070551265113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56756756756752"/>
                      <c:h val="9.78413263371106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B70F-41F2-8E12-17B4A24B331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0F-41F2-8E12-17B4A24B331B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B70F-41F2-8E12-17B4A24B331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0F-41F2-8E12-17B4A24B331B}"/>
                </c:ext>
              </c:extLst>
            </c:dLbl>
            <c:dLbl>
              <c:idx val="12"/>
              <c:layout>
                <c:manualLayout>
                  <c:x val="5.9836667376037447E-2"/>
                  <c:y val="-2.23794381071855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70F-41F2-8E12-17B4A24B331B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70F-41F2-8E12-17B4A24B331B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B70F-41F2-8E12-17B4A24B331B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70F-41F2-8E12-17B4A24B33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'Demand Savings'!$A$6:$A$21</c:f>
              <c:strCache>
                <c:ptCount val="16"/>
                <c:pt idx="0">
                  <c:v>Business Energy Efficiency Rebate - Standard</c:v>
                </c:pt>
                <c:pt idx="1">
                  <c:v>Business Energy Efficiency Rebate - Custom</c:v>
                </c:pt>
                <c:pt idx="2">
                  <c:v>Strategic Energy Management</c:v>
                </c:pt>
                <c:pt idx="3">
                  <c:v>Block Bidding</c:v>
                </c:pt>
                <c:pt idx="4">
                  <c:v>Small Business Direct Install</c:v>
                </c:pt>
                <c:pt idx="5">
                  <c:v>Business Programmable Thermostat</c:v>
                </c:pt>
                <c:pt idx="6">
                  <c:v>Demand Response Incentive</c:v>
                </c:pt>
                <c:pt idx="7">
                  <c:v>Online Business Energy Audit</c:v>
                </c:pt>
                <c:pt idx="8">
                  <c:v>Home Lighting Rebate</c:v>
                </c:pt>
                <c:pt idx="9">
                  <c:v>Home Appliance Recycling Rebate</c:v>
                </c:pt>
                <c:pt idx="10">
                  <c:v>Home Energy Report</c:v>
                </c:pt>
                <c:pt idx="11">
                  <c:v>Income-Eligible Home Energy Report</c:v>
                </c:pt>
                <c:pt idx="12">
                  <c:v>Whole House Efficiency</c:v>
                </c:pt>
                <c:pt idx="13">
                  <c:v>Income-Eligible Multi-Family</c:v>
                </c:pt>
                <c:pt idx="14">
                  <c:v>Residential Programmable Thermostat</c:v>
                </c:pt>
                <c:pt idx="15">
                  <c:v>Online Home Energy Audit</c:v>
                </c:pt>
              </c:strCache>
            </c:strRef>
          </c:cat>
          <c:val>
            <c:numRef>
              <c:f>'Demand Savings'!$AA$6:$AA$21</c:f>
              <c:numCache>
                <c:formatCode>_(* #,##0_);_(* \(#,##0\);_(* "-"??_);_(@_)</c:formatCode>
                <c:ptCount val="16"/>
                <c:pt idx="0">
                  <c:v>20885.680190999999</c:v>
                </c:pt>
                <c:pt idx="1">
                  <c:v>843.11000000000013</c:v>
                </c:pt>
                <c:pt idx="2">
                  <c:v>0</c:v>
                </c:pt>
                <c:pt idx="3">
                  <c:v>4.72</c:v>
                </c:pt>
                <c:pt idx="4">
                  <c:v>655.17499999999995</c:v>
                </c:pt>
                <c:pt idx="5">
                  <c:v>262.08000000000004</c:v>
                </c:pt>
                <c:pt idx="6">
                  <c:v>13768</c:v>
                </c:pt>
                <c:pt idx="7">
                  <c:v>0</c:v>
                </c:pt>
                <c:pt idx="8">
                  <c:v>1723.7240089402162</c:v>
                </c:pt>
                <c:pt idx="9">
                  <c:v>0</c:v>
                </c:pt>
                <c:pt idx="10">
                  <c:v>3462.0140000000001</c:v>
                </c:pt>
                <c:pt idx="11">
                  <c:v>318.93700000000001</c:v>
                </c:pt>
                <c:pt idx="12">
                  <c:v>2639.1178040970872</c:v>
                </c:pt>
                <c:pt idx="13">
                  <c:v>255.27497710316422</c:v>
                </c:pt>
                <c:pt idx="14">
                  <c:v>16201.079999999998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70F-41F2-8E12-17B4A24B3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Sheet1!$I$27</c:f>
              <c:strCache>
                <c:ptCount val="1"/>
                <c:pt idx="0">
                  <c:v>Demand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Sheet1!$F$28:$F$31</c:f>
              <c:strCache>
                <c:ptCount val="4"/>
                <c:pt idx="0">
                  <c:v>Prelim Net &amp; Gross Actual MW</c:v>
                </c:pt>
                <c:pt idx="1">
                  <c:v>PTD Target MW</c:v>
                </c:pt>
                <c:pt idx="2">
                  <c:v>Prelim Net &amp; Gross Actual kWh</c:v>
                </c:pt>
                <c:pt idx="3">
                  <c:v>PTD Target kWh</c:v>
                </c:pt>
              </c:strCache>
            </c:strRef>
          </c:cat>
          <c:val>
            <c:numRef>
              <c:f>Sheet1!$I$28:$I$31</c:f>
              <c:numCache>
                <c:formatCode>_(* #,##0_);_(* \(#,##0\);_(* "-"??_);_(@_)</c:formatCode>
                <c:ptCount val="4"/>
                <c:pt idx="0" formatCode="_(* #,##0.00_);_(* \(#,##0.00\);_(* &quot;-&quot;??_);_(@_)">
                  <c:v>62467.084389459458</c:v>
                </c:pt>
                <c:pt idx="1">
                  <c:v>66563.408382689231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D8-46DE-ADED-FE2F63623DEB}"/>
            </c:ext>
          </c:extLst>
        </c:ser>
        <c:ser>
          <c:idx val="1"/>
          <c:order val="1"/>
          <c:tx>
            <c:strRef>
              <c:f>Sheet1!$J$27</c:f>
              <c:strCache>
                <c:ptCount val="1"/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Sheet1!$F$28:$F$31</c:f>
              <c:strCache>
                <c:ptCount val="4"/>
                <c:pt idx="0">
                  <c:v>Prelim Net &amp; Gross Actual MW</c:v>
                </c:pt>
                <c:pt idx="1">
                  <c:v>PTD Target MW</c:v>
                </c:pt>
                <c:pt idx="2">
                  <c:v>Prelim Net &amp; Gross Actual kWh</c:v>
                </c:pt>
                <c:pt idx="3">
                  <c:v>PTD Target kWh</c:v>
                </c:pt>
              </c:strCache>
            </c:strRef>
          </c:cat>
          <c:val>
            <c:numRef>
              <c:f>Sheet1!$J$28:$J$31</c:f>
              <c:numCache>
                <c:formatCode>General</c:formatCode>
                <c:ptCount val="4"/>
                <c:pt idx="0" formatCode="_(* #,##0_);_(* \(#,##0\);_(* &quot;-&quot;??_);_(@_)">
                  <c:v>17058.571657067499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D8-46DE-ADED-FE2F63623DEB}"/>
            </c:ext>
          </c:extLst>
        </c:ser>
        <c:ser>
          <c:idx val="2"/>
          <c:order val="2"/>
          <c:tx>
            <c:strRef>
              <c:f>Sheet1!$K$27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Sheet1!$F$28:$F$31</c:f>
              <c:strCache>
                <c:ptCount val="4"/>
                <c:pt idx="0">
                  <c:v>Prelim Net &amp; Gross Actual MW</c:v>
                </c:pt>
                <c:pt idx="1">
                  <c:v>PTD Target MW</c:v>
                </c:pt>
                <c:pt idx="2">
                  <c:v>Prelim Net &amp; Gross Actual kWh</c:v>
                </c:pt>
                <c:pt idx="3">
                  <c:v>PTD Target kWh</c:v>
                </c:pt>
              </c:strCache>
            </c:strRef>
          </c:cat>
          <c:val>
            <c:numRef>
              <c:f>Sheet1!$K$28:$K$31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3D8-46DE-ADED-FE2F63623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100"/>
        <c:axId val="528617240"/>
        <c:axId val="528613960"/>
      </c:barChart>
      <c:barChart>
        <c:barDir val="col"/>
        <c:grouping val="stacked"/>
        <c:varyColors val="0"/>
        <c:ser>
          <c:idx val="3"/>
          <c:order val="3"/>
          <c:tx>
            <c:strRef>
              <c:f>Sheet1!$L$27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Sheet1!$F$28:$F$31</c:f>
              <c:strCache>
                <c:ptCount val="4"/>
                <c:pt idx="0">
                  <c:v>Prelim Net &amp; Gross Actual MW</c:v>
                </c:pt>
                <c:pt idx="1">
                  <c:v>PTD Target MW</c:v>
                </c:pt>
                <c:pt idx="2">
                  <c:v>Prelim Net &amp; Gross Actual kWh</c:v>
                </c:pt>
                <c:pt idx="3">
                  <c:v>PTD Target kWh</c:v>
                </c:pt>
              </c:strCache>
            </c:strRef>
          </c:cat>
          <c:val>
            <c:numRef>
              <c:f>Sheet1!$L$28:$L$31</c:f>
              <c:numCache>
                <c:formatCode>General</c:formatCode>
                <c:ptCount val="4"/>
                <c:pt idx="2" formatCode="_(* #,##0.00_);_(* \(#,##0.00\);_(* &quot;-&quot;??_);_(@_)">
                  <c:v>126228495.44697484</c:v>
                </c:pt>
                <c:pt idx="3" formatCode="_(* #,##0_);_(* \(#,##0\);_(* &quot;-&quot;??_);_(@_)">
                  <c:v>97189936.35660845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D8-46DE-ADED-FE2F63623DEB}"/>
            </c:ext>
          </c:extLst>
        </c:ser>
        <c:ser>
          <c:idx val="4"/>
          <c:order val="4"/>
          <c:tx>
            <c:strRef>
              <c:f>Sheet1!$M$27</c:f>
              <c:strCache>
                <c:ptCount val="1"/>
              </c:strCache>
            </c:strRef>
          </c:tx>
          <c:spPr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Sheet1!$F$28:$F$31</c:f>
              <c:strCache>
                <c:ptCount val="4"/>
                <c:pt idx="0">
                  <c:v>Prelim Net &amp; Gross Actual MW</c:v>
                </c:pt>
                <c:pt idx="1">
                  <c:v>PTD Target MW</c:v>
                </c:pt>
                <c:pt idx="2">
                  <c:v>Prelim Net &amp; Gross Actual kWh</c:v>
                </c:pt>
                <c:pt idx="3">
                  <c:v>PTD Target kWh</c:v>
                </c:pt>
              </c:strCache>
            </c:strRef>
          </c:cat>
          <c:val>
            <c:numRef>
              <c:f>Sheet1!$M$28:$M$31</c:f>
              <c:numCache>
                <c:formatCode>General</c:formatCode>
                <c:ptCount val="4"/>
                <c:pt idx="2" formatCode="_(* #,##0_);_(* \(#,##0\);_(* &quot;-&quot;??_);_(@_)">
                  <c:v>25298453.143236309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D8-46DE-ADED-FE2F63623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100"/>
        <c:axId val="533230392"/>
        <c:axId val="533231376"/>
      </c:barChart>
      <c:catAx>
        <c:axId val="528617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ysClr val="window" lastClr="FFFFFF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613960"/>
        <c:crosses val="autoZero"/>
        <c:auto val="1"/>
        <c:lblAlgn val="ctr"/>
        <c:lblOffset val="100"/>
        <c:noMultiLvlLbl val="0"/>
      </c:catAx>
      <c:valAx>
        <c:axId val="528613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Demand</a:t>
                </a:r>
                <a:r>
                  <a:rPr lang="en-US" sz="1800" b="1" baseline="0">
                    <a:solidFill>
                      <a:schemeClr val="tx1"/>
                    </a:solidFill>
                  </a:rPr>
                  <a:t> Savings (MW)</a:t>
                </a:r>
                <a:endParaRPr lang="en-US" sz="18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_);_(@_)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617240"/>
        <c:crosses val="autoZero"/>
        <c:crossBetween val="between"/>
        <c:dispUnits>
          <c:builtInUnit val="thousands"/>
        </c:dispUnits>
      </c:valAx>
      <c:valAx>
        <c:axId val="533231376"/>
        <c:scaling>
          <c:orientation val="minMax"/>
          <c:max val="200000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Energy Savings (Million</a:t>
                </a:r>
                <a:r>
                  <a:rPr lang="en-US" sz="1800" b="1" baseline="0">
                    <a:solidFill>
                      <a:schemeClr val="tx1"/>
                    </a:solidFill>
                  </a:rPr>
                  <a:t> kWhs)</a:t>
                </a:r>
                <a:endParaRPr lang="en-US" sz="18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230392"/>
        <c:crosses val="max"/>
        <c:crossBetween val="between"/>
        <c:dispUnits>
          <c:builtInUnit val="millions"/>
        </c:dispUnits>
      </c:valAx>
      <c:catAx>
        <c:axId val="533230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3231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217457138168379E-2"/>
          <c:y val="7.0821035398396306E-2"/>
          <c:w val="0.69875622622356182"/>
          <c:h val="0.8611316531700608"/>
        </c:manualLayout>
      </c:layout>
      <c:pieChart>
        <c:varyColors val="1"/>
        <c:ser>
          <c:idx val="0"/>
          <c:order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D67-41BC-99F4-FBE76CBA118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67-41BC-99F4-FBE76CBA118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67-41BC-99F4-FBE76CBA118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67-41BC-99F4-FBE76CBA118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67-41BC-99F4-FBE76CBA118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67-41BC-99F4-FBE76CBA118B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D67-41BC-99F4-FBE76CBA118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67-41BC-99F4-FBE76CBA118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D67-41BC-99F4-FBE76CBA118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D67-41BC-99F4-FBE76CBA118B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D67-41BC-99F4-FBE76CBA118B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D67-41BC-99F4-FBE76CBA118B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D67-41BC-99F4-FBE76CBA11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'Demand Savings'!$A$6:$A$21</c:f>
              <c:strCache>
                <c:ptCount val="16"/>
                <c:pt idx="0">
                  <c:v>Business Energy Efficiency Rebate - Standard</c:v>
                </c:pt>
                <c:pt idx="1">
                  <c:v>Business Energy Efficiency Rebate - Custom</c:v>
                </c:pt>
                <c:pt idx="2">
                  <c:v>Strategic Energy Management</c:v>
                </c:pt>
                <c:pt idx="3">
                  <c:v>Block Bidding</c:v>
                </c:pt>
                <c:pt idx="4">
                  <c:v>Small Business Direct Install</c:v>
                </c:pt>
                <c:pt idx="5">
                  <c:v>Business Programmable Thermostat</c:v>
                </c:pt>
                <c:pt idx="6">
                  <c:v>Demand Response Incentive</c:v>
                </c:pt>
                <c:pt idx="7">
                  <c:v>Online Business Energy Audit</c:v>
                </c:pt>
                <c:pt idx="8">
                  <c:v>Home Lighting Rebate</c:v>
                </c:pt>
                <c:pt idx="9">
                  <c:v>Home Appliance Recycling Rebate</c:v>
                </c:pt>
                <c:pt idx="10">
                  <c:v>Home Energy Report</c:v>
                </c:pt>
                <c:pt idx="11">
                  <c:v>Whole House Efficiency</c:v>
                </c:pt>
                <c:pt idx="12">
                  <c:v>Income-Eligible Multi-Family</c:v>
                </c:pt>
                <c:pt idx="13">
                  <c:v>Income-Eligible Weatherization</c:v>
                </c:pt>
                <c:pt idx="14">
                  <c:v>Residential Programmable Thermostat</c:v>
                </c:pt>
                <c:pt idx="15">
                  <c:v>Online Home Energy Audit</c:v>
                </c:pt>
              </c:strCache>
            </c:strRef>
          </c:cat>
          <c:val>
            <c:numRef>
              <c:f>'Demand Savings'!$AA$6:$AA$21</c:f>
              <c:numCache>
                <c:formatCode>_(* #,##0_);_(* \(#,##0\);_(* "-"??_);_(@_)</c:formatCode>
                <c:ptCount val="16"/>
                <c:pt idx="0">
                  <c:v>14666.04334</c:v>
                </c:pt>
                <c:pt idx="1">
                  <c:v>330.81999999999994</c:v>
                </c:pt>
                <c:pt idx="2">
                  <c:v>0</c:v>
                </c:pt>
                <c:pt idx="3">
                  <c:v>55.35</c:v>
                </c:pt>
                <c:pt idx="4">
                  <c:v>531.46029999999996</c:v>
                </c:pt>
                <c:pt idx="5">
                  <c:v>225.54000000000002</c:v>
                </c:pt>
                <c:pt idx="6">
                  <c:v>37890.400000000001</c:v>
                </c:pt>
                <c:pt idx="7">
                  <c:v>0</c:v>
                </c:pt>
                <c:pt idx="8">
                  <c:v>1847.128807583354</c:v>
                </c:pt>
                <c:pt idx="9">
                  <c:v>0</c:v>
                </c:pt>
                <c:pt idx="10">
                  <c:v>3904.5340000000001</c:v>
                </c:pt>
                <c:pt idx="11">
                  <c:v>4644.9026746871641</c:v>
                </c:pt>
                <c:pt idx="12">
                  <c:v>262.43102425643798</c:v>
                </c:pt>
                <c:pt idx="13">
                  <c:v>225.96589999999998</c:v>
                </c:pt>
                <c:pt idx="14">
                  <c:v>14941.080000000002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D67-41BC-99F4-FBE76CBA11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27866862276723"/>
          <c:y val="2.1526335861689054E-2"/>
          <c:w val="0.76606565690107276"/>
          <c:h val="0.95803018287699826"/>
        </c:manualLayout>
      </c:layout>
      <c:pieChart>
        <c:varyColors val="1"/>
        <c:ser>
          <c:idx val="0"/>
          <c:order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B97-41A4-9C0E-E9F7B336FE9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97-41A4-9C0E-E9F7B336FE9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7-41A4-9C0E-E9F7B336FE9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97-41A4-9C0E-E9F7B336FE97}"/>
                </c:ext>
              </c:extLst>
            </c:dLbl>
            <c:dLbl>
              <c:idx val="4"/>
              <c:layout>
                <c:manualLayout>
                  <c:x val="-4.5693096807034372E-2"/>
                  <c:y val="-3.690229004860980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97-41A4-9C0E-E9F7B336FE9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97-41A4-9C0E-E9F7B336FE9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97-41A4-9C0E-E9F7B336FE9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97-41A4-9C0E-E9F7B336FE97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B97-41A4-9C0E-E9F7B336FE9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B97-41A4-9C0E-E9F7B336FE97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FB97-41A4-9C0E-E9F7B336FE97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FB97-41A4-9C0E-E9F7B336FE9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B97-41A4-9C0E-E9F7B336FE97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B97-41A4-9C0E-E9F7B336FE97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B97-41A4-9C0E-E9F7B336FE97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B97-41A4-9C0E-E9F7B336FE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'Energy Savings'!$A$6:$A$21</c:f>
              <c:strCache>
                <c:ptCount val="16"/>
                <c:pt idx="0">
                  <c:v>Business Energy Efficiency Rebate - Standard</c:v>
                </c:pt>
                <c:pt idx="1">
                  <c:v>Business Energy Efficiency Rebate - Custom</c:v>
                </c:pt>
                <c:pt idx="2">
                  <c:v>Strategic Energy Management</c:v>
                </c:pt>
                <c:pt idx="3">
                  <c:v>Block Bidding</c:v>
                </c:pt>
                <c:pt idx="4">
                  <c:v>Small Business Direct Install</c:v>
                </c:pt>
                <c:pt idx="5">
                  <c:v>Business Programmable Thermostat</c:v>
                </c:pt>
                <c:pt idx="6">
                  <c:v>Demand Response Incentive</c:v>
                </c:pt>
                <c:pt idx="7">
                  <c:v>Online Business Energy Audit</c:v>
                </c:pt>
                <c:pt idx="8">
                  <c:v>Home Lighting Rebate</c:v>
                </c:pt>
                <c:pt idx="9">
                  <c:v>Home Appliance Recycling Rebate</c:v>
                </c:pt>
                <c:pt idx="10">
                  <c:v>Home Energy Report</c:v>
                </c:pt>
                <c:pt idx="11">
                  <c:v>Whole House Efficiency</c:v>
                </c:pt>
                <c:pt idx="12">
                  <c:v>Income-Eligible Multi-Family</c:v>
                </c:pt>
                <c:pt idx="13">
                  <c:v>Income-Eligible Weatherization</c:v>
                </c:pt>
                <c:pt idx="14">
                  <c:v>Residential Programmable Thermostat</c:v>
                </c:pt>
                <c:pt idx="15">
                  <c:v>Online Home Energy Audit</c:v>
                </c:pt>
              </c:strCache>
            </c:strRef>
          </c:cat>
          <c:val>
            <c:numRef>
              <c:f>'Energy Savings'!$AA$6:$AA$21</c:f>
              <c:numCache>
                <c:formatCode>_(* #,##0_);_(* \(#,##0\);_(* "-"??_);_(@_)</c:formatCode>
                <c:ptCount val="16"/>
                <c:pt idx="0">
                  <c:v>84086952.623498991</c:v>
                </c:pt>
                <c:pt idx="1">
                  <c:v>2350926.8200000003</c:v>
                </c:pt>
                <c:pt idx="2">
                  <c:v>3869756</c:v>
                </c:pt>
                <c:pt idx="3">
                  <c:v>436323.69</c:v>
                </c:pt>
                <c:pt idx="4">
                  <c:v>3246373.477</c:v>
                </c:pt>
                <c:pt idx="5">
                  <c:v>81774</c:v>
                </c:pt>
                <c:pt idx="6">
                  <c:v>0</c:v>
                </c:pt>
                <c:pt idx="7">
                  <c:v>0</c:v>
                </c:pt>
                <c:pt idx="8">
                  <c:v>18443402.301015269</c:v>
                </c:pt>
                <c:pt idx="9">
                  <c:v>0</c:v>
                </c:pt>
                <c:pt idx="10">
                  <c:v>19107261</c:v>
                </c:pt>
                <c:pt idx="11">
                  <c:v>11513343.378054073</c:v>
                </c:pt>
                <c:pt idx="12">
                  <c:v>2616245.4806983136</c:v>
                </c:pt>
                <c:pt idx="13">
                  <c:v>304971.81994453812</c:v>
                </c:pt>
                <c:pt idx="14">
                  <c:v>5469618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B97-41A4-9C0E-E9F7B336F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36793993246738"/>
          <c:y val="0.10988387335270498"/>
          <c:w val="0.73369678416252104"/>
          <c:h val="0.70304240133005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Sheet1!$M$13</c:f>
              <c:strCache>
                <c:ptCount val="1"/>
                <c:pt idx="0">
                  <c:v>PTD Actual Spend</c:v>
                </c:pt>
              </c:strCache>
            </c:strRef>
          </c:tx>
          <c:invertIfNegative val="0"/>
          <c:cat>
            <c:strRef>
              <c:f>Sheet1!$N$12:$O$12</c:f>
              <c:strCache>
                <c:ptCount val="2"/>
                <c:pt idx="0">
                  <c:v>GMO</c:v>
                </c:pt>
                <c:pt idx="1">
                  <c:v>KCP&amp;L-MO</c:v>
                </c:pt>
              </c:strCache>
            </c:strRef>
          </c:cat>
          <c:val>
            <c:numRef>
              <c:f>Sheet1!$N$13:$O$13</c:f>
              <c:numCache>
                <c:formatCode>_("$"* #,##0_);_("$"* \(#,##0\);_("$"* "-"??_);_(@_)</c:formatCode>
                <c:ptCount val="2"/>
                <c:pt idx="0">
                  <c:v>30225030.319999997</c:v>
                </c:pt>
                <c:pt idx="1">
                  <c:v>31206279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67-468B-A92D-7A83E6CA99AE}"/>
            </c:ext>
          </c:extLst>
        </c:ser>
        <c:ser>
          <c:idx val="1"/>
          <c:order val="1"/>
          <c:tx>
            <c:strRef>
              <c:f>Sheet1!$M$14</c:f>
              <c:strCache>
                <c:ptCount val="1"/>
                <c:pt idx="0">
                  <c:v>PTD Target Spend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Sheet1!$N$12:$O$12</c:f>
              <c:strCache>
                <c:ptCount val="2"/>
                <c:pt idx="0">
                  <c:v>GMO</c:v>
                </c:pt>
                <c:pt idx="1">
                  <c:v>KCP&amp;L-MO</c:v>
                </c:pt>
              </c:strCache>
            </c:strRef>
          </c:cat>
          <c:val>
            <c:numRef>
              <c:f>Sheet1!$N$14:$O$14</c:f>
              <c:numCache>
                <c:formatCode>_("$"* #,##0_);_("$"* \(#,##0\);_("$"* "-"_);_(@_)</c:formatCode>
                <c:ptCount val="2"/>
                <c:pt idx="0">
                  <c:v>24505615.940000001</c:v>
                </c:pt>
                <c:pt idx="1">
                  <c:v>24407461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67-468B-A92D-7A83E6CA9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312832"/>
        <c:axId val="110314624"/>
      </c:barChart>
      <c:catAx>
        <c:axId val="110312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0314624"/>
        <c:crosses val="autoZero"/>
        <c:auto val="1"/>
        <c:lblAlgn val="ctr"/>
        <c:lblOffset val="100"/>
        <c:noMultiLvlLbl val="0"/>
      </c:catAx>
      <c:valAx>
        <c:axId val="110314624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Program</a:t>
                </a:r>
                <a:r>
                  <a:rPr lang="en-US" sz="2000" baseline="0"/>
                  <a:t> to Date Spend </a:t>
                </a:r>
                <a:r>
                  <a:rPr lang="en-US" sz="2000"/>
                  <a:t>(Millions)</a:t>
                </a:r>
              </a:p>
            </c:rich>
          </c:tx>
          <c:layout>
            <c:manualLayout>
              <c:xMode val="edge"/>
              <c:yMode val="edge"/>
              <c:x val="3.1192601721599472E-2"/>
              <c:y val="0.16439580040472709"/>
            </c:manualLayout>
          </c:layout>
          <c:overlay val="0"/>
        </c:title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10312832"/>
        <c:crosses val="autoZero"/>
        <c:crossBetween val="between"/>
        <c:dispUnits>
          <c:builtInUnit val="millions"/>
        </c:dispUnits>
      </c:valAx>
    </c:plotArea>
    <c:legend>
      <c:legendPos val="b"/>
      <c:layout>
        <c:manualLayout>
          <c:xMode val="edge"/>
          <c:yMode val="edge"/>
          <c:x val="0.22948780270390731"/>
          <c:y val="0.89000109595568044"/>
          <c:w val="0.54102439459218543"/>
          <c:h val="7.1407488679345044E-2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130E21-497F-4393-9712-E03FA91EAE53}" type="datetimeFigureOut">
              <a:rPr lang="en-US"/>
              <a:pPr>
                <a:defRPr/>
              </a:pPr>
              <a:t>12/15/2017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675"/>
            <a:ext cx="2972421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AF573D4-37CF-4C8E-8733-9889556129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7" y="0"/>
            <a:ext cx="2972421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BB3F31-ABC4-4EDF-9A2D-CBE79F3BBC86}" type="datetimeFigureOut">
              <a:rPr lang="en-US"/>
              <a:pPr>
                <a:defRPr/>
              </a:pPr>
              <a:t>12/15/2017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16426"/>
            <a:ext cx="5485158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2972421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7" y="8829675"/>
            <a:ext cx="2972421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DB1991-AC4E-4503-80CE-CB19CA5EEC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E3792-B091-4522-ABF1-9FFDFF654B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466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B2D3-C598-4261-B056-F02B4B7F9BB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14177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4" y="1"/>
            <a:ext cx="45880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858838"/>
            <a:ext cx="2919412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7898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75449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4" y="1"/>
            <a:ext cx="45880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858838"/>
            <a:ext cx="2919412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431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b="1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1841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42412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1"/>
          <p:cNvSpPr/>
          <p:nvPr userDrawn="1"/>
        </p:nvSpPr>
        <p:spPr>
          <a:xfrm>
            <a:off x="-4763" y="-3175"/>
            <a:ext cx="8496301" cy="6875463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  <a:gd name="connsiteX0" fmla="*/ 138333 w 8495070"/>
              <a:gd name="connsiteY0" fmla="*/ 109009 h 5155660"/>
              <a:gd name="connsiteX1" fmla="*/ 8495070 w 8495070"/>
              <a:gd name="connsiteY1" fmla="*/ 0 h 5155660"/>
              <a:gd name="connsiteX2" fmla="*/ 4282993 w 8495070"/>
              <a:gd name="connsiteY2" fmla="*/ 5155660 h 5155660"/>
              <a:gd name="connsiteX3" fmla="*/ 822 w 8495070"/>
              <a:gd name="connsiteY3" fmla="*/ 5155660 h 5155660"/>
              <a:gd name="connsiteX4" fmla="*/ 138333 w 8495070"/>
              <a:gd name="connsiteY4" fmla="*/ 109009 h 5155660"/>
              <a:gd name="connsiteX0" fmla="*/ 0 w 8501525"/>
              <a:gd name="connsiteY0" fmla="*/ 0 h 5157476"/>
              <a:gd name="connsiteX1" fmla="*/ 8501525 w 8501525"/>
              <a:gd name="connsiteY1" fmla="*/ 1816 h 5157476"/>
              <a:gd name="connsiteX2" fmla="*/ 4289448 w 8501525"/>
              <a:gd name="connsiteY2" fmla="*/ 5157476 h 5157476"/>
              <a:gd name="connsiteX3" fmla="*/ 7277 w 8501525"/>
              <a:gd name="connsiteY3" fmla="*/ 5157476 h 5157476"/>
              <a:gd name="connsiteX4" fmla="*/ 0 w 8501525"/>
              <a:gd name="connsiteY4" fmla="*/ 0 h 5157476"/>
              <a:gd name="connsiteX0" fmla="*/ 974 w 8500712"/>
              <a:gd name="connsiteY0" fmla="*/ 0 h 5159263"/>
              <a:gd name="connsiteX1" fmla="*/ 8500712 w 8500712"/>
              <a:gd name="connsiteY1" fmla="*/ 3603 h 5159263"/>
              <a:gd name="connsiteX2" fmla="*/ 4288635 w 8500712"/>
              <a:gd name="connsiteY2" fmla="*/ 5159263 h 5159263"/>
              <a:gd name="connsiteX3" fmla="*/ 6464 w 8500712"/>
              <a:gd name="connsiteY3" fmla="*/ 5159263 h 5159263"/>
              <a:gd name="connsiteX4" fmla="*/ 974 w 8500712"/>
              <a:gd name="connsiteY4" fmla="*/ 0 h 5159263"/>
              <a:gd name="connsiteX0" fmla="*/ 974 w 8500712"/>
              <a:gd name="connsiteY0" fmla="*/ 0 h 5161050"/>
              <a:gd name="connsiteX1" fmla="*/ 8500712 w 8500712"/>
              <a:gd name="connsiteY1" fmla="*/ 5390 h 5161050"/>
              <a:gd name="connsiteX2" fmla="*/ 4288635 w 8500712"/>
              <a:gd name="connsiteY2" fmla="*/ 5161050 h 5161050"/>
              <a:gd name="connsiteX3" fmla="*/ 6464 w 8500712"/>
              <a:gd name="connsiteY3" fmla="*/ 5161050 h 5161050"/>
              <a:gd name="connsiteX4" fmla="*/ 974 w 8500712"/>
              <a:gd name="connsiteY4" fmla="*/ 0 h 5161050"/>
              <a:gd name="connsiteX0" fmla="*/ 974 w 8506075"/>
              <a:gd name="connsiteY0" fmla="*/ 0 h 5161050"/>
              <a:gd name="connsiteX1" fmla="*/ 8506075 w 8506075"/>
              <a:gd name="connsiteY1" fmla="*/ 3602 h 5161050"/>
              <a:gd name="connsiteX2" fmla="*/ 4288635 w 8506075"/>
              <a:gd name="connsiteY2" fmla="*/ 5161050 h 5161050"/>
              <a:gd name="connsiteX3" fmla="*/ 6464 w 8506075"/>
              <a:gd name="connsiteY3" fmla="*/ 5161050 h 5161050"/>
              <a:gd name="connsiteX4" fmla="*/ 974 w 8506075"/>
              <a:gd name="connsiteY4" fmla="*/ 0 h 5161050"/>
              <a:gd name="connsiteX0" fmla="*/ 974 w 8502500"/>
              <a:gd name="connsiteY0" fmla="*/ 0 h 5161050"/>
              <a:gd name="connsiteX1" fmla="*/ 8502500 w 8502500"/>
              <a:gd name="connsiteY1" fmla="*/ 1814 h 5161050"/>
              <a:gd name="connsiteX2" fmla="*/ 4288635 w 8502500"/>
              <a:gd name="connsiteY2" fmla="*/ 5161050 h 5161050"/>
              <a:gd name="connsiteX3" fmla="*/ 6464 w 8502500"/>
              <a:gd name="connsiteY3" fmla="*/ 5161050 h 5161050"/>
              <a:gd name="connsiteX4" fmla="*/ 974 w 8502500"/>
              <a:gd name="connsiteY4" fmla="*/ 0 h 5161050"/>
              <a:gd name="connsiteX0" fmla="*/ 2236 w 8503762"/>
              <a:gd name="connsiteY0" fmla="*/ 0 h 5161050"/>
              <a:gd name="connsiteX1" fmla="*/ 8503762 w 8503762"/>
              <a:gd name="connsiteY1" fmla="*/ 1814 h 5161050"/>
              <a:gd name="connsiteX2" fmla="*/ 4289897 w 8503762"/>
              <a:gd name="connsiteY2" fmla="*/ 5161050 h 5161050"/>
              <a:gd name="connsiteX3" fmla="*/ 5939 w 8503762"/>
              <a:gd name="connsiteY3" fmla="*/ 5159262 h 5161050"/>
              <a:gd name="connsiteX4" fmla="*/ 2236 w 8503762"/>
              <a:gd name="connsiteY4" fmla="*/ 0 h 5161050"/>
              <a:gd name="connsiteX0" fmla="*/ 974 w 8502500"/>
              <a:gd name="connsiteY0" fmla="*/ 0 h 5161050"/>
              <a:gd name="connsiteX1" fmla="*/ 8502500 w 8502500"/>
              <a:gd name="connsiteY1" fmla="*/ 1814 h 5161050"/>
              <a:gd name="connsiteX2" fmla="*/ 4288635 w 8502500"/>
              <a:gd name="connsiteY2" fmla="*/ 5161050 h 5161050"/>
              <a:gd name="connsiteX3" fmla="*/ 6465 w 8502500"/>
              <a:gd name="connsiteY3" fmla="*/ 5161049 h 5161050"/>
              <a:gd name="connsiteX4" fmla="*/ 974 w 8502500"/>
              <a:gd name="connsiteY4" fmla="*/ 0 h 5161050"/>
              <a:gd name="connsiteX0" fmla="*/ 2236 w 8503762"/>
              <a:gd name="connsiteY0" fmla="*/ 0 h 5161050"/>
              <a:gd name="connsiteX1" fmla="*/ 8503762 w 8503762"/>
              <a:gd name="connsiteY1" fmla="*/ 1814 h 5161050"/>
              <a:gd name="connsiteX2" fmla="*/ 4289897 w 8503762"/>
              <a:gd name="connsiteY2" fmla="*/ 5161050 h 5161050"/>
              <a:gd name="connsiteX3" fmla="*/ 5939 w 8503762"/>
              <a:gd name="connsiteY3" fmla="*/ 5161049 h 5161050"/>
              <a:gd name="connsiteX4" fmla="*/ 2236 w 8503762"/>
              <a:gd name="connsiteY4" fmla="*/ 0 h 516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762" h="5161050">
                <a:moveTo>
                  <a:pt x="2236" y="0"/>
                </a:moveTo>
                <a:lnTo>
                  <a:pt x="8503762" y="1814"/>
                </a:lnTo>
                <a:lnTo>
                  <a:pt x="4289897" y="5161050"/>
                </a:lnTo>
                <a:lnTo>
                  <a:pt x="5939" y="5161049"/>
                </a:lnTo>
                <a:cubicBezTo>
                  <a:pt x="-7479" y="3669400"/>
                  <a:pt x="6674" y="2058511"/>
                  <a:pt x="2236" y="0"/>
                </a:cubicBezTo>
                <a:close/>
              </a:path>
            </a:pathLst>
          </a:cu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26175"/>
            <a:ext cx="14970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8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56" y="3059466"/>
            <a:ext cx="4892726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38003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926331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6675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_Title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42412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1"/>
          <p:cNvSpPr/>
          <p:nvPr userDrawn="1"/>
        </p:nvSpPr>
        <p:spPr>
          <a:xfrm>
            <a:off x="-4763" y="-6350"/>
            <a:ext cx="8494713" cy="6878638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525" h="5162839">
                <a:moveTo>
                  <a:pt x="0" y="0"/>
                </a:moveTo>
                <a:lnTo>
                  <a:pt x="8501525" y="7179"/>
                </a:lnTo>
                <a:lnTo>
                  <a:pt x="4289448" y="5162839"/>
                </a:lnTo>
                <a:lnTo>
                  <a:pt x="7277" y="5162839"/>
                </a:lnTo>
                <a:cubicBezTo>
                  <a:pt x="-6141" y="3671190"/>
                  <a:pt x="4438" y="205851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26175"/>
            <a:ext cx="14970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rgbClr val="95D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14" y="-10832"/>
            <a:ext cx="1642784" cy="5321808"/>
          </a:xfrm>
          <a:prstGeom prst="rect">
            <a:avLst/>
          </a:prstGeom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8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56" y="3059466"/>
            <a:ext cx="4892726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38003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926331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458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Block_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50350" cy="685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41475" y="3589338"/>
            <a:ext cx="720248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6083300"/>
            <a:ext cx="17541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641122" y="3692359"/>
            <a:ext cx="7202955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641122" y="3059466"/>
            <a:ext cx="7202955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633327" y="4245220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633327" y="4933548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6310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28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1985EA23-AB51-496F-B80F-8860C70DEDA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15075"/>
            <a:ext cx="45132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465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987DF6E2-738B-4CE7-8573-5FF0EBCA6B5F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4" r="84796" b="-2"/>
          <a:stretch>
            <a:fillRect/>
          </a:stretch>
        </p:blipFill>
        <p:spPr bwMode="auto">
          <a:xfrm>
            <a:off x="7131050" y="631825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360042"/>
            <a:ext cx="8725322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3pPr marL="1027113" indent="-344488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624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11178E33-29F9-4BEC-9439-AF2BFAA55B68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30950"/>
            <a:ext cx="45132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2"/>
          </p:nvPr>
        </p:nvSpPr>
        <p:spPr bwMode="auto">
          <a:xfrm>
            <a:off x="4682720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09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95477663-6E89-4FE6-BDEA-D6361B1511E1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48413"/>
            <a:ext cx="45132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207546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1"/>
          </p:nvPr>
        </p:nvSpPr>
        <p:spPr bwMode="auto">
          <a:xfrm>
            <a:off x="3168447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 noChangeArrowheads="1"/>
          </p:cNvSpPr>
          <p:nvPr>
            <p:ph idx="12"/>
          </p:nvPr>
        </p:nvSpPr>
        <p:spPr bwMode="auto">
          <a:xfrm>
            <a:off x="6125757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B3484-AFF3-4168-B650-548D505E48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3806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7021DE70-F191-4491-B28C-E3104324F208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04454" y="1394432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1"/>
          </p:nvPr>
        </p:nvSpPr>
        <p:spPr>
          <a:xfrm>
            <a:off x="1807062" y="1942312"/>
            <a:ext cx="5480447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873283" y="5571790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47189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Content+Table/Fig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0DF2EDAB-2C26-4D56-971C-EC62A57FC1FA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360037"/>
            <a:ext cx="8725322" cy="9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41430" y="2380865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2498808" y="2919850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548373" y="5903171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8359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+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C6D5AB80-3631-42CB-968D-CFAD3A1B43DE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13780" y="1360036"/>
            <a:ext cx="4374141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77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0" y="4882342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4570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Table/Fig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897B2584-978B-4035-B74E-35E106D2864D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5172" y="1367371"/>
            <a:ext cx="3991356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77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0" y="4882342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634" y="1367371"/>
            <a:ext cx="3987992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4"/>
          </p:nvPr>
        </p:nvSpPr>
        <p:spPr>
          <a:xfrm>
            <a:off x="162256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207548" y="4882342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3454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5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F93E3DB3-5A40-4E38-86F3-AEBB3309342E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722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D9C45C39-FF12-4A97-95E4-9A06EFFFB86E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8725322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856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A447D53A-7044-4D16-B223-294B77CF3713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682720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51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61913" y="0"/>
            <a:ext cx="92059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B30D5EE1-23A9-41D8-AEEE-D5D242C2332B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3168447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1"/>
          </p:nvPr>
        </p:nvSpPr>
        <p:spPr bwMode="auto">
          <a:xfrm>
            <a:off x="6125757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524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CCB4AC3D-8532-4AAE-BED7-3714420B49FD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04454" y="1394432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1"/>
          </p:nvPr>
        </p:nvSpPr>
        <p:spPr>
          <a:xfrm>
            <a:off x="1807062" y="1942312"/>
            <a:ext cx="5480447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873283" y="5571790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47121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Content 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0B2CE1E4-AFA2-4AA2-880B-D6CB8232E8F5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8725322" cy="9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41430" y="2380865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1"/>
          </p:nvPr>
        </p:nvSpPr>
        <p:spPr>
          <a:xfrm>
            <a:off x="2498808" y="2919850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548373" y="5903171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041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6248400"/>
            <a:ext cx="9144000" cy="381000"/>
          </a:xfrm>
          <a:prstGeom prst="rect">
            <a:avLst/>
          </a:prstGeom>
          <a:noFill/>
        </p:spPr>
        <p:txBody>
          <a:bodyPr tIns="91440" b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300" b="1" spc="150" dirty="0">
                <a:solidFill>
                  <a:srgbClr val="6F6754"/>
                </a:solidFill>
                <a:latin typeface="Arial Narrow" pitchFamily="34" charset="0"/>
                <a:cs typeface="+mn-cs"/>
              </a:rPr>
              <a:t>DISPUTES &amp; INVESTIGATIONS  •  ECONOMICS  •  FINANCIAL ADVISORY  •  MANAGEMENT CONSULTING    </a:t>
            </a:r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228600"/>
            <a:ext cx="27400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 userDrawn="1"/>
        </p:nvCxnSpPr>
        <p:spPr bwMode="auto">
          <a:xfrm>
            <a:off x="152400" y="1371600"/>
            <a:ext cx="8763000" cy="0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>
            <a:fillRect/>
          </a:stretch>
        </p:blipFill>
        <p:spPr bwMode="auto">
          <a:xfrm>
            <a:off x="25400" y="4572000"/>
            <a:ext cx="7496175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152400" y="6634163"/>
            <a:ext cx="3886200" cy="223837"/>
          </a:xfrm>
          <a:prstGeom prst="rect">
            <a:avLst/>
          </a:prstGeom>
          <a:noFill/>
        </p:spPr>
        <p:txBody>
          <a:bodyPr lIns="45720" rIns="4572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50" dirty="0">
                <a:solidFill>
                  <a:prstClr val="black"/>
                </a:solidFill>
                <a:latin typeface="Arial Narrow" pitchFamily="34" charset="0"/>
                <a:cs typeface="+mn-cs"/>
              </a:rPr>
              <a:t>©2015 Navigant Consulting, Inc.  Confidential and proprietary. Do not distribute or copy.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7391400" y="1524000"/>
            <a:ext cx="1524000" cy="990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152403" y="2771797"/>
            <a:ext cx="6263471" cy="352425"/>
          </a:xfrm>
          <a:prstGeom prst="rect">
            <a:avLst/>
          </a:prstGeom>
        </p:spPr>
        <p:txBody>
          <a:bodyPr lIns="45720" rIns="45720" anchor="ctr"/>
          <a:lstStyle>
            <a:lvl1pPr marL="0" marR="0" indent="0" algn="l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i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52400" y="1524000"/>
            <a:ext cx="6248400" cy="1143000"/>
          </a:xfrm>
          <a:prstGeom prst="rect">
            <a:avLst/>
          </a:prstGeom>
        </p:spPr>
        <p:txBody>
          <a:bodyPr lIns="45720" rIns="45720" anchor="b"/>
          <a:lstStyle>
            <a:lvl1pPr>
              <a:defRPr sz="2800" b="1" i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152400" y="3505200"/>
            <a:ext cx="3352800" cy="381000"/>
          </a:xfrm>
          <a:prstGeom prst="rect">
            <a:avLst/>
          </a:prstGeom>
        </p:spPr>
        <p:txBody>
          <a:bodyPr lIns="45720" rIns="45720" anchor="ctr"/>
          <a:lstStyle>
            <a:lvl1pPr marL="0" indent="0">
              <a:defRPr sz="1400" i="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152400" y="4038600"/>
            <a:ext cx="3352800" cy="152400"/>
          </a:xfrm>
          <a:prstGeom prst="rect">
            <a:avLst/>
          </a:prstGeom>
        </p:spPr>
        <p:txBody>
          <a:bodyPr lIns="45720" rIns="45720" anchor="ctr"/>
          <a:lstStyle>
            <a:lvl1pPr marL="0" indent="0">
              <a:defRPr sz="850" i="0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7391400" y="2590800"/>
            <a:ext cx="1524000" cy="990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52243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2 Column 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B5F41A30-9349-4384-8731-28D04DB381B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13780" y="1360036"/>
            <a:ext cx="4374141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77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0" y="4882342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3793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 2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580E6FF4-485F-4CD6-ADC8-9526FB04D068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5172" y="1367371"/>
            <a:ext cx="3991356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14"/>
          <p:cNvSpPr>
            <a:spLocks noGrp="1"/>
          </p:cNvSpPr>
          <p:nvPr>
            <p:ph sz="quarter" idx="11"/>
          </p:nvPr>
        </p:nvSpPr>
        <p:spPr>
          <a:xfrm>
            <a:off x="4692477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0" y="4882342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634" y="1367371"/>
            <a:ext cx="3987992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14"/>
          <p:cNvSpPr>
            <a:spLocks noGrp="1"/>
          </p:cNvSpPr>
          <p:nvPr>
            <p:ph sz="quarter" idx="14"/>
          </p:nvPr>
        </p:nvSpPr>
        <p:spPr>
          <a:xfrm>
            <a:off x="162256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207548" y="4882342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0215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8" y="1262358"/>
            <a:ext cx="7299323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964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4" y="1262358"/>
            <a:ext cx="3549669" cy="47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5383199" y="1262358"/>
            <a:ext cx="3549669" cy="47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317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4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121633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idx="11"/>
          </p:nvPr>
        </p:nvSpPr>
        <p:spPr bwMode="auto">
          <a:xfrm>
            <a:off x="6609725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10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olor Block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88" y="3175"/>
            <a:ext cx="9142412" cy="6867525"/>
          </a:xfrm>
          <a:prstGeom prst="rect">
            <a:avLst/>
          </a:pr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11"/>
          <p:cNvSpPr/>
          <p:nvPr userDrawn="1"/>
        </p:nvSpPr>
        <p:spPr>
          <a:xfrm>
            <a:off x="-4763" y="-6350"/>
            <a:ext cx="8494713" cy="6878638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525" h="5162839">
                <a:moveTo>
                  <a:pt x="0" y="0"/>
                </a:moveTo>
                <a:lnTo>
                  <a:pt x="8501525" y="7179"/>
                </a:lnTo>
                <a:lnTo>
                  <a:pt x="4289448" y="5162839"/>
                </a:lnTo>
                <a:lnTo>
                  <a:pt x="7277" y="5162839"/>
                </a:lnTo>
                <a:cubicBezTo>
                  <a:pt x="-6141" y="3671190"/>
                  <a:pt x="4438" y="205851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6224588"/>
            <a:ext cx="1117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319686" y="3693"/>
            <a:ext cx="4252319" cy="685430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26354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588"/>
            <a:ext cx="4572000" cy="6856412"/>
          </a:xfrm>
          <a:prstGeom prst="rect">
            <a:avLst/>
          </a:pr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858838"/>
            <a:ext cx="2919412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7898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246853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4" y="1"/>
            <a:ext cx="45880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858838"/>
            <a:ext cx="2919412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7898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834398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4" y="1"/>
            <a:ext cx="45880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858838"/>
            <a:ext cx="2919412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431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b="1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6743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175"/>
            <a:ext cx="9144000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1"/>
          <p:cNvSpPr/>
          <p:nvPr userDrawn="1"/>
        </p:nvSpPr>
        <p:spPr>
          <a:xfrm>
            <a:off x="-4763" y="-3175"/>
            <a:ext cx="8496301" cy="6875463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  <a:gd name="connsiteX0" fmla="*/ 138333 w 8495070"/>
              <a:gd name="connsiteY0" fmla="*/ 109009 h 5155660"/>
              <a:gd name="connsiteX1" fmla="*/ 8495070 w 8495070"/>
              <a:gd name="connsiteY1" fmla="*/ 0 h 5155660"/>
              <a:gd name="connsiteX2" fmla="*/ 4282993 w 8495070"/>
              <a:gd name="connsiteY2" fmla="*/ 5155660 h 5155660"/>
              <a:gd name="connsiteX3" fmla="*/ 822 w 8495070"/>
              <a:gd name="connsiteY3" fmla="*/ 5155660 h 5155660"/>
              <a:gd name="connsiteX4" fmla="*/ 138333 w 8495070"/>
              <a:gd name="connsiteY4" fmla="*/ 109009 h 5155660"/>
              <a:gd name="connsiteX0" fmla="*/ 0 w 8501525"/>
              <a:gd name="connsiteY0" fmla="*/ 0 h 5157476"/>
              <a:gd name="connsiteX1" fmla="*/ 8501525 w 8501525"/>
              <a:gd name="connsiteY1" fmla="*/ 1816 h 5157476"/>
              <a:gd name="connsiteX2" fmla="*/ 4289448 w 8501525"/>
              <a:gd name="connsiteY2" fmla="*/ 5157476 h 5157476"/>
              <a:gd name="connsiteX3" fmla="*/ 7277 w 8501525"/>
              <a:gd name="connsiteY3" fmla="*/ 5157476 h 5157476"/>
              <a:gd name="connsiteX4" fmla="*/ 0 w 8501525"/>
              <a:gd name="connsiteY4" fmla="*/ 0 h 5157476"/>
              <a:gd name="connsiteX0" fmla="*/ 974 w 8500712"/>
              <a:gd name="connsiteY0" fmla="*/ 0 h 5159263"/>
              <a:gd name="connsiteX1" fmla="*/ 8500712 w 8500712"/>
              <a:gd name="connsiteY1" fmla="*/ 3603 h 5159263"/>
              <a:gd name="connsiteX2" fmla="*/ 4288635 w 8500712"/>
              <a:gd name="connsiteY2" fmla="*/ 5159263 h 5159263"/>
              <a:gd name="connsiteX3" fmla="*/ 6464 w 8500712"/>
              <a:gd name="connsiteY3" fmla="*/ 5159263 h 5159263"/>
              <a:gd name="connsiteX4" fmla="*/ 974 w 8500712"/>
              <a:gd name="connsiteY4" fmla="*/ 0 h 5159263"/>
              <a:gd name="connsiteX0" fmla="*/ 974 w 8500712"/>
              <a:gd name="connsiteY0" fmla="*/ 0 h 5161050"/>
              <a:gd name="connsiteX1" fmla="*/ 8500712 w 8500712"/>
              <a:gd name="connsiteY1" fmla="*/ 5390 h 5161050"/>
              <a:gd name="connsiteX2" fmla="*/ 4288635 w 8500712"/>
              <a:gd name="connsiteY2" fmla="*/ 5161050 h 5161050"/>
              <a:gd name="connsiteX3" fmla="*/ 6464 w 8500712"/>
              <a:gd name="connsiteY3" fmla="*/ 5161050 h 5161050"/>
              <a:gd name="connsiteX4" fmla="*/ 974 w 8500712"/>
              <a:gd name="connsiteY4" fmla="*/ 0 h 5161050"/>
              <a:gd name="connsiteX0" fmla="*/ 974 w 8506075"/>
              <a:gd name="connsiteY0" fmla="*/ 0 h 5161050"/>
              <a:gd name="connsiteX1" fmla="*/ 8506075 w 8506075"/>
              <a:gd name="connsiteY1" fmla="*/ 3602 h 5161050"/>
              <a:gd name="connsiteX2" fmla="*/ 4288635 w 8506075"/>
              <a:gd name="connsiteY2" fmla="*/ 5161050 h 5161050"/>
              <a:gd name="connsiteX3" fmla="*/ 6464 w 8506075"/>
              <a:gd name="connsiteY3" fmla="*/ 5161050 h 5161050"/>
              <a:gd name="connsiteX4" fmla="*/ 974 w 8506075"/>
              <a:gd name="connsiteY4" fmla="*/ 0 h 5161050"/>
              <a:gd name="connsiteX0" fmla="*/ 974 w 8502500"/>
              <a:gd name="connsiteY0" fmla="*/ 0 h 5161050"/>
              <a:gd name="connsiteX1" fmla="*/ 8502500 w 8502500"/>
              <a:gd name="connsiteY1" fmla="*/ 1814 h 5161050"/>
              <a:gd name="connsiteX2" fmla="*/ 4288635 w 8502500"/>
              <a:gd name="connsiteY2" fmla="*/ 5161050 h 5161050"/>
              <a:gd name="connsiteX3" fmla="*/ 6464 w 8502500"/>
              <a:gd name="connsiteY3" fmla="*/ 5161050 h 5161050"/>
              <a:gd name="connsiteX4" fmla="*/ 974 w 8502500"/>
              <a:gd name="connsiteY4" fmla="*/ 0 h 5161050"/>
              <a:gd name="connsiteX0" fmla="*/ 2236 w 8503762"/>
              <a:gd name="connsiteY0" fmla="*/ 0 h 5161050"/>
              <a:gd name="connsiteX1" fmla="*/ 8503762 w 8503762"/>
              <a:gd name="connsiteY1" fmla="*/ 1814 h 5161050"/>
              <a:gd name="connsiteX2" fmla="*/ 4289897 w 8503762"/>
              <a:gd name="connsiteY2" fmla="*/ 5161050 h 5161050"/>
              <a:gd name="connsiteX3" fmla="*/ 5939 w 8503762"/>
              <a:gd name="connsiteY3" fmla="*/ 5159262 h 5161050"/>
              <a:gd name="connsiteX4" fmla="*/ 2236 w 8503762"/>
              <a:gd name="connsiteY4" fmla="*/ 0 h 5161050"/>
              <a:gd name="connsiteX0" fmla="*/ 974 w 8502500"/>
              <a:gd name="connsiteY0" fmla="*/ 0 h 5161050"/>
              <a:gd name="connsiteX1" fmla="*/ 8502500 w 8502500"/>
              <a:gd name="connsiteY1" fmla="*/ 1814 h 5161050"/>
              <a:gd name="connsiteX2" fmla="*/ 4288635 w 8502500"/>
              <a:gd name="connsiteY2" fmla="*/ 5161050 h 5161050"/>
              <a:gd name="connsiteX3" fmla="*/ 6465 w 8502500"/>
              <a:gd name="connsiteY3" fmla="*/ 5161049 h 5161050"/>
              <a:gd name="connsiteX4" fmla="*/ 974 w 8502500"/>
              <a:gd name="connsiteY4" fmla="*/ 0 h 5161050"/>
              <a:gd name="connsiteX0" fmla="*/ 2236 w 8503762"/>
              <a:gd name="connsiteY0" fmla="*/ 0 h 5161050"/>
              <a:gd name="connsiteX1" fmla="*/ 8503762 w 8503762"/>
              <a:gd name="connsiteY1" fmla="*/ 1814 h 5161050"/>
              <a:gd name="connsiteX2" fmla="*/ 4289897 w 8503762"/>
              <a:gd name="connsiteY2" fmla="*/ 5161050 h 5161050"/>
              <a:gd name="connsiteX3" fmla="*/ 5939 w 8503762"/>
              <a:gd name="connsiteY3" fmla="*/ 5161049 h 5161050"/>
              <a:gd name="connsiteX4" fmla="*/ 2236 w 8503762"/>
              <a:gd name="connsiteY4" fmla="*/ 0 h 516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762" h="5161050">
                <a:moveTo>
                  <a:pt x="2236" y="0"/>
                </a:moveTo>
                <a:lnTo>
                  <a:pt x="8503762" y="1814"/>
                </a:lnTo>
                <a:lnTo>
                  <a:pt x="4289897" y="5161050"/>
                </a:lnTo>
                <a:lnTo>
                  <a:pt x="5939" y="5161049"/>
                </a:lnTo>
                <a:cubicBezTo>
                  <a:pt x="-7479" y="3669400"/>
                  <a:pt x="6674" y="2058511"/>
                  <a:pt x="2236" y="0"/>
                </a:cubicBezTo>
                <a:close/>
              </a:path>
            </a:pathLst>
          </a:cu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26175"/>
            <a:ext cx="14954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8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56" y="3059458"/>
            <a:ext cx="4892726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38003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926331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706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04800" y="914400"/>
            <a:ext cx="8534400" cy="5105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Palatino Linotype" pitchFamily="18" charset="0"/>
              <a:buChar char="»"/>
              <a:defRPr sz="1800" i="0"/>
            </a:lvl1pPr>
            <a:lvl2pPr marL="576263" indent="-288925">
              <a:lnSpc>
                <a:spcPct val="100000"/>
              </a:lnSpc>
              <a:buFont typeface="Palatino Linotype" pitchFamily="18" charset="0"/>
              <a:buChar char="–"/>
              <a:defRPr sz="1600"/>
            </a:lvl2pPr>
            <a:lvl3pPr marL="796925" indent="-222250">
              <a:lnSpc>
                <a:spcPct val="100000"/>
              </a:lnSpc>
              <a:buFont typeface="Courier New" pitchFamily="49" charset="0"/>
              <a:buChar char="o"/>
              <a:defRPr sz="1400"/>
            </a:lvl3pPr>
            <a:lvl4pPr marL="1031875" indent="-234950">
              <a:lnSpc>
                <a:spcPct val="100000"/>
              </a:lnSpc>
              <a:buFont typeface="Palatino Linotype" pitchFamily="18" charset="0"/>
              <a:buChar char="›"/>
              <a:defRPr sz="140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04800" y="40944"/>
            <a:ext cx="8507104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defRPr sz="2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7084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_Title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175"/>
            <a:ext cx="9144000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1"/>
          <p:cNvSpPr/>
          <p:nvPr userDrawn="1"/>
        </p:nvSpPr>
        <p:spPr>
          <a:xfrm>
            <a:off x="-4763" y="-6350"/>
            <a:ext cx="8494713" cy="6878638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525" h="5162839">
                <a:moveTo>
                  <a:pt x="0" y="0"/>
                </a:moveTo>
                <a:lnTo>
                  <a:pt x="8501525" y="7179"/>
                </a:lnTo>
                <a:lnTo>
                  <a:pt x="4289448" y="5162839"/>
                </a:lnTo>
                <a:lnTo>
                  <a:pt x="7277" y="5162839"/>
                </a:lnTo>
                <a:cubicBezTo>
                  <a:pt x="-6141" y="3671190"/>
                  <a:pt x="4438" y="205851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26175"/>
            <a:ext cx="14954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rgbClr val="95D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14" y="-10832"/>
            <a:ext cx="1642784" cy="5321808"/>
          </a:xfrm>
          <a:prstGeom prst="rect">
            <a:avLst/>
          </a:prstGeom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8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56" y="3059458"/>
            <a:ext cx="4892726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38003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926331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6218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Block_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50350" cy="685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41475" y="3589338"/>
            <a:ext cx="720248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6083300"/>
            <a:ext cx="17526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641122" y="3692359"/>
            <a:ext cx="7202955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641122" y="3059458"/>
            <a:ext cx="7202955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633327" y="4245220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633327" y="4933548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1688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547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442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A29EC120-54E7-4B13-A659-E6DAEC37ED6C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15075"/>
            <a:ext cx="45132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220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F5C48FEE-FA2B-4B41-AD72-02160A28B2E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4" r="84796" b="-2"/>
          <a:stretch>
            <a:fillRect/>
          </a:stretch>
        </p:blipFill>
        <p:spPr bwMode="auto">
          <a:xfrm>
            <a:off x="7131050" y="631825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360042"/>
            <a:ext cx="8725322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3pPr marL="1027113" indent="-344488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064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31DDB819-852C-43AD-9A64-52A12A8B7F91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30950"/>
            <a:ext cx="45132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0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2"/>
          </p:nvPr>
        </p:nvSpPr>
        <p:spPr bwMode="auto">
          <a:xfrm>
            <a:off x="4682716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755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FC369AF0-739C-47DF-A745-19AA261DC069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48413"/>
            <a:ext cx="45132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207546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1"/>
          </p:nvPr>
        </p:nvSpPr>
        <p:spPr bwMode="auto">
          <a:xfrm>
            <a:off x="3168446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 noChangeArrowheads="1"/>
          </p:cNvSpPr>
          <p:nvPr>
            <p:ph idx="12"/>
          </p:nvPr>
        </p:nvSpPr>
        <p:spPr bwMode="auto">
          <a:xfrm>
            <a:off x="6125753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935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DA83340C-4561-44D5-B992-9F17E57153DD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04450" y="1394432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1"/>
          </p:nvPr>
        </p:nvSpPr>
        <p:spPr>
          <a:xfrm>
            <a:off x="1807062" y="1942312"/>
            <a:ext cx="5480447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873283" y="5571782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3464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Content+Table/Fig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923E472E-4B67-4276-A751-7955CE87B53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360037"/>
            <a:ext cx="8725322" cy="9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41427" y="2380865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2498804" y="2919850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548369" y="5903163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0155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+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F6303657-CDBF-4D82-ABCF-2DBE86DDB81C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0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13780" y="1360036"/>
            <a:ext cx="4374141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73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36" y="4882334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59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04800" y="40944"/>
            <a:ext cx="8507104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defRPr sz="2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04800" y="914400"/>
            <a:ext cx="4114800" cy="5257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Palatino Linotype" pitchFamily="18" charset="0"/>
              <a:buChar char="»"/>
              <a:defRPr sz="1800" i="0"/>
            </a:lvl1pPr>
            <a:lvl2pPr marL="576263" indent="-288925">
              <a:lnSpc>
                <a:spcPct val="100000"/>
              </a:lnSpc>
              <a:buFont typeface="Palatino Linotype" pitchFamily="18" charset="0"/>
              <a:buChar char="–"/>
              <a:defRPr sz="1600"/>
            </a:lvl2pPr>
            <a:lvl3pPr marL="796925" indent="-222250">
              <a:lnSpc>
                <a:spcPct val="100000"/>
              </a:lnSpc>
              <a:buFont typeface="Courier New" pitchFamily="49" charset="0"/>
              <a:buChar char="o"/>
              <a:defRPr sz="1400"/>
            </a:lvl3pPr>
            <a:lvl4pPr marL="1031875" indent="-234950">
              <a:lnSpc>
                <a:spcPct val="100000"/>
              </a:lnSpc>
              <a:buFont typeface="Palatino Linotype" pitchFamily="18" charset="0"/>
              <a:buChar char="›"/>
              <a:defRPr sz="140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2"/>
          </p:nvPr>
        </p:nvSpPr>
        <p:spPr>
          <a:xfrm>
            <a:off x="4724400" y="914400"/>
            <a:ext cx="4114800" cy="5257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Palatino Linotype" pitchFamily="18" charset="0"/>
              <a:buChar char="»"/>
              <a:defRPr sz="1800" i="0"/>
            </a:lvl1pPr>
            <a:lvl2pPr marL="576263" indent="-288925">
              <a:lnSpc>
                <a:spcPct val="100000"/>
              </a:lnSpc>
              <a:buFont typeface="Palatino Linotype" pitchFamily="18" charset="0"/>
              <a:buChar char="–"/>
              <a:defRPr sz="1600"/>
            </a:lvl2pPr>
            <a:lvl3pPr marL="796925" indent="-222250">
              <a:lnSpc>
                <a:spcPct val="100000"/>
              </a:lnSpc>
              <a:buFont typeface="Courier New" pitchFamily="49" charset="0"/>
              <a:buChar char="o"/>
              <a:defRPr sz="1400"/>
            </a:lvl3pPr>
            <a:lvl4pPr marL="1031875" indent="-234950">
              <a:lnSpc>
                <a:spcPct val="100000"/>
              </a:lnSpc>
              <a:buFont typeface="Palatino Linotype" pitchFamily="18" charset="0"/>
              <a:buChar char="›"/>
              <a:defRPr sz="140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289797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Table/Fig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D44997DB-F5EC-45D6-BADE-3C499421C118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5172" y="1367371"/>
            <a:ext cx="3991356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73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36" y="4882334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634" y="1367371"/>
            <a:ext cx="3987992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4"/>
          </p:nvPr>
        </p:nvSpPr>
        <p:spPr>
          <a:xfrm>
            <a:off x="162252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207548" y="4882334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65267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F09D3FD0-28F7-498F-9338-76727E5EFFE8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345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A39564F2-5D55-4F75-91C7-4337FB04BE82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8725322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412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66901368-2FEB-4D3E-9172-ACEC4E4BE241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0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682716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206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61913" y="0"/>
            <a:ext cx="92059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8B6DD23B-9217-47AC-98D1-1320192FC37B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3168446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1"/>
          </p:nvPr>
        </p:nvSpPr>
        <p:spPr bwMode="auto">
          <a:xfrm>
            <a:off x="6125753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5888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70C99B2F-81DD-48A3-A926-F79DEC8C5899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04450" y="1394432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1"/>
          </p:nvPr>
        </p:nvSpPr>
        <p:spPr>
          <a:xfrm>
            <a:off x="1807062" y="1942312"/>
            <a:ext cx="5480447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873283" y="5571782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4405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Content 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E3AC83E5-4DA6-4BDB-A417-659AB17496BA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8725322" cy="9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41427" y="2380865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1"/>
          </p:nvPr>
        </p:nvSpPr>
        <p:spPr>
          <a:xfrm>
            <a:off x="2498804" y="2919850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548369" y="5903163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5080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2 Column 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35944E4B-5F4A-4AA3-867F-1C187BF493E8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0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13780" y="1360036"/>
            <a:ext cx="4374141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73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36" y="4882334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24673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 2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26942D94-A6D6-4740-8CB4-54221C2FF692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5172" y="1367371"/>
            <a:ext cx="3991356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14"/>
          <p:cNvSpPr>
            <a:spLocks noGrp="1"/>
          </p:cNvSpPr>
          <p:nvPr>
            <p:ph sz="quarter" idx="11"/>
          </p:nvPr>
        </p:nvSpPr>
        <p:spPr>
          <a:xfrm>
            <a:off x="4692473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36" y="4882334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634" y="1367371"/>
            <a:ext cx="3987992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4"/>
          <p:cNvSpPr>
            <a:spLocks noGrp="1"/>
          </p:cNvSpPr>
          <p:nvPr>
            <p:ph sz="quarter" idx="14"/>
          </p:nvPr>
        </p:nvSpPr>
        <p:spPr>
          <a:xfrm>
            <a:off x="162252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207548" y="4882334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45696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7" y="1262358"/>
            <a:ext cx="7299323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3547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21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04800" y="40944"/>
            <a:ext cx="8507104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defRPr sz="2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81100" y="1219200"/>
            <a:ext cx="6781800" cy="381000"/>
          </a:xfrm>
          <a:prstGeom prst="rect">
            <a:avLst/>
          </a:prstGeom>
        </p:spPr>
        <p:txBody>
          <a:bodyPr/>
          <a:lstStyle>
            <a:lvl1pPr algn="ctr">
              <a:defRPr sz="1800" b="1" i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1333500" y="1752600"/>
            <a:ext cx="6477000" cy="381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371600" y="5638800"/>
            <a:ext cx="2438400" cy="228600"/>
          </a:xfrm>
          <a:prstGeom prst="rect">
            <a:avLst/>
          </a:prstGeom>
        </p:spPr>
        <p:txBody>
          <a:bodyPr/>
          <a:lstStyle>
            <a:lvl1pPr algn="l">
              <a:defRPr sz="800" baseline="0">
                <a:solidFill>
                  <a:srgbClr val="7E7E7E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4607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4" y="1262358"/>
            <a:ext cx="3549669" cy="47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5383199" y="1262358"/>
            <a:ext cx="3549669" cy="47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33547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204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4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121633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idx="11"/>
          </p:nvPr>
        </p:nvSpPr>
        <p:spPr bwMode="auto">
          <a:xfrm>
            <a:off x="6609725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33547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451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olor Block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175"/>
            <a:ext cx="9144000" cy="6867525"/>
          </a:xfrm>
          <a:prstGeom prst="rect">
            <a:avLst/>
          </a:pr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11"/>
          <p:cNvSpPr/>
          <p:nvPr userDrawn="1"/>
        </p:nvSpPr>
        <p:spPr>
          <a:xfrm>
            <a:off x="-4763" y="-6350"/>
            <a:ext cx="8494713" cy="6878638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525" h="5162839">
                <a:moveTo>
                  <a:pt x="0" y="0"/>
                </a:moveTo>
                <a:lnTo>
                  <a:pt x="8501525" y="7179"/>
                </a:lnTo>
                <a:lnTo>
                  <a:pt x="4289448" y="5162839"/>
                </a:lnTo>
                <a:lnTo>
                  <a:pt x="7277" y="5162839"/>
                </a:lnTo>
                <a:cubicBezTo>
                  <a:pt x="-6141" y="3671190"/>
                  <a:pt x="4438" y="205851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6224588"/>
            <a:ext cx="1117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319685" y="3693"/>
            <a:ext cx="4252319" cy="685430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54636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588"/>
            <a:ext cx="4572000" cy="6856412"/>
          </a:xfrm>
          <a:prstGeom prst="rect">
            <a:avLst/>
          </a:pr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58838"/>
            <a:ext cx="2921000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7898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31725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4" y="1"/>
            <a:ext cx="45880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58838"/>
            <a:ext cx="2921000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7898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27357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4" y="1"/>
            <a:ext cx="45880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58838"/>
            <a:ext cx="2921000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431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b="1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3996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175"/>
            <a:ext cx="9144000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1"/>
          <p:cNvSpPr/>
          <p:nvPr userDrawn="1"/>
        </p:nvSpPr>
        <p:spPr>
          <a:xfrm>
            <a:off x="-4763" y="-3175"/>
            <a:ext cx="8496301" cy="6875463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  <a:gd name="connsiteX0" fmla="*/ 138333 w 8495070"/>
              <a:gd name="connsiteY0" fmla="*/ 109009 h 5155660"/>
              <a:gd name="connsiteX1" fmla="*/ 8495070 w 8495070"/>
              <a:gd name="connsiteY1" fmla="*/ 0 h 5155660"/>
              <a:gd name="connsiteX2" fmla="*/ 4282993 w 8495070"/>
              <a:gd name="connsiteY2" fmla="*/ 5155660 h 5155660"/>
              <a:gd name="connsiteX3" fmla="*/ 822 w 8495070"/>
              <a:gd name="connsiteY3" fmla="*/ 5155660 h 5155660"/>
              <a:gd name="connsiteX4" fmla="*/ 138333 w 8495070"/>
              <a:gd name="connsiteY4" fmla="*/ 109009 h 5155660"/>
              <a:gd name="connsiteX0" fmla="*/ 0 w 8501525"/>
              <a:gd name="connsiteY0" fmla="*/ 0 h 5157476"/>
              <a:gd name="connsiteX1" fmla="*/ 8501525 w 8501525"/>
              <a:gd name="connsiteY1" fmla="*/ 1816 h 5157476"/>
              <a:gd name="connsiteX2" fmla="*/ 4289448 w 8501525"/>
              <a:gd name="connsiteY2" fmla="*/ 5157476 h 5157476"/>
              <a:gd name="connsiteX3" fmla="*/ 7277 w 8501525"/>
              <a:gd name="connsiteY3" fmla="*/ 5157476 h 5157476"/>
              <a:gd name="connsiteX4" fmla="*/ 0 w 8501525"/>
              <a:gd name="connsiteY4" fmla="*/ 0 h 5157476"/>
              <a:gd name="connsiteX0" fmla="*/ 974 w 8500712"/>
              <a:gd name="connsiteY0" fmla="*/ 0 h 5159263"/>
              <a:gd name="connsiteX1" fmla="*/ 8500712 w 8500712"/>
              <a:gd name="connsiteY1" fmla="*/ 3603 h 5159263"/>
              <a:gd name="connsiteX2" fmla="*/ 4288635 w 8500712"/>
              <a:gd name="connsiteY2" fmla="*/ 5159263 h 5159263"/>
              <a:gd name="connsiteX3" fmla="*/ 6464 w 8500712"/>
              <a:gd name="connsiteY3" fmla="*/ 5159263 h 5159263"/>
              <a:gd name="connsiteX4" fmla="*/ 974 w 8500712"/>
              <a:gd name="connsiteY4" fmla="*/ 0 h 5159263"/>
              <a:gd name="connsiteX0" fmla="*/ 974 w 8500712"/>
              <a:gd name="connsiteY0" fmla="*/ 0 h 5161050"/>
              <a:gd name="connsiteX1" fmla="*/ 8500712 w 8500712"/>
              <a:gd name="connsiteY1" fmla="*/ 5390 h 5161050"/>
              <a:gd name="connsiteX2" fmla="*/ 4288635 w 8500712"/>
              <a:gd name="connsiteY2" fmla="*/ 5161050 h 5161050"/>
              <a:gd name="connsiteX3" fmla="*/ 6464 w 8500712"/>
              <a:gd name="connsiteY3" fmla="*/ 5161050 h 5161050"/>
              <a:gd name="connsiteX4" fmla="*/ 974 w 8500712"/>
              <a:gd name="connsiteY4" fmla="*/ 0 h 5161050"/>
              <a:gd name="connsiteX0" fmla="*/ 974 w 8506075"/>
              <a:gd name="connsiteY0" fmla="*/ 0 h 5161050"/>
              <a:gd name="connsiteX1" fmla="*/ 8506075 w 8506075"/>
              <a:gd name="connsiteY1" fmla="*/ 3602 h 5161050"/>
              <a:gd name="connsiteX2" fmla="*/ 4288635 w 8506075"/>
              <a:gd name="connsiteY2" fmla="*/ 5161050 h 5161050"/>
              <a:gd name="connsiteX3" fmla="*/ 6464 w 8506075"/>
              <a:gd name="connsiteY3" fmla="*/ 5161050 h 5161050"/>
              <a:gd name="connsiteX4" fmla="*/ 974 w 8506075"/>
              <a:gd name="connsiteY4" fmla="*/ 0 h 5161050"/>
              <a:gd name="connsiteX0" fmla="*/ 974 w 8502500"/>
              <a:gd name="connsiteY0" fmla="*/ 0 h 5161050"/>
              <a:gd name="connsiteX1" fmla="*/ 8502500 w 8502500"/>
              <a:gd name="connsiteY1" fmla="*/ 1814 h 5161050"/>
              <a:gd name="connsiteX2" fmla="*/ 4288635 w 8502500"/>
              <a:gd name="connsiteY2" fmla="*/ 5161050 h 5161050"/>
              <a:gd name="connsiteX3" fmla="*/ 6464 w 8502500"/>
              <a:gd name="connsiteY3" fmla="*/ 5161050 h 5161050"/>
              <a:gd name="connsiteX4" fmla="*/ 974 w 8502500"/>
              <a:gd name="connsiteY4" fmla="*/ 0 h 5161050"/>
              <a:gd name="connsiteX0" fmla="*/ 2236 w 8503762"/>
              <a:gd name="connsiteY0" fmla="*/ 0 h 5161050"/>
              <a:gd name="connsiteX1" fmla="*/ 8503762 w 8503762"/>
              <a:gd name="connsiteY1" fmla="*/ 1814 h 5161050"/>
              <a:gd name="connsiteX2" fmla="*/ 4289897 w 8503762"/>
              <a:gd name="connsiteY2" fmla="*/ 5161050 h 5161050"/>
              <a:gd name="connsiteX3" fmla="*/ 5939 w 8503762"/>
              <a:gd name="connsiteY3" fmla="*/ 5159262 h 5161050"/>
              <a:gd name="connsiteX4" fmla="*/ 2236 w 8503762"/>
              <a:gd name="connsiteY4" fmla="*/ 0 h 5161050"/>
              <a:gd name="connsiteX0" fmla="*/ 974 w 8502500"/>
              <a:gd name="connsiteY0" fmla="*/ 0 h 5161050"/>
              <a:gd name="connsiteX1" fmla="*/ 8502500 w 8502500"/>
              <a:gd name="connsiteY1" fmla="*/ 1814 h 5161050"/>
              <a:gd name="connsiteX2" fmla="*/ 4288635 w 8502500"/>
              <a:gd name="connsiteY2" fmla="*/ 5161050 h 5161050"/>
              <a:gd name="connsiteX3" fmla="*/ 6465 w 8502500"/>
              <a:gd name="connsiteY3" fmla="*/ 5161049 h 5161050"/>
              <a:gd name="connsiteX4" fmla="*/ 974 w 8502500"/>
              <a:gd name="connsiteY4" fmla="*/ 0 h 5161050"/>
              <a:gd name="connsiteX0" fmla="*/ 2236 w 8503762"/>
              <a:gd name="connsiteY0" fmla="*/ 0 h 5161050"/>
              <a:gd name="connsiteX1" fmla="*/ 8503762 w 8503762"/>
              <a:gd name="connsiteY1" fmla="*/ 1814 h 5161050"/>
              <a:gd name="connsiteX2" fmla="*/ 4289897 w 8503762"/>
              <a:gd name="connsiteY2" fmla="*/ 5161050 h 5161050"/>
              <a:gd name="connsiteX3" fmla="*/ 5939 w 8503762"/>
              <a:gd name="connsiteY3" fmla="*/ 5161049 h 5161050"/>
              <a:gd name="connsiteX4" fmla="*/ 2236 w 8503762"/>
              <a:gd name="connsiteY4" fmla="*/ 0 h 516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762" h="5161050">
                <a:moveTo>
                  <a:pt x="2236" y="0"/>
                </a:moveTo>
                <a:lnTo>
                  <a:pt x="8503762" y="1814"/>
                </a:lnTo>
                <a:lnTo>
                  <a:pt x="4289897" y="5161050"/>
                </a:lnTo>
                <a:lnTo>
                  <a:pt x="5939" y="5161049"/>
                </a:lnTo>
                <a:cubicBezTo>
                  <a:pt x="-7479" y="3669400"/>
                  <a:pt x="6674" y="2058511"/>
                  <a:pt x="2236" y="0"/>
                </a:cubicBezTo>
                <a:close/>
              </a:path>
            </a:pathLst>
          </a:cu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26175"/>
            <a:ext cx="14954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5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55" y="3059450"/>
            <a:ext cx="4892726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38003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926331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3421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_Title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175"/>
            <a:ext cx="9144000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1"/>
          <p:cNvSpPr/>
          <p:nvPr userDrawn="1"/>
        </p:nvSpPr>
        <p:spPr>
          <a:xfrm>
            <a:off x="-4763" y="-6350"/>
            <a:ext cx="8494713" cy="6878638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525" h="5162839">
                <a:moveTo>
                  <a:pt x="0" y="0"/>
                </a:moveTo>
                <a:lnTo>
                  <a:pt x="8501525" y="7179"/>
                </a:lnTo>
                <a:lnTo>
                  <a:pt x="4289448" y="5162839"/>
                </a:lnTo>
                <a:lnTo>
                  <a:pt x="7277" y="5162839"/>
                </a:lnTo>
                <a:cubicBezTo>
                  <a:pt x="-6141" y="3671190"/>
                  <a:pt x="4438" y="205851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26175"/>
            <a:ext cx="14954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rgbClr val="95D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14" y="-10832"/>
            <a:ext cx="1642784" cy="5321808"/>
          </a:xfrm>
          <a:prstGeom prst="rect">
            <a:avLst/>
          </a:prstGeom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5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55" y="3059450"/>
            <a:ext cx="4892726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38003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926331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752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Block_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50350" cy="685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41475" y="3589338"/>
            <a:ext cx="720248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6083300"/>
            <a:ext cx="17526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641122" y="3692359"/>
            <a:ext cx="7202955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641122" y="3059450"/>
            <a:ext cx="7202955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633327" y="4245220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633327" y="4933548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8881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543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04800" y="40944"/>
            <a:ext cx="8507104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defRPr sz="2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81100" y="1219200"/>
            <a:ext cx="6781800" cy="381000"/>
          </a:xfrm>
          <a:prstGeom prst="rect">
            <a:avLst/>
          </a:prstGeom>
        </p:spPr>
        <p:txBody>
          <a:bodyPr/>
          <a:lstStyle>
            <a:lvl1pPr algn="ctr">
              <a:defRPr sz="1800" b="1" i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219200" y="5791200"/>
            <a:ext cx="2438400" cy="228600"/>
          </a:xfrm>
          <a:prstGeom prst="rect">
            <a:avLst/>
          </a:prstGeom>
        </p:spPr>
        <p:txBody>
          <a:bodyPr/>
          <a:lstStyle>
            <a:lvl1pPr algn="l">
              <a:defRPr sz="800" baseline="0">
                <a:solidFill>
                  <a:srgbClr val="7E7E7E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5"/>
          </p:nvPr>
        </p:nvSpPr>
        <p:spPr>
          <a:xfrm>
            <a:off x="1181100" y="1752600"/>
            <a:ext cx="6781800" cy="3962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32495338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85004B74-1E56-464E-B69D-C2D171E0C345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15075"/>
            <a:ext cx="45132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642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AFAB925C-435C-4E0A-9A67-427B414730DE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4" r="84796" b="-2"/>
          <a:stretch>
            <a:fillRect/>
          </a:stretch>
        </p:blipFill>
        <p:spPr bwMode="auto">
          <a:xfrm>
            <a:off x="7131050" y="631825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5" y="1360037"/>
            <a:ext cx="8725322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3pPr marL="1027113" indent="-344488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547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48C57734-CAC9-4560-996F-7645C44C5D44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30950"/>
            <a:ext cx="45132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360037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2"/>
          </p:nvPr>
        </p:nvSpPr>
        <p:spPr bwMode="auto">
          <a:xfrm>
            <a:off x="4682712" y="1360037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398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77112F3D-FBFA-49B3-8BEA-76842237964F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48413"/>
            <a:ext cx="45132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207546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1"/>
          </p:nvPr>
        </p:nvSpPr>
        <p:spPr bwMode="auto">
          <a:xfrm>
            <a:off x="3168442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 noChangeArrowheads="1"/>
          </p:cNvSpPr>
          <p:nvPr>
            <p:ph idx="12"/>
          </p:nvPr>
        </p:nvSpPr>
        <p:spPr bwMode="auto">
          <a:xfrm>
            <a:off x="6125749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947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F52A5D6F-0EC3-4F8B-8778-A03DA2311BD4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04446" y="1394432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1"/>
          </p:nvPr>
        </p:nvSpPr>
        <p:spPr>
          <a:xfrm>
            <a:off x="1807062" y="1942312"/>
            <a:ext cx="5480447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873281" y="5571774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3271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Content+Table/Fig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09819918-3E17-4194-A4E3-D4D7E165D41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5" y="1360037"/>
            <a:ext cx="8725322" cy="9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41423" y="2380865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2498800" y="2919850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548365" y="5903155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66170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+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4A463E0C-ABAF-4DD3-8E70-FEA9A73F1C9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360037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13780" y="1360036"/>
            <a:ext cx="4374141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69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32" y="4882326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5795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Table/Fig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19171E19-FD18-43B6-B4DD-76FC4942CFE7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5172" y="1367371"/>
            <a:ext cx="3991356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69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32" y="4882326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634" y="1367371"/>
            <a:ext cx="3987992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4"/>
          </p:nvPr>
        </p:nvSpPr>
        <p:spPr>
          <a:xfrm>
            <a:off x="162248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207545" y="4882326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2870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803D599B-43A5-42AB-AF82-C66EE38BF480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920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E342AFD1-F4FA-44DD-88DF-621FD57B795D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5" y="1262358"/>
            <a:ext cx="8725322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1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Fig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04800" y="40944"/>
            <a:ext cx="8507104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defRPr sz="2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81100" y="2438400"/>
            <a:ext cx="6781800" cy="381000"/>
          </a:xfrm>
          <a:prstGeom prst="rect">
            <a:avLst/>
          </a:prstGeom>
        </p:spPr>
        <p:txBody>
          <a:bodyPr/>
          <a:lstStyle>
            <a:lvl1pPr algn="ctr">
              <a:defRPr sz="1800" b="1" i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2190750" y="2895600"/>
            <a:ext cx="4762500" cy="304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09800" y="6019800"/>
            <a:ext cx="2438400" cy="228600"/>
          </a:xfrm>
          <a:prstGeom prst="rect">
            <a:avLst/>
          </a:prstGeom>
        </p:spPr>
        <p:txBody>
          <a:bodyPr/>
          <a:lstStyle>
            <a:lvl1pPr algn="l">
              <a:defRPr sz="800" baseline="0">
                <a:solidFill>
                  <a:srgbClr val="7E7E7E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5"/>
          </p:nvPr>
        </p:nvSpPr>
        <p:spPr>
          <a:xfrm>
            <a:off x="304800" y="914400"/>
            <a:ext cx="8534400" cy="1219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Palatino Linotype" pitchFamily="18" charset="0"/>
              <a:buChar char="»"/>
              <a:defRPr sz="1800" i="0"/>
            </a:lvl1pPr>
            <a:lvl2pPr marL="576263" indent="-288925">
              <a:lnSpc>
                <a:spcPct val="100000"/>
              </a:lnSpc>
              <a:buFont typeface="Palatino Linotype" pitchFamily="18" charset="0"/>
              <a:buChar char="–"/>
              <a:defRPr sz="1600"/>
            </a:lvl2pPr>
            <a:lvl3pPr marL="796925" indent="-222250">
              <a:lnSpc>
                <a:spcPct val="100000"/>
              </a:lnSpc>
              <a:buFont typeface="Courier New" pitchFamily="49" charset="0"/>
              <a:buChar char="o"/>
              <a:defRPr sz="1400"/>
            </a:lvl3pPr>
            <a:lvl4pPr marL="1031875" indent="-234950">
              <a:lnSpc>
                <a:spcPct val="100000"/>
              </a:lnSpc>
              <a:buFont typeface="Palatino Linotype" pitchFamily="18" charset="0"/>
              <a:buChar char="›"/>
              <a:defRPr sz="140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64679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8AA849A3-ADC8-469B-9561-1817EF06025A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682712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912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61913" y="0"/>
            <a:ext cx="92059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29837D8F-D976-4DD8-BAD8-1535A8E03529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3168442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1"/>
          </p:nvPr>
        </p:nvSpPr>
        <p:spPr bwMode="auto">
          <a:xfrm>
            <a:off x="6125749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354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3F68FDAF-C939-48CA-A0EF-C2A06E4B254C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04446" y="1394432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1"/>
          </p:nvPr>
        </p:nvSpPr>
        <p:spPr>
          <a:xfrm>
            <a:off x="1807062" y="1942312"/>
            <a:ext cx="5480447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873281" y="5571774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4901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Content 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C3CD5EC0-F4A6-4480-B992-36331F7E0E47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5" y="1262358"/>
            <a:ext cx="8725322" cy="9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41423" y="2380865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1"/>
          </p:nvPr>
        </p:nvSpPr>
        <p:spPr>
          <a:xfrm>
            <a:off x="2498800" y="2919850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548365" y="5903155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0469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2 Column 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151E8588-E20F-44E3-A158-CB24AF42A592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13780" y="1360036"/>
            <a:ext cx="4374141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69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32" y="4882326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0507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 2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2F96F7DA-E812-4134-83DD-366E204B90C3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5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5172" y="1367371"/>
            <a:ext cx="3991356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14"/>
          <p:cNvSpPr>
            <a:spLocks noGrp="1"/>
          </p:cNvSpPr>
          <p:nvPr>
            <p:ph sz="quarter" idx="11"/>
          </p:nvPr>
        </p:nvSpPr>
        <p:spPr>
          <a:xfrm>
            <a:off x="4692469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32" y="4882326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634" y="1367371"/>
            <a:ext cx="3987992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4"/>
          <p:cNvSpPr>
            <a:spLocks noGrp="1"/>
          </p:cNvSpPr>
          <p:nvPr>
            <p:ph sz="quarter" idx="14"/>
          </p:nvPr>
        </p:nvSpPr>
        <p:spPr>
          <a:xfrm>
            <a:off x="162248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207545" y="4882326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3186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3" y="1262358"/>
            <a:ext cx="7299323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3543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0609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3" y="1262358"/>
            <a:ext cx="3549669" cy="47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5383198" y="1262358"/>
            <a:ext cx="3549669" cy="47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33543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465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3" y="1262359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121633" y="1262359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idx="11"/>
          </p:nvPr>
        </p:nvSpPr>
        <p:spPr bwMode="auto">
          <a:xfrm>
            <a:off x="6609723" y="1262359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33543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9737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olor Block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175"/>
            <a:ext cx="9144000" cy="6867525"/>
          </a:xfrm>
          <a:prstGeom prst="rect">
            <a:avLst/>
          </a:pr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11"/>
          <p:cNvSpPr/>
          <p:nvPr userDrawn="1"/>
        </p:nvSpPr>
        <p:spPr>
          <a:xfrm>
            <a:off x="-4763" y="-6350"/>
            <a:ext cx="8494713" cy="6878638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525" h="5162839">
                <a:moveTo>
                  <a:pt x="0" y="0"/>
                </a:moveTo>
                <a:lnTo>
                  <a:pt x="8501525" y="7179"/>
                </a:lnTo>
                <a:lnTo>
                  <a:pt x="4289448" y="5162839"/>
                </a:lnTo>
                <a:lnTo>
                  <a:pt x="7277" y="5162839"/>
                </a:lnTo>
                <a:cubicBezTo>
                  <a:pt x="-6141" y="3671190"/>
                  <a:pt x="4438" y="205851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6224588"/>
            <a:ext cx="1117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319681" y="3693"/>
            <a:ext cx="4252319" cy="685430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54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04800" y="40944"/>
            <a:ext cx="8507104" cy="60960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81100" y="2438400"/>
            <a:ext cx="6781800" cy="381000"/>
          </a:xfrm>
          <a:prstGeom prst="rect">
            <a:avLst/>
          </a:prstGeom>
        </p:spPr>
        <p:txBody>
          <a:bodyPr/>
          <a:lstStyle>
            <a:lvl1pPr algn="ctr">
              <a:defRPr sz="1800" b="1" i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371600" y="6019800"/>
            <a:ext cx="2438400" cy="228600"/>
          </a:xfrm>
          <a:prstGeom prst="rect">
            <a:avLst/>
          </a:prstGeom>
        </p:spPr>
        <p:txBody>
          <a:bodyPr/>
          <a:lstStyle>
            <a:lvl1pPr algn="l">
              <a:defRPr sz="800" baseline="0">
                <a:solidFill>
                  <a:srgbClr val="7E7E7E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5"/>
          </p:nvPr>
        </p:nvSpPr>
        <p:spPr>
          <a:xfrm>
            <a:off x="304800" y="914400"/>
            <a:ext cx="8534400" cy="1219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Palatino Linotype" pitchFamily="18" charset="0"/>
              <a:buChar char="»"/>
              <a:defRPr sz="1800" i="0"/>
            </a:lvl1pPr>
            <a:lvl2pPr marL="576263" indent="-288925">
              <a:lnSpc>
                <a:spcPct val="100000"/>
              </a:lnSpc>
              <a:buFont typeface="Palatino Linotype" pitchFamily="18" charset="0"/>
              <a:buChar char="–"/>
              <a:defRPr sz="1600"/>
            </a:lvl2pPr>
            <a:lvl3pPr marL="796925" indent="-222250">
              <a:lnSpc>
                <a:spcPct val="100000"/>
              </a:lnSpc>
              <a:buFont typeface="Courier New" pitchFamily="49" charset="0"/>
              <a:buChar char="o"/>
              <a:defRPr sz="1400"/>
            </a:lvl3pPr>
            <a:lvl4pPr marL="1031875" indent="-234950">
              <a:lnSpc>
                <a:spcPct val="100000"/>
              </a:lnSpc>
              <a:buFont typeface="Palatino Linotype" pitchFamily="18" charset="0"/>
              <a:buChar char="›"/>
              <a:defRPr sz="140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6"/>
          </p:nvPr>
        </p:nvSpPr>
        <p:spPr>
          <a:xfrm>
            <a:off x="1295400" y="2971800"/>
            <a:ext cx="6553200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7459142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588"/>
            <a:ext cx="4572000" cy="6856412"/>
          </a:xfrm>
          <a:prstGeom prst="rect">
            <a:avLst/>
          </a:pr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58838"/>
            <a:ext cx="2921000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2" y="858420"/>
            <a:ext cx="2738895" cy="47898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221165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4" y="1"/>
            <a:ext cx="45880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58838"/>
            <a:ext cx="2921000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2" y="858420"/>
            <a:ext cx="2738895" cy="47898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657667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4" y="1"/>
            <a:ext cx="45880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58838"/>
            <a:ext cx="2921000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2" y="858420"/>
            <a:ext cx="2738895" cy="4431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b="1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232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-- 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04800" y="40944"/>
            <a:ext cx="8507104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defRPr sz="2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04800" y="914400"/>
            <a:ext cx="4114800" cy="5257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Palatino Linotype" pitchFamily="18" charset="0"/>
              <a:buChar char="»"/>
              <a:defRPr sz="1800" i="0"/>
            </a:lvl1pPr>
            <a:lvl2pPr marL="576263" indent="-288925">
              <a:lnSpc>
                <a:spcPct val="100000"/>
              </a:lnSpc>
              <a:buFont typeface="Palatino Linotype" pitchFamily="18" charset="0"/>
              <a:buChar char="–"/>
              <a:defRPr sz="1600"/>
            </a:lvl2pPr>
            <a:lvl3pPr marL="796925" indent="-222250">
              <a:lnSpc>
                <a:spcPct val="100000"/>
              </a:lnSpc>
              <a:buFont typeface="Courier New" pitchFamily="49" charset="0"/>
              <a:buChar char="o"/>
              <a:defRPr sz="1400"/>
            </a:lvl3pPr>
            <a:lvl4pPr marL="1031875" indent="-234950">
              <a:lnSpc>
                <a:spcPct val="100000"/>
              </a:lnSpc>
              <a:buFont typeface="Palatino Linotype" pitchFamily="18" charset="0"/>
              <a:buChar char="›"/>
              <a:defRPr sz="140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926825" y="914400"/>
            <a:ext cx="3862350" cy="457200"/>
          </a:xfrm>
          <a:prstGeom prst="rect">
            <a:avLst/>
          </a:prstGeom>
        </p:spPr>
        <p:txBody>
          <a:bodyPr anchor="ctr"/>
          <a:lstStyle>
            <a:lvl1pPr algn="ctr">
              <a:defRPr sz="1800" b="1" i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724400" y="1447800"/>
            <a:ext cx="4267200" cy="304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24400" y="4572000"/>
            <a:ext cx="2438400" cy="228600"/>
          </a:xfrm>
          <a:prstGeom prst="rect">
            <a:avLst/>
          </a:prstGeom>
        </p:spPr>
        <p:txBody>
          <a:bodyPr/>
          <a:lstStyle>
            <a:lvl1pPr algn="l">
              <a:defRPr sz="800" baseline="0">
                <a:solidFill>
                  <a:srgbClr val="7E7E7E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93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1173162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1534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1E58AD9-1C1D-4145-99B7-43B4988F23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2773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-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04800" y="40944"/>
            <a:ext cx="8507104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defRPr sz="2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04800" y="914400"/>
            <a:ext cx="4114800" cy="5257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Palatino Linotype" pitchFamily="18" charset="0"/>
              <a:buChar char="»"/>
              <a:defRPr sz="1800" i="0"/>
            </a:lvl1pPr>
            <a:lvl2pPr marL="576263" indent="-288925">
              <a:lnSpc>
                <a:spcPct val="100000"/>
              </a:lnSpc>
              <a:buFont typeface="Palatino Linotype" pitchFamily="18" charset="0"/>
              <a:buChar char="–"/>
              <a:defRPr sz="1600"/>
            </a:lvl2pPr>
            <a:lvl3pPr marL="796925" indent="-222250">
              <a:lnSpc>
                <a:spcPct val="100000"/>
              </a:lnSpc>
              <a:buFont typeface="Courier New" pitchFamily="49" charset="0"/>
              <a:buChar char="o"/>
              <a:defRPr sz="1400"/>
            </a:lvl3pPr>
            <a:lvl4pPr marL="1031875" indent="-234950">
              <a:lnSpc>
                <a:spcPct val="100000"/>
              </a:lnSpc>
              <a:buFont typeface="Palatino Linotype" pitchFamily="18" charset="0"/>
              <a:buChar char="›"/>
              <a:defRPr sz="140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926825" y="914400"/>
            <a:ext cx="3862350" cy="457200"/>
          </a:xfrm>
          <a:prstGeom prst="rect">
            <a:avLst/>
          </a:prstGeom>
        </p:spPr>
        <p:txBody>
          <a:bodyPr anchor="ctr"/>
          <a:lstStyle>
            <a:lvl1pPr algn="ctr">
              <a:defRPr sz="1800" b="1" i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24400" y="4572000"/>
            <a:ext cx="2438400" cy="228600"/>
          </a:xfrm>
          <a:prstGeom prst="rect">
            <a:avLst/>
          </a:prstGeom>
        </p:spPr>
        <p:txBody>
          <a:bodyPr/>
          <a:lstStyle>
            <a:lvl1pPr algn="l">
              <a:defRPr sz="800" baseline="0">
                <a:solidFill>
                  <a:srgbClr val="7E7E7E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5"/>
          </p:nvPr>
        </p:nvSpPr>
        <p:spPr>
          <a:xfrm>
            <a:off x="4724400" y="1447800"/>
            <a:ext cx="4267200" cy="304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042282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ortman_Colored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1350" r="2727" b="1350"/>
          <a:stretch>
            <a:fillRect/>
          </a:stretch>
        </p:blipFill>
        <p:spPr bwMode="auto">
          <a:xfrm>
            <a:off x="0" y="1371600"/>
            <a:ext cx="3124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0"/>
            <a:ext cx="3124200" cy="6858000"/>
            <a:chOff x="0" y="0"/>
            <a:chExt cx="3124200" cy="6858000"/>
          </a:xfrm>
        </p:grpSpPr>
        <p:sp>
          <p:nvSpPr>
            <p:cNvPr id="4" name="Rectangle 11"/>
            <p:cNvSpPr>
              <a:spLocks noChangeArrowheads="1"/>
            </p:cNvSpPr>
            <p:nvPr userDrawn="1"/>
          </p:nvSpPr>
          <p:spPr bwMode="gray">
            <a:xfrm>
              <a:off x="0" y="0"/>
              <a:ext cx="3124200" cy="1905000"/>
            </a:xfrm>
            <a:prstGeom prst="rect">
              <a:avLst/>
            </a:prstGeom>
            <a:solidFill>
              <a:srgbClr val="4C6A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91440" bIns="9144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 dirty="0">
                <a:solidFill>
                  <a:srgbClr val="000000"/>
                </a:solidFill>
                <a:latin typeface="Palatino Linotype" pitchFamily="18" charset="0"/>
              </a:endParaRPr>
            </a:p>
          </p:txBody>
        </p:sp>
        <p:sp>
          <p:nvSpPr>
            <p:cNvPr id="5" name="TextBox 12"/>
            <p:cNvSpPr txBox="1">
              <a:spLocks noChangeArrowheads="1"/>
            </p:cNvSpPr>
            <p:nvPr userDrawn="1"/>
          </p:nvSpPr>
          <p:spPr bwMode="auto">
            <a:xfrm>
              <a:off x="203200" y="381000"/>
              <a:ext cx="2819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91440" bIns="9144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None/>
                <a:defRPr/>
              </a:pPr>
              <a:r>
                <a:rPr lang="en-US" altLang="en-US" sz="2800" i="1" dirty="0">
                  <a:solidFill>
                    <a:srgbClr val="FFFFFF"/>
                  </a:solidFill>
                  <a:latin typeface="Palatino Linotype" pitchFamily="18" charset="0"/>
                </a:rPr>
                <a:t>Key</a:t>
              </a:r>
            </a:p>
          </p:txBody>
        </p:sp>
        <p:sp>
          <p:nvSpPr>
            <p:cNvPr id="6" name="Rectangle 13"/>
            <p:cNvSpPr>
              <a:spLocks noChangeArrowheads="1"/>
            </p:cNvSpPr>
            <p:nvPr userDrawn="1"/>
          </p:nvSpPr>
          <p:spPr bwMode="auto">
            <a:xfrm>
              <a:off x="203200" y="762000"/>
              <a:ext cx="28670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None/>
                <a:defRPr/>
              </a:pPr>
              <a:r>
                <a:rPr lang="en-US" altLang="en-US" sz="2800" dirty="0">
                  <a:solidFill>
                    <a:srgbClr val="FFFFFF"/>
                  </a:solidFill>
                  <a:latin typeface="Palatino Linotype" pitchFamily="18" charset="0"/>
                </a:rPr>
                <a:t>C O N T A C T S </a:t>
              </a:r>
            </a:p>
          </p:txBody>
        </p:sp>
        <p:cxnSp>
          <p:nvCxnSpPr>
            <p:cNvPr id="7" name="Straight Connector 14"/>
            <p:cNvCxnSpPr>
              <a:cxnSpLocks noChangeShapeType="1"/>
            </p:cNvCxnSpPr>
            <p:nvPr userDrawn="1"/>
          </p:nvCxnSpPr>
          <p:spPr bwMode="auto">
            <a:xfrm rot="5400000">
              <a:off x="-304801" y="3429000"/>
              <a:ext cx="6858000" cy="0"/>
            </a:xfrm>
            <a:prstGeom prst="line">
              <a:avLst/>
            </a:prstGeom>
            <a:noFill/>
            <a:ln w="38100" algn="ctr">
              <a:solidFill>
                <a:srgbClr val="E5C74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327025" y="6459538"/>
            <a:ext cx="348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>
                <a:solidFill>
                  <a:srgbClr val="000000"/>
                </a:solidFill>
                <a:latin typeface="Arial Narrow" pitchFamily="34" charset="0"/>
              </a:rPr>
              <a:t>©2010 Navigant Consulting, Inc.  </a:t>
            </a:r>
          </a:p>
          <a:p>
            <a:pPr eaLnBrk="1" hangingPunct="1">
              <a:defRPr/>
            </a:pPr>
            <a:r>
              <a:rPr lang="en-US" altLang="en-US" sz="900" dirty="0">
                <a:solidFill>
                  <a:srgbClr val="000000"/>
                </a:solidFill>
                <a:latin typeface="Arial Narrow" pitchFamily="34" charset="0"/>
              </a:rPr>
              <a:t>Confidential and proprietary. Do not distribute or copy.</a:t>
            </a:r>
          </a:p>
        </p:txBody>
      </p:sp>
      <p:pic>
        <p:nvPicPr>
          <p:cNvPr id="9" name="Picture 17" descr="Portman_Colored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1350" r="2727" b="1350"/>
          <a:stretch>
            <a:fillRect/>
          </a:stretch>
        </p:blipFill>
        <p:spPr bwMode="auto">
          <a:xfrm>
            <a:off x="0" y="1371600"/>
            <a:ext cx="3124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0" y="0"/>
            <a:ext cx="3124200" cy="6858000"/>
            <a:chOff x="0" y="0"/>
            <a:chExt cx="3124200" cy="6858000"/>
          </a:xfrm>
        </p:grpSpPr>
        <p:sp>
          <p:nvSpPr>
            <p:cNvPr id="11" name="Rectangle 11"/>
            <p:cNvSpPr>
              <a:spLocks noChangeArrowheads="1"/>
            </p:cNvSpPr>
            <p:nvPr userDrawn="1"/>
          </p:nvSpPr>
          <p:spPr bwMode="gray">
            <a:xfrm>
              <a:off x="0" y="0"/>
              <a:ext cx="3124200" cy="1905000"/>
            </a:xfrm>
            <a:prstGeom prst="rect">
              <a:avLst/>
            </a:prstGeom>
            <a:solidFill>
              <a:srgbClr val="4C6A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91440" bIns="9144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 dirty="0">
                <a:solidFill>
                  <a:srgbClr val="000000"/>
                </a:solidFill>
                <a:latin typeface="Palatino Linotype" pitchFamily="18" charset="0"/>
              </a:endParaRPr>
            </a:p>
          </p:txBody>
        </p:sp>
        <p:sp>
          <p:nvSpPr>
            <p:cNvPr id="12" name="TextBox 20"/>
            <p:cNvSpPr txBox="1">
              <a:spLocks noChangeArrowheads="1"/>
            </p:cNvSpPr>
            <p:nvPr userDrawn="1"/>
          </p:nvSpPr>
          <p:spPr bwMode="auto">
            <a:xfrm>
              <a:off x="203200" y="381000"/>
              <a:ext cx="2819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91440" bIns="9144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None/>
                <a:defRPr/>
              </a:pPr>
              <a:r>
                <a:rPr lang="en-US" altLang="en-US" sz="2800" i="1" dirty="0">
                  <a:solidFill>
                    <a:srgbClr val="FFFFFF"/>
                  </a:solidFill>
                  <a:latin typeface="Palatino Linotype" pitchFamily="18" charset="0"/>
                </a:rPr>
                <a:t>Key</a:t>
              </a:r>
            </a:p>
          </p:txBody>
        </p:sp>
        <p:sp>
          <p:nvSpPr>
            <p:cNvPr id="13" name="Rectangle 21"/>
            <p:cNvSpPr>
              <a:spLocks noChangeArrowheads="1"/>
            </p:cNvSpPr>
            <p:nvPr userDrawn="1"/>
          </p:nvSpPr>
          <p:spPr bwMode="auto">
            <a:xfrm>
              <a:off x="203200" y="762000"/>
              <a:ext cx="28670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None/>
                <a:defRPr/>
              </a:pPr>
              <a:r>
                <a:rPr lang="en-US" altLang="en-US" sz="2800" dirty="0">
                  <a:solidFill>
                    <a:srgbClr val="FFFFFF"/>
                  </a:solidFill>
                  <a:latin typeface="Palatino Linotype" pitchFamily="18" charset="0"/>
                </a:rPr>
                <a:t>C O N T A C T S </a:t>
              </a:r>
            </a:p>
          </p:txBody>
        </p:sp>
        <p:cxnSp>
          <p:nvCxnSpPr>
            <p:cNvPr id="14" name="Straight Connector 22"/>
            <p:cNvCxnSpPr>
              <a:cxnSpLocks noChangeShapeType="1"/>
            </p:cNvCxnSpPr>
            <p:nvPr userDrawn="1"/>
          </p:nvCxnSpPr>
          <p:spPr bwMode="auto">
            <a:xfrm rot="5400000">
              <a:off x="-304801" y="3429000"/>
              <a:ext cx="6858000" cy="0"/>
            </a:xfrm>
            <a:prstGeom prst="line">
              <a:avLst/>
            </a:prstGeom>
            <a:noFill/>
            <a:ln w="38100" algn="ctr">
              <a:solidFill>
                <a:srgbClr val="E5C74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327025" y="6459538"/>
            <a:ext cx="348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>
                <a:solidFill>
                  <a:srgbClr val="000000"/>
                </a:solidFill>
                <a:latin typeface="Arial Narrow" pitchFamily="34" charset="0"/>
              </a:rPr>
              <a:t>©2010 Navigant Consulting, Inc.  </a:t>
            </a:r>
          </a:p>
          <a:p>
            <a:pPr eaLnBrk="1" hangingPunct="1">
              <a:defRPr/>
            </a:pPr>
            <a:r>
              <a:rPr lang="en-US" altLang="en-US" sz="900" dirty="0">
                <a:solidFill>
                  <a:srgbClr val="000000"/>
                </a:solidFill>
                <a:latin typeface="Arial Narrow" pitchFamily="34" charset="0"/>
              </a:rPr>
              <a:t>Confidential and proprietary. Do not distribute or copy.</a:t>
            </a:r>
          </a:p>
        </p:txBody>
      </p:sp>
      <p:pic>
        <p:nvPicPr>
          <p:cNvPr id="16" name="Picture 24" descr="Portman_Colored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1350" r="2727" b="1350"/>
          <a:stretch>
            <a:fillRect/>
          </a:stretch>
        </p:blipFill>
        <p:spPr bwMode="auto">
          <a:xfrm>
            <a:off x="0" y="1371600"/>
            <a:ext cx="3124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28"/>
          <p:cNvGrpSpPr>
            <a:grpSpLocks/>
          </p:cNvGrpSpPr>
          <p:nvPr/>
        </p:nvGrpSpPr>
        <p:grpSpPr bwMode="auto">
          <a:xfrm>
            <a:off x="0" y="0"/>
            <a:ext cx="3124200" cy="6858000"/>
            <a:chOff x="0" y="0"/>
            <a:chExt cx="3124200" cy="6858000"/>
          </a:xfrm>
        </p:grpSpPr>
        <p:sp>
          <p:nvSpPr>
            <p:cNvPr id="18" name="Rectangle 11"/>
            <p:cNvSpPr>
              <a:spLocks noChangeArrowheads="1"/>
            </p:cNvSpPr>
            <p:nvPr userDrawn="1"/>
          </p:nvSpPr>
          <p:spPr bwMode="gray">
            <a:xfrm>
              <a:off x="0" y="0"/>
              <a:ext cx="3124200" cy="1905000"/>
            </a:xfrm>
            <a:prstGeom prst="rect">
              <a:avLst/>
            </a:prstGeom>
            <a:solidFill>
              <a:srgbClr val="4C6A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91440" bIns="9144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 dirty="0">
                <a:solidFill>
                  <a:srgbClr val="000000"/>
                </a:solidFill>
                <a:latin typeface="Palatino Linotype" pitchFamily="18" charset="0"/>
              </a:endParaRPr>
            </a:p>
          </p:txBody>
        </p:sp>
        <p:sp>
          <p:nvSpPr>
            <p:cNvPr id="19" name="TextBox 27"/>
            <p:cNvSpPr txBox="1">
              <a:spLocks noChangeArrowheads="1"/>
            </p:cNvSpPr>
            <p:nvPr userDrawn="1"/>
          </p:nvSpPr>
          <p:spPr bwMode="auto">
            <a:xfrm>
              <a:off x="203200" y="381000"/>
              <a:ext cx="2819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91440" bIns="9144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None/>
                <a:defRPr/>
              </a:pPr>
              <a:r>
                <a:rPr lang="en-US" altLang="en-US" sz="2800" i="1" dirty="0">
                  <a:solidFill>
                    <a:srgbClr val="FFFFFF"/>
                  </a:solidFill>
                  <a:latin typeface="Palatino Linotype" pitchFamily="18" charset="0"/>
                </a:rPr>
                <a:t>Key</a:t>
              </a:r>
            </a:p>
          </p:txBody>
        </p:sp>
        <p:sp>
          <p:nvSpPr>
            <p:cNvPr id="20" name="Rectangle 28"/>
            <p:cNvSpPr>
              <a:spLocks noChangeArrowheads="1"/>
            </p:cNvSpPr>
            <p:nvPr userDrawn="1"/>
          </p:nvSpPr>
          <p:spPr bwMode="auto">
            <a:xfrm>
              <a:off x="203200" y="762000"/>
              <a:ext cx="28670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None/>
                <a:defRPr/>
              </a:pPr>
              <a:r>
                <a:rPr lang="en-US" altLang="en-US" sz="2800" dirty="0">
                  <a:solidFill>
                    <a:srgbClr val="FFFFFF"/>
                  </a:solidFill>
                  <a:latin typeface="Palatino Linotype" pitchFamily="18" charset="0"/>
                </a:rPr>
                <a:t>C O N T A C T S </a:t>
              </a:r>
            </a:p>
          </p:txBody>
        </p:sp>
        <p:cxnSp>
          <p:nvCxnSpPr>
            <p:cNvPr id="21" name="Straight Connector 29"/>
            <p:cNvCxnSpPr>
              <a:cxnSpLocks noChangeShapeType="1"/>
            </p:cNvCxnSpPr>
            <p:nvPr userDrawn="1"/>
          </p:nvCxnSpPr>
          <p:spPr bwMode="auto">
            <a:xfrm rot="5400000">
              <a:off x="-304801" y="3429000"/>
              <a:ext cx="6858000" cy="0"/>
            </a:xfrm>
            <a:prstGeom prst="line">
              <a:avLst/>
            </a:prstGeom>
            <a:noFill/>
            <a:ln w="38100" algn="ctr">
              <a:solidFill>
                <a:srgbClr val="E5C74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327025" y="6459538"/>
            <a:ext cx="348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>
                <a:solidFill>
                  <a:srgbClr val="000000"/>
                </a:solidFill>
                <a:latin typeface="Arial Narrow" pitchFamily="34" charset="0"/>
              </a:rPr>
              <a:t>©2010 Navigant Consulting, Inc.  </a:t>
            </a:r>
          </a:p>
          <a:p>
            <a:pPr eaLnBrk="1" hangingPunct="1">
              <a:defRPr/>
            </a:pPr>
            <a:r>
              <a:rPr lang="en-US" altLang="en-US" sz="900" dirty="0">
                <a:solidFill>
                  <a:srgbClr val="000000"/>
                </a:solidFill>
                <a:latin typeface="Arial Narrow" pitchFamily="34" charset="0"/>
              </a:rPr>
              <a:t>Confidential and proprietary. Do not distribute or copy.</a:t>
            </a:r>
          </a:p>
        </p:txBody>
      </p:sp>
      <p:pic>
        <p:nvPicPr>
          <p:cNvPr id="23" name="Picture 31" descr="Portman_Colored 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1350" r="2727" b="1350"/>
          <a:stretch>
            <a:fillRect/>
          </a:stretch>
        </p:blipFill>
        <p:spPr bwMode="auto">
          <a:xfrm>
            <a:off x="0" y="1371600"/>
            <a:ext cx="3124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32"/>
          <p:cNvGrpSpPr>
            <a:grpSpLocks/>
          </p:cNvGrpSpPr>
          <p:nvPr userDrawn="1"/>
        </p:nvGrpSpPr>
        <p:grpSpPr bwMode="auto">
          <a:xfrm>
            <a:off x="0" y="0"/>
            <a:ext cx="3124200" cy="6858000"/>
            <a:chOff x="0" y="0"/>
            <a:chExt cx="3124200" cy="6858000"/>
          </a:xfrm>
        </p:grpSpPr>
        <p:sp>
          <p:nvSpPr>
            <p:cNvPr id="25" name="Rectangle 11"/>
            <p:cNvSpPr>
              <a:spLocks noChangeArrowheads="1"/>
            </p:cNvSpPr>
            <p:nvPr userDrawn="1"/>
          </p:nvSpPr>
          <p:spPr bwMode="gray">
            <a:xfrm>
              <a:off x="0" y="0"/>
              <a:ext cx="3124200" cy="1905000"/>
            </a:xfrm>
            <a:prstGeom prst="rect">
              <a:avLst/>
            </a:prstGeom>
            <a:solidFill>
              <a:srgbClr val="4C6A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91440" bIns="9144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 dirty="0">
                <a:solidFill>
                  <a:srgbClr val="000000"/>
                </a:solidFill>
                <a:latin typeface="Palatino Linotype" pitchFamily="18" charset="0"/>
              </a:endParaRPr>
            </a:p>
          </p:txBody>
        </p:sp>
        <p:sp>
          <p:nvSpPr>
            <p:cNvPr id="26" name="TextBox 34"/>
            <p:cNvSpPr txBox="1">
              <a:spLocks noChangeArrowheads="1"/>
            </p:cNvSpPr>
            <p:nvPr userDrawn="1"/>
          </p:nvSpPr>
          <p:spPr bwMode="auto">
            <a:xfrm>
              <a:off x="203200" y="381000"/>
              <a:ext cx="2819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91440" bIns="9144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None/>
                <a:defRPr/>
              </a:pPr>
              <a:r>
                <a:rPr lang="en-US" altLang="en-US" sz="2800" i="1" dirty="0">
                  <a:solidFill>
                    <a:srgbClr val="FFFFFF"/>
                  </a:solidFill>
                  <a:latin typeface="Palatino Linotype" pitchFamily="18" charset="0"/>
                </a:rPr>
                <a:t>Key</a:t>
              </a:r>
            </a:p>
          </p:txBody>
        </p:sp>
        <p:sp>
          <p:nvSpPr>
            <p:cNvPr id="27" name="Rectangle 35"/>
            <p:cNvSpPr>
              <a:spLocks noChangeArrowheads="1"/>
            </p:cNvSpPr>
            <p:nvPr userDrawn="1"/>
          </p:nvSpPr>
          <p:spPr bwMode="auto">
            <a:xfrm>
              <a:off x="203200" y="762000"/>
              <a:ext cx="28670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None/>
                <a:defRPr/>
              </a:pPr>
              <a:r>
                <a:rPr lang="en-US" altLang="en-US" sz="2800" dirty="0">
                  <a:solidFill>
                    <a:srgbClr val="FFFFFF"/>
                  </a:solidFill>
                  <a:latin typeface="Palatino Linotype" pitchFamily="18" charset="0"/>
                </a:rPr>
                <a:t>C O N T A C T S </a:t>
              </a:r>
            </a:p>
          </p:txBody>
        </p:sp>
        <p:cxnSp>
          <p:nvCxnSpPr>
            <p:cNvPr id="28" name="Straight Connector 36"/>
            <p:cNvCxnSpPr>
              <a:cxnSpLocks noChangeShapeType="1"/>
            </p:cNvCxnSpPr>
            <p:nvPr userDrawn="1"/>
          </p:nvCxnSpPr>
          <p:spPr bwMode="auto">
            <a:xfrm rot="5400000">
              <a:off x="-304801" y="3429000"/>
              <a:ext cx="6858000" cy="0"/>
            </a:xfrm>
            <a:prstGeom prst="lin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TextBox 37"/>
          <p:cNvSpPr txBox="1">
            <a:spLocks noChangeArrowheads="1"/>
          </p:cNvSpPr>
          <p:nvPr userDrawn="1"/>
        </p:nvSpPr>
        <p:spPr bwMode="auto">
          <a:xfrm>
            <a:off x="327025" y="6470650"/>
            <a:ext cx="348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>
                <a:solidFill>
                  <a:srgbClr val="6F6754"/>
                </a:solidFill>
                <a:latin typeface="Arial Narrow" pitchFamily="34" charset="0"/>
              </a:rPr>
              <a:t>©2015 Navigant Consulting, Inc.  </a:t>
            </a:r>
          </a:p>
          <a:p>
            <a:pPr eaLnBrk="1" hangingPunct="1">
              <a:defRPr/>
            </a:pPr>
            <a:r>
              <a:rPr lang="en-US" altLang="en-US" sz="900" dirty="0">
                <a:solidFill>
                  <a:srgbClr val="6F6754"/>
                </a:solidFill>
                <a:latin typeface="Arial Narrow" pitchFamily="34" charset="0"/>
              </a:rPr>
              <a:t>Confidential and proprietary. Do not distribute or copy.</a:t>
            </a:r>
          </a:p>
        </p:txBody>
      </p:sp>
      <p:sp>
        <p:nvSpPr>
          <p:cNvPr id="30" name="TextBox 38"/>
          <p:cNvSpPr txBox="1">
            <a:spLocks noChangeArrowheads="1"/>
          </p:cNvSpPr>
          <p:nvPr userDrawn="1"/>
        </p:nvSpPr>
        <p:spPr bwMode="auto">
          <a:xfrm>
            <a:off x="4330700" y="6443663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fld id="{6D12005D-89AF-470A-B042-D14E79AD8017}" type="slidenum">
              <a:rPr lang="en-US" altLang="en-US" sz="800" smtClean="0">
                <a:solidFill>
                  <a:srgbClr val="6F6754"/>
                </a:solidFill>
              </a:rPr>
              <a:pPr algn="ctr" eaLnBrk="1" hangingPunct="1"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800" dirty="0">
              <a:solidFill>
                <a:srgbClr val="6F6754"/>
              </a:solidFill>
            </a:endParaRPr>
          </a:p>
        </p:txBody>
      </p:sp>
      <p:pic>
        <p:nvPicPr>
          <p:cNvPr id="31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48400"/>
            <a:ext cx="1527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056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50350" cy="685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2"/>
          <p:cNvSpPr/>
          <p:nvPr userDrawn="1"/>
        </p:nvSpPr>
        <p:spPr>
          <a:xfrm>
            <a:off x="-9525" y="-3175"/>
            <a:ext cx="8948738" cy="6867525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1638256 w 8496823"/>
              <a:gd name="connsiteY0" fmla="*/ 0 h 6846184"/>
              <a:gd name="connsiteX1" fmla="*/ 8496823 w 8496823"/>
              <a:gd name="connsiteY1" fmla="*/ 1424 h 6846184"/>
              <a:gd name="connsiteX2" fmla="*/ 2900446 w 8496823"/>
              <a:gd name="connsiteY2" fmla="*/ 6846184 h 6846184"/>
              <a:gd name="connsiteX3" fmla="*/ 2575 w 8496823"/>
              <a:gd name="connsiteY3" fmla="*/ 5157084 h 6846184"/>
              <a:gd name="connsiteX4" fmla="*/ 0 w 8496823"/>
              <a:gd name="connsiteY4" fmla="*/ 3983462 h 6846184"/>
              <a:gd name="connsiteX5" fmla="*/ 1638256 w 8496823"/>
              <a:gd name="connsiteY5" fmla="*/ 0 h 6846184"/>
              <a:gd name="connsiteX0" fmla="*/ 1648381 w 8506948"/>
              <a:gd name="connsiteY0" fmla="*/ 0 h 6858884"/>
              <a:gd name="connsiteX1" fmla="*/ 8506948 w 8506948"/>
              <a:gd name="connsiteY1" fmla="*/ 1424 h 6858884"/>
              <a:gd name="connsiteX2" fmla="*/ 2910571 w 8506948"/>
              <a:gd name="connsiteY2" fmla="*/ 6846184 h 6858884"/>
              <a:gd name="connsiteX3" fmla="*/ 0 w 8506948"/>
              <a:gd name="connsiteY3" fmla="*/ 6858884 h 6858884"/>
              <a:gd name="connsiteX4" fmla="*/ 10125 w 8506948"/>
              <a:gd name="connsiteY4" fmla="*/ 3983462 h 6858884"/>
              <a:gd name="connsiteX5" fmla="*/ 1648381 w 8506948"/>
              <a:gd name="connsiteY5" fmla="*/ 0 h 6858884"/>
              <a:gd name="connsiteX0" fmla="*/ 1597581 w 8506948"/>
              <a:gd name="connsiteY0" fmla="*/ 0 h 6858884"/>
              <a:gd name="connsiteX1" fmla="*/ 8506948 w 8506948"/>
              <a:gd name="connsiteY1" fmla="*/ 1424 h 6858884"/>
              <a:gd name="connsiteX2" fmla="*/ 2910571 w 8506948"/>
              <a:gd name="connsiteY2" fmla="*/ 6846184 h 6858884"/>
              <a:gd name="connsiteX3" fmla="*/ 0 w 8506948"/>
              <a:gd name="connsiteY3" fmla="*/ 6858884 h 6858884"/>
              <a:gd name="connsiteX4" fmla="*/ 10125 w 8506948"/>
              <a:gd name="connsiteY4" fmla="*/ 3983462 h 6858884"/>
              <a:gd name="connsiteX5" fmla="*/ 1597581 w 8506948"/>
              <a:gd name="connsiteY5" fmla="*/ 0 h 6858884"/>
              <a:gd name="connsiteX0" fmla="*/ 2083733 w 8993100"/>
              <a:gd name="connsiteY0" fmla="*/ 0 h 6858884"/>
              <a:gd name="connsiteX1" fmla="*/ 8993100 w 8993100"/>
              <a:gd name="connsiteY1" fmla="*/ 1424 h 6858884"/>
              <a:gd name="connsiteX2" fmla="*/ 3396723 w 8993100"/>
              <a:gd name="connsiteY2" fmla="*/ 6846184 h 6858884"/>
              <a:gd name="connsiteX3" fmla="*/ 486152 w 8993100"/>
              <a:gd name="connsiteY3" fmla="*/ 6858884 h 6858884"/>
              <a:gd name="connsiteX4" fmla="*/ 0 w 8993100"/>
              <a:gd name="connsiteY4" fmla="*/ 5136231 h 6858884"/>
              <a:gd name="connsiteX5" fmla="*/ 2083733 w 8993100"/>
              <a:gd name="connsiteY5" fmla="*/ 0 h 6858884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96723 w 8993100"/>
              <a:gd name="connsiteY2" fmla="*/ 6846184 h 6862792"/>
              <a:gd name="connsiteX3" fmla="*/ 9413 w 8993100"/>
              <a:gd name="connsiteY3" fmla="*/ 6862792 h 6862792"/>
              <a:gd name="connsiteX4" fmla="*/ 0 w 8993100"/>
              <a:gd name="connsiteY4" fmla="*/ 5136231 h 6862792"/>
              <a:gd name="connsiteX5" fmla="*/ 2083733 w 8993100"/>
              <a:gd name="connsiteY5" fmla="*/ 0 h 6862792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96723 w 8993100"/>
              <a:gd name="connsiteY2" fmla="*/ 6846184 h 6862792"/>
              <a:gd name="connsiteX3" fmla="*/ 9413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88908 w 8993100"/>
              <a:gd name="connsiteY2" fmla="*/ 6857907 h 6862792"/>
              <a:gd name="connsiteX3" fmla="*/ 9413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88908 w 8993100"/>
              <a:gd name="connsiteY2" fmla="*/ 6857907 h 6862792"/>
              <a:gd name="connsiteX3" fmla="*/ 9413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57907"/>
              <a:gd name="connsiteX1" fmla="*/ 8993100 w 8993100"/>
              <a:gd name="connsiteY1" fmla="*/ 1424 h 6857907"/>
              <a:gd name="connsiteX2" fmla="*/ 3388908 w 8993100"/>
              <a:gd name="connsiteY2" fmla="*/ 6857907 h 6857907"/>
              <a:gd name="connsiteX3" fmla="*/ 99290 w 8993100"/>
              <a:gd name="connsiteY3" fmla="*/ 6851069 h 6857907"/>
              <a:gd name="connsiteX4" fmla="*/ 0 w 8993100"/>
              <a:gd name="connsiteY4" fmla="*/ 5124508 h 6857907"/>
              <a:gd name="connsiteX5" fmla="*/ 2083733 w 8993100"/>
              <a:gd name="connsiteY5" fmla="*/ 0 h 6857907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88908 w 8993100"/>
              <a:gd name="connsiteY2" fmla="*/ 6857907 h 6862792"/>
              <a:gd name="connsiteX3" fmla="*/ 5505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67554"/>
              <a:gd name="connsiteX1" fmla="*/ 8993100 w 8993100"/>
              <a:gd name="connsiteY1" fmla="*/ 6186 h 6867554"/>
              <a:gd name="connsiteX2" fmla="*/ 3388908 w 8993100"/>
              <a:gd name="connsiteY2" fmla="*/ 6862669 h 6867554"/>
              <a:gd name="connsiteX3" fmla="*/ 5505 w 8993100"/>
              <a:gd name="connsiteY3" fmla="*/ 6867554 h 6867554"/>
              <a:gd name="connsiteX4" fmla="*/ 0 w 8993100"/>
              <a:gd name="connsiteY4" fmla="*/ 5129270 h 6867554"/>
              <a:gd name="connsiteX5" fmla="*/ 2083733 w 8993100"/>
              <a:gd name="connsiteY5" fmla="*/ 0 h 6867554"/>
              <a:gd name="connsiteX0" fmla="*/ 2083733 w 8791676"/>
              <a:gd name="connsiteY0" fmla="*/ 0 h 6867554"/>
              <a:gd name="connsiteX1" fmla="*/ 8791676 w 8791676"/>
              <a:gd name="connsiteY1" fmla="*/ 22172 h 6867554"/>
              <a:gd name="connsiteX2" fmla="*/ 3388908 w 8791676"/>
              <a:gd name="connsiteY2" fmla="*/ 6862669 h 6867554"/>
              <a:gd name="connsiteX3" fmla="*/ 5505 w 8791676"/>
              <a:gd name="connsiteY3" fmla="*/ 6867554 h 6867554"/>
              <a:gd name="connsiteX4" fmla="*/ 0 w 8791676"/>
              <a:gd name="connsiteY4" fmla="*/ 5129270 h 6867554"/>
              <a:gd name="connsiteX5" fmla="*/ 2083733 w 8791676"/>
              <a:gd name="connsiteY5" fmla="*/ 0 h 6867554"/>
              <a:gd name="connsiteX0" fmla="*/ 2083733 w 8948339"/>
              <a:gd name="connsiteY0" fmla="*/ 208 h 6867762"/>
              <a:gd name="connsiteX1" fmla="*/ 8948339 w 8948339"/>
              <a:gd name="connsiteY1" fmla="*/ 0 h 6867762"/>
              <a:gd name="connsiteX2" fmla="*/ 3388908 w 8948339"/>
              <a:gd name="connsiteY2" fmla="*/ 6862877 h 6867762"/>
              <a:gd name="connsiteX3" fmla="*/ 5505 w 8948339"/>
              <a:gd name="connsiteY3" fmla="*/ 6867762 h 6867762"/>
              <a:gd name="connsiteX4" fmla="*/ 0 w 8948339"/>
              <a:gd name="connsiteY4" fmla="*/ 5129478 h 6867762"/>
              <a:gd name="connsiteX5" fmla="*/ 2083733 w 8948339"/>
              <a:gd name="connsiteY5" fmla="*/ 208 h 686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8339" h="6867762">
                <a:moveTo>
                  <a:pt x="2083733" y="208"/>
                </a:moveTo>
                <a:lnTo>
                  <a:pt x="8948339" y="0"/>
                </a:lnTo>
                <a:lnTo>
                  <a:pt x="3388908" y="6862877"/>
                </a:lnTo>
                <a:lnTo>
                  <a:pt x="5505" y="6867762"/>
                </a:lnTo>
                <a:cubicBezTo>
                  <a:pt x="5505" y="6488575"/>
                  <a:pt x="0" y="5508665"/>
                  <a:pt x="0" y="5129478"/>
                </a:cubicBezTo>
                <a:lnTo>
                  <a:pt x="2083733" y="208"/>
                </a:lnTo>
                <a:close/>
              </a:path>
            </a:pathLst>
          </a:cu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14"/>
          <p:cNvSpPr/>
          <p:nvPr userDrawn="1"/>
        </p:nvSpPr>
        <p:spPr>
          <a:xfrm>
            <a:off x="-6350" y="-3175"/>
            <a:ext cx="2085975" cy="5135563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  <a:gd name="connsiteX0" fmla="*/ 9681 w 1648803"/>
              <a:gd name="connsiteY0" fmla="*/ 0 h 5116681"/>
              <a:gd name="connsiteX1" fmla="*/ 1648803 w 1648803"/>
              <a:gd name="connsiteY1" fmla="*/ 3689 h 5116681"/>
              <a:gd name="connsiteX2" fmla="*/ 1073 w 1648803"/>
              <a:gd name="connsiteY2" fmla="*/ 5116681 h 5116681"/>
              <a:gd name="connsiteX3" fmla="*/ 9681 w 1648803"/>
              <a:gd name="connsiteY3" fmla="*/ 0 h 5116681"/>
              <a:gd name="connsiteX0" fmla="*/ 9681 w 2078650"/>
              <a:gd name="connsiteY0" fmla="*/ 0 h 5116681"/>
              <a:gd name="connsiteX1" fmla="*/ 2078650 w 2078650"/>
              <a:gd name="connsiteY1" fmla="*/ 3689 h 5116681"/>
              <a:gd name="connsiteX2" fmla="*/ 1073 w 2078650"/>
              <a:gd name="connsiteY2" fmla="*/ 5116681 h 5116681"/>
              <a:gd name="connsiteX3" fmla="*/ 9681 w 2078650"/>
              <a:gd name="connsiteY3" fmla="*/ 0 h 5116681"/>
              <a:gd name="connsiteX0" fmla="*/ 5986 w 2078862"/>
              <a:gd name="connsiteY0" fmla="*/ 0 h 5120589"/>
              <a:gd name="connsiteX1" fmla="*/ 2078862 w 2078862"/>
              <a:gd name="connsiteY1" fmla="*/ 7597 h 5120589"/>
              <a:gd name="connsiteX2" fmla="*/ 1285 w 2078862"/>
              <a:gd name="connsiteY2" fmla="*/ 5120589 h 5120589"/>
              <a:gd name="connsiteX3" fmla="*/ 5986 w 2078862"/>
              <a:gd name="connsiteY3" fmla="*/ 0 h 5120589"/>
              <a:gd name="connsiteX0" fmla="*/ 2400 w 2075276"/>
              <a:gd name="connsiteY0" fmla="*/ 0 h 5108866"/>
              <a:gd name="connsiteX1" fmla="*/ 2075276 w 2075276"/>
              <a:gd name="connsiteY1" fmla="*/ 7597 h 5108866"/>
              <a:gd name="connsiteX2" fmla="*/ 1606 w 2075276"/>
              <a:gd name="connsiteY2" fmla="*/ 5108866 h 5108866"/>
              <a:gd name="connsiteX3" fmla="*/ 2400 w 2075276"/>
              <a:gd name="connsiteY3" fmla="*/ 0 h 5108866"/>
              <a:gd name="connsiteX0" fmla="*/ 5987 w 2078863"/>
              <a:gd name="connsiteY0" fmla="*/ 0 h 5136220"/>
              <a:gd name="connsiteX1" fmla="*/ 2078863 w 2078863"/>
              <a:gd name="connsiteY1" fmla="*/ 7597 h 5136220"/>
              <a:gd name="connsiteX2" fmla="*/ 1285 w 2078863"/>
              <a:gd name="connsiteY2" fmla="*/ 5136220 h 5136220"/>
              <a:gd name="connsiteX3" fmla="*/ 5987 w 2078863"/>
              <a:gd name="connsiteY3" fmla="*/ 0 h 5136220"/>
              <a:gd name="connsiteX0" fmla="*/ 5987 w 2086007"/>
              <a:gd name="connsiteY0" fmla="*/ 0 h 5136220"/>
              <a:gd name="connsiteX1" fmla="*/ 2086007 w 2086007"/>
              <a:gd name="connsiteY1" fmla="*/ 2835 h 5136220"/>
              <a:gd name="connsiteX2" fmla="*/ 1285 w 2086007"/>
              <a:gd name="connsiteY2" fmla="*/ 5136220 h 5136220"/>
              <a:gd name="connsiteX3" fmla="*/ 5987 w 2086007"/>
              <a:gd name="connsiteY3" fmla="*/ 0 h 51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6007" h="5136220">
                <a:moveTo>
                  <a:pt x="5987" y="0"/>
                </a:moveTo>
                <a:lnTo>
                  <a:pt x="2086007" y="2835"/>
                </a:lnTo>
                <a:cubicBezTo>
                  <a:pt x="1539369" y="1333330"/>
                  <a:pt x="547923" y="3805725"/>
                  <a:pt x="1285" y="5136220"/>
                </a:cubicBezTo>
                <a:cubicBezTo>
                  <a:pt x="-4577" y="3790997"/>
                  <a:pt x="11849" y="1354016"/>
                  <a:pt x="598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6197600"/>
            <a:ext cx="19939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8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63" y="3059470"/>
            <a:ext cx="4615735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00993"/>
            <a:ext cx="32004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889321"/>
            <a:ext cx="32004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053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ergy_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50350" cy="685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2"/>
          <p:cNvSpPr/>
          <p:nvPr userDrawn="1"/>
        </p:nvSpPr>
        <p:spPr>
          <a:xfrm>
            <a:off x="-9525" y="-3175"/>
            <a:ext cx="8948738" cy="6867525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1638256 w 8496823"/>
              <a:gd name="connsiteY0" fmla="*/ 0 h 6846184"/>
              <a:gd name="connsiteX1" fmla="*/ 8496823 w 8496823"/>
              <a:gd name="connsiteY1" fmla="*/ 1424 h 6846184"/>
              <a:gd name="connsiteX2" fmla="*/ 2900446 w 8496823"/>
              <a:gd name="connsiteY2" fmla="*/ 6846184 h 6846184"/>
              <a:gd name="connsiteX3" fmla="*/ 2575 w 8496823"/>
              <a:gd name="connsiteY3" fmla="*/ 5157084 h 6846184"/>
              <a:gd name="connsiteX4" fmla="*/ 0 w 8496823"/>
              <a:gd name="connsiteY4" fmla="*/ 3983462 h 6846184"/>
              <a:gd name="connsiteX5" fmla="*/ 1638256 w 8496823"/>
              <a:gd name="connsiteY5" fmla="*/ 0 h 6846184"/>
              <a:gd name="connsiteX0" fmla="*/ 1648381 w 8506948"/>
              <a:gd name="connsiteY0" fmla="*/ 0 h 6858884"/>
              <a:gd name="connsiteX1" fmla="*/ 8506948 w 8506948"/>
              <a:gd name="connsiteY1" fmla="*/ 1424 h 6858884"/>
              <a:gd name="connsiteX2" fmla="*/ 2910571 w 8506948"/>
              <a:gd name="connsiteY2" fmla="*/ 6846184 h 6858884"/>
              <a:gd name="connsiteX3" fmla="*/ 0 w 8506948"/>
              <a:gd name="connsiteY3" fmla="*/ 6858884 h 6858884"/>
              <a:gd name="connsiteX4" fmla="*/ 10125 w 8506948"/>
              <a:gd name="connsiteY4" fmla="*/ 3983462 h 6858884"/>
              <a:gd name="connsiteX5" fmla="*/ 1648381 w 8506948"/>
              <a:gd name="connsiteY5" fmla="*/ 0 h 6858884"/>
              <a:gd name="connsiteX0" fmla="*/ 1597581 w 8506948"/>
              <a:gd name="connsiteY0" fmla="*/ 0 h 6858884"/>
              <a:gd name="connsiteX1" fmla="*/ 8506948 w 8506948"/>
              <a:gd name="connsiteY1" fmla="*/ 1424 h 6858884"/>
              <a:gd name="connsiteX2" fmla="*/ 2910571 w 8506948"/>
              <a:gd name="connsiteY2" fmla="*/ 6846184 h 6858884"/>
              <a:gd name="connsiteX3" fmla="*/ 0 w 8506948"/>
              <a:gd name="connsiteY3" fmla="*/ 6858884 h 6858884"/>
              <a:gd name="connsiteX4" fmla="*/ 10125 w 8506948"/>
              <a:gd name="connsiteY4" fmla="*/ 3983462 h 6858884"/>
              <a:gd name="connsiteX5" fmla="*/ 1597581 w 8506948"/>
              <a:gd name="connsiteY5" fmla="*/ 0 h 6858884"/>
              <a:gd name="connsiteX0" fmla="*/ 2083733 w 8993100"/>
              <a:gd name="connsiteY0" fmla="*/ 0 h 6858884"/>
              <a:gd name="connsiteX1" fmla="*/ 8993100 w 8993100"/>
              <a:gd name="connsiteY1" fmla="*/ 1424 h 6858884"/>
              <a:gd name="connsiteX2" fmla="*/ 3396723 w 8993100"/>
              <a:gd name="connsiteY2" fmla="*/ 6846184 h 6858884"/>
              <a:gd name="connsiteX3" fmla="*/ 486152 w 8993100"/>
              <a:gd name="connsiteY3" fmla="*/ 6858884 h 6858884"/>
              <a:gd name="connsiteX4" fmla="*/ 0 w 8993100"/>
              <a:gd name="connsiteY4" fmla="*/ 5136231 h 6858884"/>
              <a:gd name="connsiteX5" fmla="*/ 2083733 w 8993100"/>
              <a:gd name="connsiteY5" fmla="*/ 0 h 6858884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96723 w 8993100"/>
              <a:gd name="connsiteY2" fmla="*/ 6846184 h 6862792"/>
              <a:gd name="connsiteX3" fmla="*/ 9413 w 8993100"/>
              <a:gd name="connsiteY3" fmla="*/ 6862792 h 6862792"/>
              <a:gd name="connsiteX4" fmla="*/ 0 w 8993100"/>
              <a:gd name="connsiteY4" fmla="*/ 5136231 h 6862792"/>
              <a:gd name="connsiteX5" fmla="*/ 2083733 w 8993100"/>
              <a:gd name="connsiteY5" fmla="*/ 0 h 6862792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96723 w 8993100"/>
              <a:gd name="connsiteY2" fmla="*/ 6846184 h 6862792"/>
              <a:gd name="connsiteX3" fmla="*/ 9413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88908 w 8993100"/>
              <a:gd name="connsiteY2" fmla="*/ 6857907 h 6862792"/>
              <a:gd name="connsiteX3" fmla="*/ 9413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88908 w 8993100"/>
              <a:gd name="connsiteY2" fmla="*/ 6857907 h 6862792"/>
              <a:gd name="connsiteX3" fmla="*/ 9413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57907"/>
              <a:gd name="connsiteX1" fmla="*/ 8993100 w 8993100"/>
              <a:gd name="connsiteY1" fmla="*/ 1424 h 6857907"/>
              <a:gd name="connsiteX2" fmla="*/ 3388908 w 8993100"/>
              <a:gd name="connsiteY2" fmla="*/ 6857907 h 6857907"/>
              <a:gd name="connsiteX3" fmla="*/ 99290 w 8993100"/>
              <a:gd name="connsiteY3" fmla="*/ 6851069 h 6857907"/>
              <a:gd name="connsiteX4" fmla="*/ 0 w 8993100"/>
              <a:gd name="connsiteY4" fmla="*/ 5124508 h 6857907"/>
              <a:gd name="connsiteX5" fmla="*/ 2083733 w 8993100"/>
              <a:gd name="connsiteY5" fmla="*/ 0 h 6857907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88908 w 8993100"/>
              <a:gd name="connsiteY2" fmla="*/ 6857907 h 6862792"/>
              <a:gd name="connsiteX3" fmla="*/ 5505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67554"/>
              <a:gd name="connsiteX1" fmla="*/ 8993100 w 8993100"/>
              <a:gd name="connsiteY1" fmla="*/ 6186 h 6867554"/>
              <a:gd name="connsiteX2" fmla="*/ 3388908 w 8993100"/>
              <a:gd name="connsiteY2" fmla="*/ 6862669 h 6867554"/>
              <a:gd name="connsiteX3" fmla="*/ 5505 w 8993100"/>
              <a:gd name="connsiteY3" fmla="*/ 6867554 h 6867554"/>
              <a:gd name="connsiteX4" fmla="*/ 0 w 8993100"/>
              <a:gd name="connsiteY4" fmla="*/ 5129270 h 6867554"/>
              <a:gd name="connsiteX5" fmla="*/ 2083733 w 8993100"/>
              <a:gd name="connsiteY5" fmla="*/ 0 h 6867554"/>
              <a:gd name="connsiteX0" fmla="*/ 2083733 w 8791676"/>
              <a:gd name="connsiteY0" fmla="*/ 0 h 6867554"/>
              <a:gd name="connsiteX1" fmla="*/ 8791676 w 8791676"/>
              <a:gd name="connsiteY1" fmla="*/ 22172 h 6867554"/>
              <a:gd name="connsiteX2" fmla="*/ 3388908 w 8791676"/>
              <a:gd name="connsiteY2" fmla="*/ 6862669 h 6867554"/>
              <a:gd name="connsiteX3" fmla="*/ 5505 w 8791676"/>
              <a:gd name="connsiteY3" fmla="*/ 6867554 h 6867554"/>
              <a:gd name="connsiteX4" fmla="*/ 0 w 8791676"/>
              <a:gd name="connsiteY4" fmla="*/ 5129270 h 6867554"/>
              <a:gd name="connsiteX5" fmla="*/ 2083733 w 8791676"/>
              <a:gd name="connsiteY5" fmla="*/ 0 h 6867554"/>
              <a:gd name="connsiteX0" fmla="*/ 2083733 w 8948339"/>
              <a:gd name="connsiteY0" fmla="*/ 208 h 6867762"/>
              <a:gd name="connsiteX1" fmla="*/ 8948339 w 8948339"/>
              <a:gd name="connsiteY1" fmla="*/ 0 h 6867762"/>
              <a:gd name="connsiteX2" fmla="*/ 3388908 w 8948339"/>
              <a:gd name="connsiteY2" fmla="*/ 6862877 h 6867762"/>
              <a:gd name="connsiteX3" fmla="*/ 5505 w 8948339"/>
              <a:gd name="connsiteY3" fmla="*/ 6867762 h 6867762"/>
              <a:gd name="connsiteX4" fmla="*/ 0 w 8948339"/>
              <a:gd name="connsiteY4" fmla="*/ 5129478 h 6867762"/>
              <a:gd name="connsiteX5" fmla="*/ 2083733 w 8948339"/>
              <a:gd name="connsiteY5" fmla="*/ 208 h 686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8339" h="6867762">
                <a:moveTo>
                  <a:pt x="2083733" y="208"/>
                </a:moveTo>
                <a:lnTo>
                  <a:pt x="8948339" y="0"/>
                </a:lnTo>
                <a:lnTo>
                  <a:pt x="3388908" y="6862877"/>
                </a:lnTo>
                <a:lnTo>
                  <a:pt x="5505" y="6867762"/>
                </a:lnTo>
                <a:cubicBezTo>
                  <a:pt x="5505" y="6488575"/>
                  <a:pt x="0" y="5508665"/>
                  <a:pt x="0" y="5129478"/>
                </a:cubicBezTo>
                <a:lnTo>
                  <a:pt x="2083733" y="208"/>
                </a:lnTo>
                <a:close/>
              </a:path>
            </a:pathLst>
          </a:cu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95D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52" y="-10832"/>
            <a:ext cx="2115108" cy="5138928"/>
          </a:xfrm>
          <a:prstGeom prst="rect">
            <a:avLst/>
          </a:prstGeom>
        </p:spPr>
      </p:pic>
      <p:pic>
        <p:nvPicPr>
          <p:cNvPr id="10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6197600"/>
            <a:ext cx="19923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8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63" y="3059470"/>
            <a:ext cx="4615735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00993"/>
            <a:ext cx="32004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889321"/>
            <a:ext cx="32004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130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/>
          <p:nvPr userDrawn="1"/>
        </p:nvSpPr>
        <p:spPr>
          <a:xfrm>
            <a:off x="-6350" y="-3175"/>
            <a:ext cx="2085975" cy="5135563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  <a:gd name="connsiteX0" fmla="*/ 9681 w 1648803"/>
              <a:gd name="connsiteY0" fmla="*/ 0 h 5116681"/>
              <a:gd name="connsiteX1" fmla="*/ 1648803 w 1648803"/>
              <a:gd name="connsiteY1" fmla="*/ 3689 h 5116681"/>
              <a:gd name="connsiteX2" fmla="*/ 1073 w 1648803"/>
              <a:gd name="connsiteY2" fmla="*/ 5116681 h 5116681"/>
              <a:gd name="connsiteX3" fmla="*/ 9681 w 1648803"/>
              <a:gd name="connsiteY3" fmla="*/ 0 h 5116681"/>
              <a:gd name="connsiteX0" fmla="*/ 9681 w 2078650"/>
              <a:gd name="connsiteY0" fmla="*/ 0 h 5116681"/>
              <a:gd name="connsiteX1" fmla="*/ 2078650 w 2078650"/>
              <a:gd name="connsiteY1" fmla="*/ 3689 h 5116681"/>
              <a:gd name="connsiteX2" fmla="*/ 1073 w 2078650"/>
              <a:gd name="connsiteY2" fmla="*/ 5116681 h 5116681"/>
              <a:gd name="connsiteX3" fmla="*/ 9681 w 2078650"/>
              <a:gd name="connsiteY3" fmla="*/ 0 h 5116681"/>
              <a:gd name="connsiteX0" fmla="*/ 5986 w 2078862"/>
              <a:gd name="connsiteY0" fmla="*/ 0 h 5120589"/>
              <a:gd name="connsiteX1" fmla="*/ 2078862 w 2078862"/>
              <a:gd name="connsiteY1" fmla="*/ 7597 h 5120589"/>
              <a:gd name="connsiteX2" fmla="*/ 1285 w 2078862"/>
              <a:gd name="connsiteY2" fmla="*/ 5120589 h 5120589"/>
              <a:gd name="connsiteX3" fmla="*/ 5986 w 2078862"/>
              <a:gd name="connsiteY3" fmla="*/ 0 h 5120589"/>
              <a:gd name="connsiteX0" fmla="*/ 2400 w 2075276"/>
              <a:gd name="connsiteY0" fmla="*/ 0 h 5108866"/>
              <a:gd name="connsiteX1" fmla="*/ 2075276 w 2075276"/>
              <a:gd name="connsiteY1" fmla="*/ 7597 h 5108866"/>
              <a:gd name="connsiteX2" fmla="*/ 1606 w 2075276"/>
              <a:gd name="connsiteY2" fmla="*/ 5108866 h 5108866"/>
              <a:gd name="connsiteX3" fmla="*/ 2400 w 2075276"/>
              <a:gd name="connsiteY3" fmla="*/ 0 h 5108866"/>
              <a:gd name="connsiteX0" fmla="*/ 5987 w 2078863"/>
              <a:gd name="connsiteY0" fmla="*/ 0 h 5136220"/>
              <a:gd name="connsiteX1" fmla="*/ 2078863 w 2078863"/>
              <a:gd name="connsiteY1" fmla="*/ 7597 h 5136220"/>
              <a:gd name="connsiteX2" fmla="*/ 1285 w 2078863"/>
              <a:gd name="connsiteY2" fmla="*/ 5136220 h 5136220"/>
              <a:gd name="connsiteX3" fmla="*/ 5987 w 2078863"/>
              <a:gd name="connsiteY3" fmla="*/ 0 h 5136220"/>
              <a:gd name="connsiteX0" fmla="*/ 5987 w 2086007"/>
              <a:gd name="connsiteY0" fmla="*/ 0 h 5136220"/>
              <a:gd name="connsiteX1" fmla="*/ 2086007 w 2086007"/>
              <a:gd name="connsiteY1" fmla="*/ 2835 h 5136220"/>
              <a:gd name="connsiteX2" fmla="*/ 1285 w 2086007"/>
              <a:gd name="connsiteY2" fmla="*/ 5136220 h 5136220"/>
              <a:gd name="connsiteX3" fmla="*/ 5987 w 2086007"/>
              <a:gd name="connsiteY3" fmla="*/ 0 h 51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6007" h="5136220">
                <a:moveTo>
                  <a:pt x="5987" y="0"/>
                </a:moveTo>
                <a:lnTo>
                  <a:pt x="2086007" y="2835"/>
                </a:lnTo>
                <a:cubicBezTo>
                  <a:pt x="1539369" y="1333330"/>
                  <a:pt x="547923" y="3805725"/>
                  <a:pt x="1285" y="5136220"/>
                </a:cubicBezTo>
                <a:cubicBezTo>
                  <a:pt x="-4577" y="3790997"/>
                  <a:pt x="11849" y="1354016"/>
                  <a:pt x="598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560" y="1"/>
            <a:ext cx="685330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6244" y="1262358"/>
            <a:ext cx="6856622" cy="35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6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4" name="Text Placeholder 18"/>
          <p:cNvSpPr txBox="1">
            <a:spLocks/>
          </p:cNvSpPr>
          <p:nvPr userDrawn="1"/>
        </p:nvSpPr>
        <p:spPr>
          <a:xfrm>
            <a:off x="5368925" y="6648450"/>
            <a:ext cx="3817938" cy="2095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39713" y="6289675"/>
            <a:ext cx="8694737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4"/>
          <p:cNvCxnSpPr>
            <a:cxnSpLocks noChangeShapeType="1"/>
          </p:cNvCxnSpPr>
          <p:nvPr userDrawn="1"/>
        </p:nvCxnSpPr>
        <p:spPr bwMode="auto">
          <a:xfrm flipH="1">
            <a:off x="0" y="5667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342063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6362700"/>
            <a:ext cx="10461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6380163"/>
            <a:ext cx="839787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4448175" y="651351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2C46FA4F-8DC2-4EE9-8AF0-435B68211648}" type="slidenum">
              <a:rPr lang="en-US" altLang="en-US" smtClean="0">
                <a:solidFill>
                  <a:srgbClr val="95D600"/>
                </a:solidFill>
              </a:rPr>
              <a:pPr eaLnBrk="1" hangingPunct="1">
                <a:defRPr/>
              </a:pPr>
              <a:t>‹#›</a:t>
            </a:fld>
            <a:endParaRPr lang="en-US" altLang="en-US" dirty="0">
              <a:solidFill>
                <a:srgbClr val="555759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44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379413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 userDrawn="1"/>
        </p:nvSpPr>
        <p:spPr>
          <a:xfrm>
            <a:off x="5418138" y="7011988"/>
            <a:ext cx="4240212" cy="2174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194175" y="689451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C78F2D58-5493-4246-A0F0-3AB6428B863A}" type="slidenum">
              <a:rPr lang="en-US" altLang="en-US" smtClean="0">
                <a:solidFill>
                  <a:srgbClr val="95D600"/>
                </a:solidFill>
              </a:rPr>
              <a:pPr eaLnBrk="1" hangingPunct="1">
                <a:defRPr/>
              </a:pPr>
              <a:t>‹#›</a:t>
            </a:fld>
            <a:endParaRPr lang="en-US" altLang="en-US" dirty="0">
              <a:solidFill>
                <a:srgbClr val="555759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315883" y="1288725"/>
            <a:ext cx="8717276" cy="476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45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2136775" y="-131763"/>
            <a:ext cx="9144000" cy="685800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4448175" y="651351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7484D94B-811E-4823-AA6A-7C4A8DA4AF23}" type="slidenum">
              <a:rPr lang="en-US" altLang="en-US" smtClean="0">
                <a:solidFill>
                  <a:srgbClr val="95D600"/>
                </a:solidFill>
              </a:rPr>
              <a:pPr eaLnBrk="1" hangingPunct="1">
                <a:defRPr/>
              </a:pPr>
              <a:t>‹#›</a:t>
            </a:fld>
            <a:endParaRPr lang="en-US" altLang="en-US" dirty="0">
              <a:solidFill>
                <a:srgbClr val="555759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215591" y="1403688"/>
            <a:ext cx="4221117" cy="476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1"/>
          </p:nvPr>
        </p:nvSpPr>
        <p:spPr bwMode="auto">
          <a:xfrm>
            <a:off x="4711751" y="1403688"/>
            <a:ext cx="4221117" cy="476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97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-3175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5395913" y="6648450"/>
            <a:ext cx="3862387" cy="1984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15900" y="6329363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4"/>
          <p:cNvCxnSpPr>
            <a:cxnSpLocks noChangeShapeType="1"/>
          </p:cNvCxnSpPr>
          <p:nvPr userDrawn="1"/>
        </p:nvCxnSpPr>
        <p:spPr bwMode="auto">
          <a:xfrm flipH="1">
            <a:off x="0" y="6513513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8600" y="6122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4448175" y="651351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6C60E22B-EFCE-4CB8-AA63-6DD2748E54C0}" type="slidenum">
              <a:rPr lang="en-US" altLang="en-US" smtClean="0">
                <a:solidFill>
                  <a:srgbClr val="95D600"/>
                </a:solidFill>
              </a:rPr>
              <a:pPr eaLnBrk="1" hangingPunct="1">
                <a:defRPr/>
              </a:pPr>
              <a:t>‹#›</a:t>
            </a:fld>
            <a:endParaRPr lang="en-US" altLang="en-US" dirty="0">
              <a:solidFill>
                <a:srgbClr val="555759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15590" y="1403682"/>
            <a:ext cx="2740670" cy="47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4"/>
          <p:cNvSpPr>
            <a:spLocks noGrp="1" noChangeArrowheads="1"/>
          </p:cNvSpPr>
          <p:nvPr>
            <p:ph idx="12"/>
          </p:nvPr>
        </p:nvSpPr>
        <p:spPr bwMode="auto">
          <a:xfrm>
            <a:off x="3203893" y="1403682"/>
            <a:ext cx="2740670" cy="47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4"/>
          <p:cNvSpPr>
            <a:spLocks noGrp="1" noChangeArrowheads="1"/>
          </p:cNvSpPr>
          <p:nvPr>
            <p:ph idx="13"/>
          </p:nvPr>
        </p:nvSpPr>
        <p:spPr bwMode="auto">
          <a:xfrm>
            <a:off x="6192196" y="1403682"/>
            <a:ext cx="2740670" cy="47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547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Chart/Figure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5384800" y="6642100"/>
            <a:ext cx="3656013" cy="2270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4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4448175" y="651351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39BF00BD-5D28-41BD-92D9-847305D00DE4}" type="slidenum">
              <a:rPr lang="en-US" altLang="en-US" smtClean="0">
                <a:solidFill>
                  <a:srgbClr val="95D600"/>
                </a:solidFill>
              </a:rPr>
              <a:pPr eaLnBrk="1" hangingPunct="1">
                <a:defRPr/>
              </a:pPr>
              <a:t>‹#›</a:t>
            </a:fld>
            <a:endParaRPr lang="en-US" altLang="en-US" dirty="0">
              <a:solidFill>
                <a:srgbClr val="555759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50993" y="1360208"/>
            <a:ext cx="6042025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918368" y="1969534"/>
            <a:ext cx="7307262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550987" y="5569964"/>
            <a:ext cx="1800225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33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CC143-74F1-4A40-BAC1-7A23547F59A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6095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Content+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5426075" y="6610350"/>
            <a:ext cx="3633788" cy="2270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2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6302375"/>
            <a:ext cx="601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4448175" y="651351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5B10B54C-FAFA-41E4-9D32-C28EA7833F84}" type="slidenum">
              <a:rPr lang="en-US" altLang="en-US" smtClean="0">
                <a:solidFill>
                  <a:srgbClr val="95D600"/>
                </a:solidFill>
              </a:rPr>
              <a:pPr eaLnBrk="1" hangingPunct="1">
                <a:defRPr/>
              </a:pPr>
              <a:t>‹#›</a:t>
            </a:fld>
            <a:endParaRPr lang="en-US" altLang="en-US" dirty="0">
              <a:solidFill>
                <a:srgbClr val="555759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15590" y="1403684"/>
            <a:ext cx="8717276" cy="113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56333" y="2627336"/>
            <a:ext cx="6042025" cy="431800"/>
          </a:xfrm>
        </p:spPr>
        <p:txBody>
          <a:bodyPr anchor="ctr"/>
          <a:lstStyle>
            <a:lvl1pPr marL="0" indent="0" algn="ctr">
              <a:buNone/>
              <a:defRPr sz="1600"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2140703" y="3148937"/>
            <a:ext cx="4852639" cy="2668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248952" y="5870258"/>
            <a:ext cx="1800225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99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5360988" y="6630988"/>
            <a:ext cx="3690937" cy="2270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2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302375"/>
            <a:ext cx="601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4448175" y="651351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B794E909-484C-48C9-AD42-023167BB32EA}" type="slidenum">
              <a:rPr lang="en-US" altLang="en-US" smtClean="0">
                <a:solidFill>
                  <a:srgbClr val="95D600"/>
                </a:solidFill>
              </a:rPr>
              <a:pPr eaLnBrk="1" hangingPunct="1">
                <a:defRPr/>
              </a:pPr>
              <a:t>‹#›</a:t>
            </a:fld>
            <a:endParaRPr lang="en-US" altLang="en-US" dirty="0">
              <a:solidFill>
                <a:srgbClr val="555759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215591" y="1403688"/>
            <a:ext cx="4221117" cy="476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33451" y="1403682"/>
            <a:ext cx="4313827" cy="431800"/>
          </a:xfrm>
        </p:spPr>
        <p:txBody>
          <a:bodyPr anchor="ctr"/>
          <a:lstStyle>
            <a:lvl1pPr marL="0" indent="0" algn="ctr">
              <a:buNone/>
              <a:defRPr sz="1600"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2"/>
          </p:nvPr>
        </p:nvSpPr>
        <p:spPr>
          <a:xfrm>
            <a:off x="4726136" y="1989635"/>
            <a:ext cx="4128435" cy="31552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801958" y="5216670"/>
            <a:ext cx="1800225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767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4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C66651D1-49BB-4CAC-B5C7-C5E661298488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7" name="Straight Connector 15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406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F0B81163-F278-420F-9F58-324438FDE832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9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15590" y="1262358"/>
            <a:ext cx="8717276" cy="49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0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BB5780C8-9776-413C-B6FB-FB116A15BCA0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16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3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15591" y="1262358"/>
            <a:ext cx="4221117" cy="49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711751" y="1262358"/>
            <a:ext cx="4221117" cy="49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1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©2015 Navigant Consulting, Inc. All rights Reserved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1C08C977-40B2-4ED7-89EF-4C0E357C4BEB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15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15590" y="1262358"/>
            <a:ext cx="2740670" cy="49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3203893" y="1262358"/>
            <a:ext cx="2740670" cy="49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1"/>
          </p:nvPr>
        </p:nvSpPr>
        <p:spPr bwMode="auto">
          <a:xfrm>
            <a:off x="6192196" y="1262358"/>
            <a:ext cx="2740670" cy="49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99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00A780BB-4536-4F90-8B6C-9D588400499B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6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50993" y="1360208"/>
            <a:ext cx="6042025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918368" y="1969534"/>
            <a:ext cx="7307262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550987" y="5569964"/>
            <a:ext cx="1800225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318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Content+Table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4786E8D9-55B8-42EE-B3A8-9991147D411A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6" name="Straight Connector 15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15590" y="1262358"/>
            <a:ext cx="8717276" cy="112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56333" y="2444457"/>
            <a:ext cx="6042025" cy="431800"/>
          </a:xfrm>
        </p:spPr>
        <p:txBody>
          <a:bodyPr anchor="ctr"/>
          <a:lstStyle>
            <a:lvl1pPr marL="0" indent="0" algn="ctr">
              <a:buNone/>
              <a:defRPr sz="1600"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2104122" y="2985741"/>
            <a:ext cx="4935767" cy="27990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205062" y="5858022"/>
            <a:ext cx="1800225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1514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2 Column+Figure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ADF77306-6E72-4062-9F35-55B8AF14837E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6" name="Straight Connector 16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7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15591" y="1262358"/>
            <a:ext cx="4221117" cy="49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33451" y="1262358"/>
            <a:ext cx="4313827" cy="431800"/>
          </a:xfrm>
        </p:spPr>
        <p:txBody>
          <a:bodyPr anchor="ctr"/>
          <a:lstStyle>
            <a:lvl1pPr marL="0" indent="0" algn="ctr">
              <a:buNone/>
              <a:defRPr sz="1600"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726136" y="1848311"/>
            <a:ext cx="4128435" cy="31552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801958" y="5075346"/>
            <a:ext cx="1800225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2505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560" y="1"/>
            <a:ext cx="6853306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8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CAC89-994D-49DF-A095-C3404BA317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2446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 userDrawn="1"/>
        </p:nvSpPr>
        <p:spPr>
          <a:xfrm>
            <a:off x="-6350" y="-3175"/>
            <a:ext cx="2085975" cy="5135563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  <a:gd name="connsiteX0" fmla="*/ 9681 w 1648803"/>
              <a:gd name="connsiteY0" fmla="*/ 0 h 5116681"/>
              <a:gd name="connsiteX1" fmla="*/ 1648803 w 1648803"/>
              <a:gd name="connsiteY1" fmla="*/ 3689 h 5116681"/>
              <a:gd name="connsiteX2" fmla="*/ 1073 w 1648803"/>
              <a:gd name="connsiteY2" fmla="*/ 5116681 h 5116681"/>
              <a:gd name="connsiteX3" fmla="*/ 9681 w 1648803"/>
              <a:gd name="connsiteY3" fmla="*/ 0 h 5116681"/>
              <a:gd name="connsiteX0" fmla="*/ 9681 w 2078650"/>
              <a:gd name="connsiteY0" fmla="*/ 0 h 5116681"/>
              <a:gd name="connsiteX1" fmla="*/ 2078650 w 2078650"/>
              <a:gd name="connsiteY1" fmla="*/ 3689 h 5116681"/>
              <a:gd name="connsiteX2" fmla="*/ 1073 w 2078650"/>
              <a:gd name="connsiteY2" fmla="*/ 5116681 h 5116681"/>
              <a:gd name="connsiteX3" fmla="*/ 9681 w 2078650"/>
              <a:gd name="connsiteY3" fmla="*/ 0 h 5116681"/>
              <a:gd name="connsiteX0" fmla="*/ 5986 w 2078862"/>
              <a:gd name="connsiteY0" fmla="*/ 0 h 5120589"/>
              <a:gd name="connsiteX1" fmla="*/ 2078862 w 2078862"/>
              <a:gd name="connsiteY1" fmla="*/ 7597 h 5120589"/>
              <a:gd name="connsiteX2" fmla="*/ 1285 w 2078862"/>
              <a:gd name="connsiteY2" fmla="*/ 5120589 h 5120589"/>
              <a:gd name="connsiteX3" fmla="*/ 5986 w 2078862"/>
              <a:gd name="connsiteY3" fmla="*/ 0 h 5120589"/>
              <a:gd name="connsiteX0" fmla="*/ 2400 w 2075276"/>
              <a:gd name="connsiteY0" fmla="*/ 0 h 5108866"/>
              <a:gd name="connsiteX1" fmla="*/ 2075276 w 2075276"/>
              <a:gd name="connsiteY1" fmla="*/ 7597 h 5108866"/>
              <a:gd name="connsiteX2" fmla="*/ 1606 w 2075276"/>
              <a:gd name="connsiteY2" fmla="*/ 5108866 h 5108866"/>
              <a:gd name="connsiteX3" fmla="*/ 2400 w 2075276"/>
              <a:gd name="connsiteY3" fmla="*/ 0 h 5108866"/>
              <a:gd name="connsiteX0" fmla="*/ 5987 w 2078863"/>
              <a:gd name="connsiteY0" fmla="*/ 0 h 5136220"/>
              <a:gd name="connsiteX1" fmla="*/ 2078863 w 2078863"/>
              <a:gd name="connsiteY1" fmla="*/ 7597 h 5136220"/>
              <a:gd name="connsiteX2" fmla="*/ 1285 w 2078863"/>
              <a:gd name="connsiteY2" fmla="*/ 5136220 h 5136220"/>
              <a:gd name="connsiteX3" fmla="*/ 5987 w 2078863"/>
              <a:gd name="connsiteY3" fmla="*/ 0 h 5136220"/>
              <a:gd name="connsiteX0" fmla="*/ 5987 w 2086007"/>
              <a:gd name="connsiteY0" fmla="*/ 0 h 5136220"/>
              <a:gd name="connsiteX1" fmla="*/ 2086007 w 2086007"/>
              <a:gd name="connsiteY1" fmla="*/ 2835 h 5136220"/>
              <a:gd name="connsiteX2" fmla="*/ 1285 w 2086007"/>
              <a:gd name="connsiteY2" fmla="*/ 5136220 h 5136220"/>
              <a:gd name="connsiteX3" fmla="*/ 5987 w 2086007"/>
              <a:gd name="connsiteY3" fmla="*/ 0 h 51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6007" h="5136220">
                <a:moveTo>
                  <a:pt x="5987" y="0"/>
                </a:moveTo>
                <a:lnTo>
                  <a:pt x="2086007" y="2835"/>
                </a:lnTo>
                <a:cubicBezTo>
                  <a:pt x="1539369" y="1333330"/>
                  <a:pt x="547923" y="3805725"/>
                  <a:pt x="1285" y="5136220"/>
                </a:cubicBezTo>
                <a:cubicBezTo>
                  <a:pt x="-4577" y="3790997"/>
                  <a:pt x="11849" y="1354016"/>
                  <a:pt x="598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560" y="1"/>
            <a:ext cx="685330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6246" y="1262358"/>
            <a:ext cx="3304600" cy="49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5628267" y="1262358"/>
            <a:ext cx="3304600" cy="49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6775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588"/>
            <a:ext cx="4572000" cy="6856412"/>
          </a:xfrm>
          <a:prstGeom prst="rect">
            <a:avLst/>
          </a:pr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858838"/>
            <a:ext cx="393382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710291" y="858420"/>
            <a:ext cx="2222577" cy="4842504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45374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" y="0"/>
            <a:ext cx="4571999" cy="6865034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858838"/>
            <a:ext cx="393382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710291" y="858420"/>
            <a:ext cx="2222577" cy="4842504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9263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" y="0"/>
            <a:ext cx="4571999" cy="6865034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858838"/>
            <a:ext cx="393382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227064" y="858422"/>
            <a:ext cx="2861250" cy="319327"/>
          </a:xfrm>
        </p:spPr>
        <p:txBody>
          <a:bodyPr/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3876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olor Block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88" y="0"/>
            <a:ext cx="9150350" cy="6858000"/>
          </a:xfrm>
          <a:prstGeom prst="rect">
            <a:avLst/>
          </a:pr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12"/>
          <p:cNvSpPr/>
          <p:nvPr userDrawn="1"/>
        </p:nvSpPr>
        <p:spPr>
          <a:xfrm>
            <a:off x="-20638" y="-19050"/>
            <a:ext cx="8959851" cy="6883400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1638256 w 8496823"/>
              <a:gd name="connsiteY0" fmla="*/ 0 h 6846184"/>
              <a:gd name="connsiteX1" fmla="*/ 8496823 w 8496823"/>
              <a:gd name="connsiteY1" fmla="*/ 1424 h 6846184"/>
              <a:gd name="connsiteX2" fmla="*/ 2900446 w 8496823"/>
              <a:gd name="connsiteY2" fmla="*/ 6846184 h 6846184"/>
              <a:gd name="connsiteX3" fmla="*/ 2575 w 8496823"/>
              <a:gd name="connsiteY3" fmla="*/ 5157084 h 6846184"/>
              <a:gd name="connsiteX4" fmla="*/ 0 w 8496823"/>
              <a:gd name="connsiteY4" fmla="*/ 3983462 h 6846184"/>
              <a:gd name="connsiteX5" fmla="*/ 1638256 w 8496823"/>
              <a:gd name="connsiteY5" fmla="*/ 0 h 6846184"/>
              <a:gd name="connsiteX0" fmla="*/ 1648381 w 8506948"/>
              <a:gd name="connsiteY0" fmla="*/ 0 h 6858884"/>
              <a:gd name="connsiteX1" fmla="*/ 8506948 w 8506948"/>
              <a:gd name="connsiteY1" fmla="*/ 1424 h 6858884"/>
              <a:gd name="connsiteX2" fmla="*/ 2910571 w 8506948"/>
              <a:gd name="connsiteY2" fmla="*/ 6846184 h 6858884"/>
              <a:gd name="connsiteX3" fmla="*/ 0 w 8506948"/>
              <a:gd name="connsiteY3" fmla="*/ 6858884 h 6858884"/>
              <a:gd name="connsiteX4" fmla="*/ 10125 w 8506948"/>
              <a:gd name="connsiteY4" fmla="*/ 3983462 h 6858884"/>
              <a:gd name="connsiteX5" fmla="*/ 1648381 w 8506948"/>
              <a:gd name="connsiteY5" fmla="*/ 0 h 6858884"/>
              <a:gd name="connsiteX0" fmla="*/ 1597581 w 8506948"/>
              <a:gd name="connsiteY0" fmla="*/ 0 h 6858884"/>
              <a:gd name="connsiteX1" fmla="*/ 8506948 w 8506948"/>
              <a:gd name="connsiteY1" fmla="*/ 1424 h 6858884"/>
              <a:gd name="connsiteX2" fmla="*/ 2910571 w 8506948"/>
              <a:gd name="connsiteY2" fmla="*/ 6846184 h 6858884"/>
              <a:gd name="connsiteX3" fmla="*/ 0 w 8506948"/>
              <a:gd name="connsiteY3" fmla="*/ 6858884 h 6858884"/>
              <a:gd name="connsiteX4" fmla="*/ 10125 w 8506948"/>
              <a:gd name="connsiteY4" fmla="*/ 3983462 h 6858884"/>
              <a:gd name="connsiteX5" fmla="*/ 1597581 w 8506948"/>
              <a:gd name="connsiteY5" fmla="*/ 0 h 6858884"/>
              <a:gd name="connsiteX0" fmla="*/ 2083733 w 8993100"/>
              <a:gd name="connsiteY0" fmla="*/ 0 h 6858884"/>
              <a:gd name="connsiteX1" fmla="*/ 8993100 w 8993100"/>
              <a:gd name="connsiteY1" fmla="*/ 1424 h 6858884"/>
              <a:gd name="connsiteX2" fmla="*/ 3396723 w 8993100"/>
              <a:gd name="connsiteY2" fmla="*/ 6846184 h 6858884"/>
              <a:gd name="connsiteX3" fmla="*/ 486152 w 8993100"/>
              <a:gd name="connsiteY3" fmla="*/ 6858884 h 6858884"/>
              <a:gd name="connsiteX4" fmla="*/ 0 w 8993100"/>
              <a:gd name="connsiteY4" fmla="*/ 5136231 h 6858884"/>
              <a:gd name="connsiteX5" fmla="*/ 2083733 w 8993100"/>
              <a:gd name="connsiteY5" fmla="*/ 0 h 6858884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96723 w 8993100"/>
              <a:gd name="connsiteY2" fmla="*/ 6846184 h 6862792"/>
              <a:gd name="connsiteX3" fmla="*/ 9413 w 8993100"/>
              <a:gd name="connsiteY3" fmla="*/ 6862792 h 6862792"/>
              <a:gd name="connsiteX4" fmla="*/ 0 w 8993100"/>
              <a:gd name="connsiteY4" fmla="*/ 5136231 h 6862792"/>
              <a:gd name="connsiteX5" fmla="*/ 2083733 w 8993100"/>
              <a:gd name="connsiteY5" fmla="*/ 0 h 6862792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96723 w 8993100"/>
              <a:gd name="connsiteY2" fmla="*/ 6846184 h 6862792"/>
              <a:gd name="connsiteX3" fmla="*/ 9413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88908 w 8993100"/>
              <a:gd name="connsiteY2" fmla="*/ 6857907 h 6862792"/>
              <a:gd name="connsiteX3" fmla="*/ 9413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88908 w 8993100"/>
              <a:gd name="connsiteY2" fmla="*/ 6857907 h 6862792"/>
              <a:gd name="connsiteX3" fmla="*/ 9413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57907"/>
              <a:gd name="connsiteX1" fmla="*/ 8993100 w 8993100"/>
              <a:gd name="connsiteY1" fmla="*/ 1424 h 6857907"/>
              <a:gd name="connsiteX2" fmla="*/ 3388908 w 8993100"/>
              <a:gd name="connsiteY2" fmla="*/ 6857907 h 6857907"/>
              <a:gd name="connsiteX3" fmla="*/ 99290 w 8993100"/>
              <a:gd name="connsiteY3" fmla="*/ 6851069 h 6857907"/>
              <a:gd name="connsiteX4" fmla="*/ 0 w 8993100"/>
              <a:gd name="connsiteY4" fmla="*/ 5124508 h 6857907"/>
              <a:gd name="connsiteX5" fmla="*/ 2083733 w 8993100"/>
              <a:gd name="connsiteY5" fmla="*/ 0 h 6857907"/>
              <a:gd name="connsiteX0" fmla="*/ 2083733 w 8993100"/>
              <a:gd name="connsiteY0" fmla="*/ 0 h 6862792"/>
              <a:gd name="connsiteX1" fmla="*/ 8993100 w 8993100"/>
              <a:gd name="connsiteY1" fmla="*/ 1424 h 6862792"/>
              <a:gd name="connsiteX2" fmla="*/ 3388908 w 8993100"/>
              <a:gd name="connsiteY2" fmla="*/ 6857907 h 6862792"/>
              <a:gd name="connsiteX3" fmla="*/ 5505 w 8993100"/>
              <a:gd name="connsiteY3" fmla="*/ 6862792 h 6862792"/>
              <a:gd name="connsiteX4" fmla="*/ 0 w 8993100"/>
              <a:gd name="connsiteY4" fmla="*/ 5124508 h 6862792"/>
              <a:gd name="connsiteX5" fmla="*/ 2083733 w 8993100"/>
              <a:gd name="connsiteY5" fmla="*/ 0 h 6862792"/>
              <a:gd name="connsiteX0" fmla="*/ 2083733 w 8993100"/>
              <a:gd name="connsiteY0" fmla="*/ 0 h 6867554"/>
              <a:gd name="connsiteX1" fmla="*/ 8993100 w 8993100"/>
              <a:gd name="connsiteY1" fmla="*/ 6186 h 6867554"/>
              <a:gd name="connsiteX2" fmla="*/ 3388908 w 8993100"/>
              <a:gd name="connsiteY2" fmla="*/ 6862669 h 6867554"/>
              <a:gd name="connsiteX3" fmla="*/ 5505 w 8993100"/>
              <a:gd name="connsiteY3" fmla="*/ 6867554 h 6867554"/>
              <a:gd name="connsiteX4" fmla="*/ 0 w 8993100"/>
              <a:gd name="connsiteY4" fmla="*/ 5129270 h 6867554"/>
              <a:gd name="connsiteX5" fmla="*/ 2083733 w 8993100"/>
              <a:gd name="connsiteY5" fmla="*/ 0 h 6867554"/>
              <a:gd name="connsiteX0" fmla="*/ 2083733 w 8791676"/>
              <a:gd name="connsiteY0" fmla="*/ 0 h 6867554"/>
              <a:gd name="connsiteX1" fmla="*/ 8791676 w 8791676"/>
              <a:gd name="connsiteY1" fmla="*/ 22172 h 6867554"/>
              <a:gd name="connsiteX2" fmla="*/ 3388908 w 8791676"/>
              <a:gd name="connsiteY2" fmla="*/ 6862669 h 6867554"/>
              <a:gd name="connsiteX3" fmla="*/ 5505 w 8791676"/>
              <a:gd name="connsiteY3" fmla="*/ 6867554 h 6867554"/>
              <a:gd name="connsiteX4" fmla="*/ 0 w 8791676"/>
              <a:gd name="connsiteY4" fmla="*/ 5129270 h 6867554"/>
              <a:gd name="connsiteX5" fmla="*/ 2083733 w 8791676"/>
              <a:gd name="connsiteY5" fmla="*/ 0 h 6867554"/>
              <a:gd name="connsiteX0" fmla="*/ 2083733 w 8948339"/>
              <a:gd name="connsiteY0" fmla="*/ 208 h 6867762"/>
              <a:gd name="connsiteX1" fmla="*/ 8948339 w 8948339"/>
              <a:gd name="connsiteY1" fmla="*/ 0 h 6867762"/>
              <a:gd name="connsiteX2" fmla="*/ 3388908 w 8948339"/>
              <a:gd name="connsiteY2" fmla="*/ 6862877 h 6867762"/>
              <a:gd name="connsiteX3" fmla="*/ 5505 w 8948339"/>
              <a:gd name="connsiteY3" fmla="*/ 6867762 h 6867762"/>
              <a:gd name="connsiteX4" fmla="*/ 0 w 8948339"/>
              <a:gd name="connsiteY4" fmla="*/ 5129478 h 6867762"/>
              <a:gd name="connsiteX5" fmla="*/ 2083733 w 8948339"/>
              <a:gd name="connsiteY5" fmla="*/ 208 h 6867762"/>
              <a:gd name="connsiteX0" fmla="*/ 2094750 w 8959356"/>
              <a:gd name="connsiteY0" fmla="*/ 15607 h 6883161"/>
              <a:gd name="connsiteX1" fmla="*/ 8959356 w 8959356"/>
              <a:gd name="connsiteY1" fmla="*/ 15399 h 6883161"/>
              <a:gd name="connsiteX2" fmla="*/ 3399925 w 8959356"/>
              <a:gd name="connsiteY2" fmla="*/ 6878276 h 6883161"/>
              <a:gd name="connsiteX3" fmla="*/ 16522 w 8959356"/>
              <a:gd name="connsiteY3" fmla="*/ 6883161 h 6883161"/>
              <a:gd name="connsiteX4" fmla="*/ 0 w 8959356"/>
              <a:gd name="connsiteY4" fmla="*/ 0 h 6883161"/>
              <a:gd name="connsiteX5" fmla="*/ 2094750 w 8959356"/>
              <a:gd name="connsiteY5" fmla="*/ 15607 h 688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59356" h="6883161">
                <a:moveTo>
                  <a:pt x="2094750" y="15607"/>
                </a:moveTo>
                <a:lnTo>
                  <a:pt x="8959356" y="15399"/>
                </a:lnTo>
                <a:lnTo>
                  <a:pt x="3399925" y="6878276"/>
                </a:lnTo>
                <a:lnTo>
                  <a:pt x="16522" y="6883161"/>
                </a:lnTo>
                <a:cubicBezTo>
                  <a:pt x="16522" y="6503974"/>
                  <a:pt x="0" y="379187"/>
                  <a:pt x="0" y="0"/>
                </a:cubicBezTo>
                <a:lnTo>
                  <a:pt x="2094750" y="15607"/>
                </a:lnTo>
                <a:close/>
              </a:path>
            </a:pathLst>
          </a:cu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6327775"/>
            <a:ext cx="114458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228603" y="490118"/>
            <a:ext cx="4343399" cy="476951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023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Reverse Sp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88" y="0"/>
            <a:ext cx="91503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" name="Straight Connector 12"/>
          <p:cNvCxnSpPr>
            <a:cxnSpLocks noChangeShapeType="1"/>
          </p:cNvCxnSpPr>
          <p:nvPr userDrawn="1"/>
        </p:nvCxnSpPr>
        <p:spPr bwMode="auto">
          <a:xfrm>
            <a:off x="228600" y="1022350"/>
            <a:ext cx="8704263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6399213"/>
            <a:ext cx="9667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57188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617538" cy="2095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E17768F5-E841-481B-A79C-27B05E463E97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590" y="1"/>
            <a:ext cx="8717276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49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04800" y="40944"/>
            <a:ext cx="8507104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defRPr sz="2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084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04800" y="914400"/>
            <a:ext cx="8534400" cy="5105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Palatino Linotype" pitchFamily="18" charset="0"/>
              <a:buChar char="»"/>
              <a:defRPr sz="1800" i="0"/>
            </a:lvl1pPr>
            <a:lvl2pPr marL="576263" indent="-288925">
              <a:lnSpc>
                <a:spcPct val="100000"/>
              </a:lnSpc>
              <a:buFont typeface="Palatino Linotype" pitchFamily="18" charset="0"/>
              <a:buChar char="–"/>
              <a:defRPr sz="1600"/>
            </a:lvl2pPr>
            <a:lvl3pPr marL="796925" indent="-222250">
              <a:lnSpc>
                <a:spcPct val="100000"/>
              </a:lnSpc>
              <a:buFont typeface="Courier New" pitchFamily="49" charset="0"/>
              <a:buChar char="o"/>
              <a:defRPr sz="1400"/>
            </a:lvl3pPr>
            <a:lvl4pPr marL="1031875" indent="-234950">
              <a:lnSpc>
                <a:spcPct val="100000"/>
              </a:lnSpc>
              <a:buFont typeface="Palatino Linotype" pitchFamily="18" charset="0"/>
              <a:buChar char="›"/>
              <a:defRPr sz="140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04800" y="40944"/>
            <a:ext cx="8507104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defRPr sz="2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939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42412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1"/>
          <p:cNvSpPr/>
          <p:nvPr userDrawn="1"/>
        </p:nvSpPr>
        <p:spPr>
          <a:xfrm>
            <a:off x="-4763" y="-3175"/>
            <a:ext cx="8496301" cy="6875463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  <a:gd name="connsiteX0" fmla="*/ 138333 w 8495070"/>
              <a:gd name="connsiteY0" fmla="*/ 109009 h 5155660"/>
              <a:gd name="connsiteX1" fmla="*/ 8495070 w 8495070"/>
              <a:gd name="connsiteY1" fmla="*/ 0 h 5155660"/>
              <a:gd name="connsiteX2" fmla="*/ 4282993 w 8495070"/>
              <a:gd name="connsiteY2" fmla="*/ 5155660 h 5155660"/>
              <a:gd name="connsiteX3" fmla="*/ 822 w 8495070"/>
              <a:gd name="connsiteY3" fmla="*/ 5155660 h 5155660"/>
              <a:gd name="connsiteX4" fmla="*/ 138333 w 8495070"/>
              <a:gd name="connsiteY4" fmla="*/ 109009 h 5155660"/>
              <a:gd name="connsiteX0" fmla="*/ 0 w 8501525"/>
              <a:gd name="connsiteY0" fmla="*/ 0 h 5157476"/>
              <a:gd name="connsiteX1" fmla="*/ 8501525 w 8501525"/>
              <a:gd name="connsiteY1" fmla="*/ 1816 h 5157476"/>
              <a:gd name="connsiteX2" fmla="*/ 4289448 w 8501525"/>
              <a:gd name="connsiteY2" fmla="*/ 5157476 h 5157476"/>
              <a:gd name="connsiteX3" fmla="*/ 7277 w 8501525"/>
              <a:gd name="connsiteY3" fmla="*/ 5157476 h 5157476"/>
              <a:gd name="connsiteX4" fmla="*/ 0 w 8501525"/>
              <a:gd name="connsiteY4" fmla="*/ 0 h 5157476"/>
              <a:gd name="connsiteX0" fmla="*/ 974 w 8500712"/>
              <a:gd name="connsiteY0" fmla="*/ 0 h 5159263"/>
              <a:gd name="connsiteX1" fmla="*/ 8500712 w 8500712"/>
              <a:gd name="connsiteY1" fmla="*/ 3603 h 5159263"/>
              <a:gd name="connsiteX2" fmla="*/ 4288635 w 8500712"/>
              <a:gd name="connsiteY2" fmla="*/ 5159263 h 5159263"/>
              <a:gd name="connsiteX3" fmla="*/ 6464 w 8500712"/>
              <a:gd name="connsiteY3" fmla="*/ 5159263 h 5159263"/>
              <a:gd name="connsiteX4" fmla="*/ 974 w 8500712"/>
              <a:gd name="connsiteY4" fmla="*/ 0 h 5159263"/>
              <a:gd name="connsiteX0" fmla="*/ 974 w 8500712"/>
              <a:gd name="connsiteY0" fmla="*/ 0 h 5161050"/>
              <a:gd name="connsiteX1" fmla="*/ 8500712 w 8500712"/>
              <a:gd name="connsiteY1" fmla="*/ 5390 h 5161050"/>
              <a:gd name="connsiteX2" fmla="*/ 4288635 w 8500712"/>
              <a:gd name="connsiteY2" fmla="*/ 5161050 h 5161050"/>
              <a:gd name="connsiteX3" fmla="*/ 6464 w 8500712"/>
              <a:gd name="connsiteY3" fmla="*/ 5161050 h 5161050"/>
              <a:gd name="connsiteX4" fmla="*/ 974 w 8500712"/>
              <a:gd name="connsiteY4" fmla="*/ 0 h 5161050"/>
              <a:gd name="connsiteX0" fmla="*/ 974 w 8506075"/>
              <a:gd name="connsiteY0" fmla="*/ 0 h 5161050"/>
              <a:gd name="connsiteX1" fmla="*/ 8506075 w 8506075"/>
              <a:gd name="connsiteY1" fmla="*/ 3602 h 5161050"/>
              <a:gd name="connsiteX2" fmla="*/ 4288635 w 8506075"/>
              <a:gd name="connsiteY2" fmla="*/ 5161050 h 5161050"/>
              <a:gd name="connsiteX3" fmla="*/ 6464 w 8506075"/>
              <a:gd name="connsiteY3" fmla="*/ 5161050 h 5161050"/>
              <a:gd name="connsiteX4" fmla="*/ 974 w 8506075"/>
              <a:gd name="connsiteY4" fmla="*/ 0 h 5161050"/>
              <a:gd name="connsiteX0" fmla="*/ 974 w 8502500"/>
              <a:gd name="connsiteY0" fmla="*/ 0 h 5161050"/>
              <a:gd name="connsiteX1" fmla="*/ 8502500 w 8502500"/>
              <a:gd name="connsiteY1" fmla="*/ 1814 h 5161050"/>
              <a:gd name="connsiteX2" fmla="*/ 4288635 w 8502500"/>
              <a:gd name="connsiteY2" fmla="*/ 5161050 h 5161050"/>
              <a:gd name="connsiteX3" fmla="*/ 6464 w 8502500"/>
              <a:gd name="connsiteY3" fmla="*/ 5161050 h 5161050"/>
              <a:gd name="connsiteX4" fmla="*/ 974 w 8502500"/>
              <a:gd name="connsiteY4" fmla="*/ 0 h 5161050"/>
              <a:gd name="connsiteX0" fmla="*/ 2236 w 8503762"/>
              <a:gd name="connsiteY0" fmla="*/ 0 h 5161050"/>
              <a:gd name="connsiteX1" fmla="*/ 8503762 w 8503762"/>
              <a:gd name="connsiteY1" fmla="*/ 1814 h 5161050"/>
              <a:gd name="connsiteX2" fmla="*/ 4289897 w 8503762"/>
              <a:gd name="connsiteY2" fmla="*/ 5161050 h 5161050"/>
              <a:gd name="connsiteX3" fmla="*/ 5939 w 8503762"/>
              <a:gd name="connsiteY3" fmla="*/ 5159262 h 5161050"/>
              <a:gd name="connsiteX4" fmla="*/ 2236 w 8503762"/>
              <a:gd name="connsiteY4" fmla="*/ 0 h 5161050"/>
              <a:gd name="connsiteX0" fmla="*/ 974 w 8502500"/>
              <a:gd name="connsiteY0" fmla="*/ 0 h 5161050"/>
              <a:gd name="connsiteX1" fmla="*/ 8502500 w 8502500"/>
              <a:gd name="connsiteY1" fmla="*/ 1814 h 5161050"/>
              <a:gd name="connsiteX2" fmla="*/ 4288635 w 8502500"/>
              <a:gd name="connsiteY2" fmla="*/ 5161050 h 5161050"/>
              <a:gd name="connsiteX3" fmla="*/ 6465 w 8502500"/>
              <a:gd name="connsiteY3" fmla="*/ 5161049 h 5161050"/>
              <a:gd name="connsiteX4" fmla="*/ 974 w 8502500"/>
              <a:gd name="connsiteY4" fmla="*/ 0 h 5161050"/>
              <a:gd name="connsiteX0" fmla="*/ 2236 w 8503762"/>
              <a:gd name="connsiteY0" fmla="*/ 0 h 5161050"/>
              <a:gd name="connsiteX1" fmla="*/ 8503762 w 8503762"/>
              <a:gd name="connsiteY1" fmla="*/ 1814 h 5161050"/>
              <a:gd name="connsiteX2" fmla="*/ 4289897 w 8503762"/>
              <a:gd name="connsiteY2" fmla="*/ 5161050 h 5161050"/>
              <a:gd name="connsiteX3" fmla="*/ 5939 w 8503762"/>
              <a:gd name="connsiteY3" fmla="*/ 5161049 h 5161050"/>
              <a:gd name="connsiteX4" fmla="*/ 2236 w 8503762"/>
              <a:gd name="connsiteY4" fmla="*/ 0 h 516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762" h="5161050">
                <a:moveTo>
                  <a:pt x="2236" y="0"/>
                </a:moveTo>
                <a:lnTo>
                  <a:pt x="8503762" y="1814"/>
                </a:lnTo>
                <a:lnTo>
                  <a:pt x="4289897" y="5161050"/>
                </a:lnTo>
                <a:lnTo>
                  <a:pt x="5939" y="5161049"/>
                </a:lnTo>
                <a:cubicBezTo>
                  <a:pt x="-7479" y="3669400"/>
                  <a:pt x="6674" y="2058511"/>
                  <a:pt x="2236" y="0"/>
                </a:cubicBezTo>
                <a:close/>
              </a:path>
            </a:pathLst>
          </a:cu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26175"/>
            <a:ext cx="14970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8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56" y="3059472"/>
            <a:ext cx="4892726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38003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926331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465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_Title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42412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1"/>
          <p:cNvSpPr/>
          <p:nvPr userDrawn="1"/>
        </p:nvSpPr>
        <p:spPr>
          <a:xfrm>
            <a:off x="-4763" y="-6350"/>
            <a:ext cx="8494713" cy="6878638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525" h="5162839">
                <a:moveTo>
                  <a:pt x="0" y="0"/>
                </a:moveTo>
                <a:lnTo>
                  <a:pt x="8501525" y="7179"/>
                </a:lnTo>
                <a:lnTo>
                  <a:pt x="4289448" y="5162839"/>
                </a:lnTo>
                <a:lnTo>
                  <a:pt x="7277" y="5162839"/>
                </a:lnTo>
                <a:cubicBezTo>
                  <a:pt x="-6141" y="3671190"/>
                  <a:pt x="4438" y="205851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26175"/>
            <a:ext cx="14970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rgbClr val="95D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14" y="-10832"/>
            <a:ext cx="1642784" cy="5321808"/>
          </a:xfrm>
          <a:prstGeom prst="rect">
            <a:avLst/>
          </a:prstGeom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8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56" y="3059472"/>
            <a:ext cx="4892726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38003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926331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568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E5EA-0AD4-45EB-ABFE-6DC1A015580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24615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Block_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50350" cy="685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41475" y="3589338"/>
            <a:ext cx="720248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6083300"/>
            <a:ext cx="17541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641122" y="3692359"/>
            <a:ext cx="7202955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641122" y="3059472"/>
            <a:ext cx="7202955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633327" y="4245220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633327" y="4933548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912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36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4EA4A30C-EBE7-4A43-BF43-57536F540493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15075"/>
            <a:ext cx="45132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033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1CD50A56-BBDE-4607-B55E-246DEA79545E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4" r="84796" b="-2"/>
          <a:stretch>
            <a:fillRect/>
          </a:stretch>
        </p:blipFill>
        <p:spPr bwMode="auto">
          <a:xfrm>
            <a:off x="7131050" y="631825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360042"/>
            <a:ext cx="8725322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3pPr marL="1027113" indent="-344488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45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FEC78ACB-7A14-4FF5-AC48-28B3465FD529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30950"/>
            <a:ext cx="45132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2"/>
          </p:nvPr>
        </p:nvSpPr>
        <p:spPr bwMode="auto">
          <a:xfrm>
            <a:off x="4682723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30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F7A2F781-1FF9-45CE-836C-7022C98D6951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48413"/>
            <a:ext cx="45132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207546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1"/>
          </p:nvPr>
        </p:nvSpPr>
        <p:spPr bwMode="auto">
          <a:xfrm>
            <a:off x="3168447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 noChangeArrowheads="1"/>
          </p:cNvSpPr>
          <p:nvPr>
            <p:ph idx="12"/>
          </p:nvPr>
        </p:nvSpPr>
        <p:spPr bwMode="auto">
          <a:xfrm>
            <a:off x="6125760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76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0DD0AF82-4CF5-4ACD-AD56-D849FFC2293E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04457" y="1394432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1"/>
          </p:nvPr>
        </p:nvSpPr>
        <p:spPr>
          <a:xfrm>
            <a:off x="1807062" y="1942312"/>
            <a:ext cx="5480447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873283" y="5571796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8712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Content+Table/Fig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92D598A1-5712-44F5-9A2F-6AC9CB1A8BD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360037"/>
            <a:ext cx="8725322" cy="9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41430" y="2380865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2498808" y="2919850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548376" y="5903177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701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+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288E9089-1FB0-439F-9DB5-5A09450F82CF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13780" y="1360036"/>
            <a:ext cx="4374141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80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3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818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Table/Fig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78706C7C-6994-497A-8C2B-2B7005B37693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5172" y="1367371"/>
            <a:ext cx="3991356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80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3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634" y="1367371"/>
            <a:ext cx="3987992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4"/>
          </p:nvPr>
        </p:nvSpPr>
        <p:spPr>
          <a:xfrm>
            <a:off x="162259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207548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173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29061-27E3-47DD-BBF5-F63210F8E5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6042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5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5350C60E-DFAC-41F7-8709-BC8C5C16014F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030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62A6A564-9657-4A91-9A54-FDFE305CF004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8725322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33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690FA03E-07D8-4C04-B7CE-075E9D82355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682723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075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61913" y="0"/>
            <a:ext cx="92059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203F2332-39D9-43EE-98CC-19E27C64121C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3168447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1"/>
          </p:nvPr>
        </p:nvSpPr>
        <p:spPr bwMode="auto">
          <a:xfrm>
            <a:off x="6125760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513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FB454B5C-160B-42A7-A4B6-257E2C4D9EE7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04457" y="1394432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1"/>
          </p:nvPr>
        </p:nvSpPr>
        <p:spPr>
          <a:xfrm>
            <a:off x="1807062" y="1942312"/>
            <a:ext cx="5480447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873283" y="5571796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1296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Content 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E395D001-2D60-45C0-9C7C-A9C3AAEE20AB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8725322" cy="9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41430" y="2380865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1"/>
          </p:nvPr>
        </p:nvSpPr>
        <p:spPr>
          <a:xfrm>
            <a:off x="2498808" y="2919850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548376" y="5903177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82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2 Column 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1395128F-EC09-4CCC-A0AB-3267F0791A00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13780" y="1360036"/>
            <a:ext cx="4374141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80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3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42111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 2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+mn-cs"/>
            </a:endParaRP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6DDC10A3-DBDE-434D-8682-151F3635C7E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5172" y="1367371"/>
            <a:ext cx="3991356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14"/>
          <p:cNvSpPr>
            <a:spLocks noGrp="1"/>
          </p:cNvSpPr>
          <p:nvPr>
            <p:ph sz="quarter" idx="11"/>
          </p:nvPr>
        </p:nvSpPr>
        <p:spPr>
          <a:xfrm>
            <a:off x="4692480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3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634" y="1367371"/>
            <a:ext cx="3987992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14"/>
          <p:cNvSpPr>
            <a:spLocks noGrp="1"/>
          </p:cNvSpPr>
          <p:nvPr>
            <p:ph sz="quarter" idx="14"/>
          </p:nvPr>
        </p:nvSpPr>
        <p:spPr>
          <a:xfrm>
            <a:off x="162259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207548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848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8" y="1262358"/>
            <a:ext cx="7299323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8596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4" y="1262358"/>
            <a:ext cx="3549669" cy="47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5383199" y="1262358"/>
            <a:ext cx="3549669" cy="47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7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3A432-BE15-4607-A0D4-A59646D087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45969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4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121633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idx="11"/>
          </p:nvPr>
        </p:nvSpPr>
        <p:spPr bwMode="auto">
          <a:xfrm>
            <a:off x="6609725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40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olor Block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88" y="3175"/>
            <a:ext cx="9142412" cy="6867525"/>
          </a:xfrm>
          <a:prstGeom prst="rect">
            <a:avLst/>
          </a:pr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11"/>
          <p:cNvSpPr/>
          <p:nvPr userDrawn="1"/>
        </p:nvSpPr>
        <p:spPr>
          <a:xfrm>
            <a:off x="-4763" y="-6350"/>
            <a:ext cx="8494713" cy="6878638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525" h="5162839">
                <a:moveTo>
                  <a:pt x="0" y="0"/>
                </a:moveTo>
                <a:lnTo>
                  <a:pt x="8501525" y="7179"/>
                </a:lnTo>
                <a:lnTo>
                  <a:pt x="4289448" y="5162839"/>
                </a:lnTo>
                <a:lnTo>
                  <a:pt x="7277" y="5162839"/>
                </a:lnTo>
                <a:cubicBezTo>
                  <a:pt x="-6141" y="3671190"/>
                  <a:pt x="4438" y="205851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6224588"/>
            <a:ext cx="1117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319686" y="3693"/>
            <a:ext cx="4252319" cy="685430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2434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588"/>
            <a:ext cx="4572000" cy="6856412"/>
          </a:xfrm>
          <a:prstGeom prst="rect">
            <a:avLst/>
          </a:pr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858838"/>
            <a:ext cx="2919412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7898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373153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4" y="1"/>
            <a:ext cx="45880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858838"/>
            <a:ext cx="2919412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7898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69959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5557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4" y="1"/>
            <a:ext cx="45880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858838"/>
            <a:ext cx="2919412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431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b="1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3175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42412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1"/>
          <p:cNvSpPr/>
          <p:nvPr userDrawn="1"/>
        </p:nvSpPr>
        <p:spPr>
          <a:xfrm>
            <a:off x="-4763" y="-3175"/>
            <a:ext cx="8496301" cy="6875463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  <a:gd name="connsiteX0" fmla="*/ 138333 w 8495070"/>
              <a:gd name="connsiteY0" fmla="*/ 109009 h 5155660"/>
              <a:gd name="connsiteX1" fmla="*/ 8495070 w 8495070"/>
              <a:gd name="connsiteY1" fmla="*/ 0 h 5155660"/>
              <a:gd name="connsiteX2" fmla="*/ 4282993 w 8495070"/>
              <a:gd name="connsiteY2" fmla="*/ 5155660 h 5155660"/>
              <a:gd name="connsiteX3" fmla="*/ 822 w 8495070"/>
              <a:gd name="connsiteY3" fmla="*/ 5155660 h 5155660"/>
              <a:gd name="connsiteX4" fmla="*/ 138333 w 8495070"/>
              <a:gd name="connsiteY4" fmla="*/ 109009 h 5155660"/>
              <a:gd name="connsiteX0" fmla="*/ 0 w 8501525"/>
              <a:gd name="connsiteY0" fmla="*/ 0 h 5157476"/>
              <a:gd name="connsiteX1" fmla="*/ 8501525 w 8501525"/>
              <a:gd name="connsiteY1" fmla="*/ 1816 h 5157476"/>
              <a:gd name="connsiteX2" fmla="*/ 4289448 w 8501525"/>
              <a:gd name="connsiteY2" fmla="*/ 5157476 h 5157476"/>
              <a:gd name="connsiteX3" fmla="*/ 7277 w 8501525"/>
              <a:gd name="connsiteY3" fmla="*/ 5157476 h 5157476"/>
              <a:gd name="connsiteX4" fmla="*/ 0 w 8501525"/>
              <a:gd name="connsiteY4" fmla="*/ 0 h 5157476"/>
              <a:gd name="connsiteX0" fmla="*/ 974 w 8500712"/>
              <a:gd name="connsiteY0" fmla="*/ 0 h 5159263"/>
              <a:gd name="connsiteX1" fmla="*/ 8500712 w 8500712"/>
              <a:gd name="connsiteY1" fmla="*/ 3603 h 5159263"/>
              <a:gd name="connsiteX2" fmla="*/ 4288635 w 8500712"/>
              <a:gd name="connsiteY2" fmla="*/ 5159263 h 5159263"/>
              <a:gd name="connsiteX3" fmla="*/ 6464 w 8500712"/>
              <a:gd name="connsiteY3" fmla="*/ 5159263 h 5159263"/>
              <a:gd name="connsiteX4" fmla="*/ 974 w 8500712"/>
              <a:gd name="connsiteY4" fmla="*/ 0 h 5159263"/>
              <a:gd name="connsiteX0" fmla="*/ 974 w 8500712"/>
              <a:gd name="connsiteY0" fmla="*/ 0 h 5161050"/>
              <a:gd name="connsiteX1" fmla="*/ 8500712 w 8500712"/>
              <a:gd name="connsiteY1" fmla="*/ 5390 h 5161050"/>
              <a:gd name="connsiteX2" fmla="*/ 4288635 w 8500712"/>
              <a:gd name="connsiteY2" fmla="*/ 5161050 h 5161050"/>
              <a:gd name="connsiteX3" fmla="*/ 6464 w 8500712"/>
              <a:gd name="connsiteY3" fmla="*/ 5161050 h 5161050"/>
              <a:gd name="connsiteX4" fmla="*/ 974 w 8500712"/>
              <a:gd name="connsiteY4" fmla="*/ 0 h 5161050"/>
              <a:gd name="connsiteX0" fmla="*/ 974 w 8506075"/>
              <a:gd name="connsiteY0" fmla="*/ 0 h 5161050"/>
              <a:gd name="connsiteX1" fmla="*/ 8506075 w 8506075"/>
              <a:gd name="connsiteY1" fmla="*/ 3602 h 5161050"/>
              <a:gd name="connsiteX2" fmla="*/ 4288635 w 8506075"/>
              <a:gd name="connsiteY2" fmla="*/ 5161050 h 5161050"/>
              <a:gd name="connsiteX3" fmla="*/ 6464 w 8506075"/>
              <a:gd name="connsiteY3" fmla="*/ 5161050 h 5161050"/>
              <a:gd name="connsiteX4" fmla="*/ 974 w 8506075"/>
              <a:gd name="connsiteY4" fmla="*/ 0 h 5161050"/>
              <a:gd name="connsiteX0" fmla="*/ 974 w 8502500"/>
              <a:gd name="connsiteY0" fmla="*/ 0 h 5161050"/>
              <a:gd name="connsiteX1" fmla="*/ 8502500 w 8502500"/>
              <a:gd name="connsiteY1" fmla="*/ 1814 h 5161050"/>
              <a:gd name="connsiteX2" fmla="*/ 4288635 w 8502500"/>
              <a:gd name="connsiteY2" fmla="*/ 5161050 h 5161050"/>
              <a:gd name="connsiteX3" fmla="*/ 6464 w 8502500"/>
              <a:gd name="connsiteY3" fmla="*/ 5161050 h 5161050"/>
              <a:gd name="connsiteX4" fmla="*/ 974 w 8502500"/>
              <a:gd name="connsiteY4" fmla="*/ 0 h 5161050"/>
              <a:gd name="connsiteX0" fmla="*/ 2236 w 8503762"/>
              <a:gd name="connsiteY0" fmla="*/ 0 h 5161050"/>
              <a:gd name="connsiteX1" fmla="*/ 8503762 w 8503762"/>
              <a:gd name="connsiteY1" fmla="*/ 1814 h 5161050"/>
              <a:gd name="connsiteX2" fmla="*/ 4289897 w 8503762"/>
              <a:gd name="connsiteY2" fmla="*/ 5161050 h 5161050"/>
              <a:gd name="connsiteX3" fmla="*/ 5939 w 8503762"/>
              <a:gd name="connsiteY3" fmla="*/ 5159262 h 5161050"/>
              <a:gd name="connsiteX4" fmla="*/ 2236 w 8503762"/>
              <a:gd name="connsiteY4" fmla="*/ 0 h 5161050"/>
              <a:gd name="connsiteX0" fmla="*/ 974 w 8502500"/>
              <a:gd name="connsiteY0" fmla="*/ 0 h 5161050"/>
              <a:gd name="connsiteX1" fmla="*/ 8502500 w 8502500"/>
              <a:gd name="connsiteY1" fmla="*/ 1814 h 5161050"/>
              <a:gd name="connsiteX2" fmla="*/ 4288635 w 8502500"/>
              <a:gd name="connsiteY2" fmla="*/ 5161050 h 5161050"/>
              <a:gd name="connsiteX3" fmla="*/ 6465 w 8502500"/>
              <a:gd name="connsiteY3" fmla="*/ 5161049 h 5161050"/>
              <a:gd name="connsiteX4" fmla="*/ 974 w 8502500"/>
              <a:gd name="connsiteY4" fmla="*/ 0 h 5161050"/>
              <a:gd name="connsiteX0" fmla="*/ 2236 w 8503762"/>
              <a:gd name="connsiteY0" fmla="*/ 0 h 5161050"/>
              <a:gd name="connsiteX1" fmla="*/ 8503762 w 8503762"/>
              <a:gd name="connsiteY1" fmla="*/ 1814 h 5161050"/>
              <a:gd name="connsiteX2" fmla="*/ 4289897 w 8503762"/>
              <a:gd name="connsiteY2" fmla="*/ 5161050 h 5161050"/>
              <a:gd name="connsiteX3" fmla="*/ 5939 w 8503762"/>
              <a:gd name="connsiteY3" fmla="*/ 5161049 h 5161050"/>
              <a:gd name="connsiteX4" fmla="*/ 2236 w 8503762"/>
              <a:gd name="connsiteY4" fmla="*/ 0 h 516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762" h="5161050">
                <a:moveTo>
                  <a:pt x="2236" y="0"/>
                </a:moveTo>
                <a:lnTo>
                  <a:pt x="8503762" y="1814"/>
                </a:lnTo>
                <a:lnTo>
                  <a:pt x="4289897" y="5161050"/>
                </a:lnTo>
                <a:lnTo>
                  <a:pt x="5939" y="5161049"/>
                </a:lnTo>
                <a:cubicBezTo>
                  <a:pt x="-7479" y="3669400"/>
                  <a:pt x="6674" y="2058511"/>
                  <a:pt x="2236" y="0"/>
                </a:cubicBezTo>
                <a:close/>
              </a:path>
            </a:pathLst>
          </a:cu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26175"/>
            <a:ext cx="14970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8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56" y="3059472"/>
            <a:ext cx="4892726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38003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926331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98652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_Title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42412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1"/>
          <p:cNvSpPr/>
          <p:nvPr userDrawn="1"/>
        </p:nvSpPr>
        <p:spPr>
          <a:xfrm>
            <a:off x="-4763" y="-6350"/>
            <a:ext cx="8494713" cy="6878638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525" h="5162839">
                <a:moveTo>
                  <a:pt x="0" y="0"/>
                </a:moveTo>
                <a:lnTo>
                  <a:pt x="8501525" y="7179"/>
                </a:lnTo>
                <a:lnTo>
                  <a:pt x="4289448" y="5162839"/>
                </a:lnTo>
                <a:lnTo>
                  <a:pt x="7277" y="5162839"/>
                </a:lnTo>
                <a:cubicBezTo>
                  <a:pt x="-6141" y="3671190"/>
                  <a:pt x="4438" y="205851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00175" y="3589338"/>
            <a:ext cx="4953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26175"/>
            <a:ext cx="14970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rgbClr val="95D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14" y="-10832"/>
            <a:ext cx="1642784" cy="5321808"/>
          </a:xfrm>
          <a:prstGeom prst="rect">
            <a:avLst/>
          </a:prstGeom>
        </p:spPr>
      </p:pic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400058" y="3692359"/>
            <a:ext cx="4182599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400056" y="3059472"/>
            <a:ext cx="4892726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2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400053" y="4238003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400053" y="4926331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1154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Block_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88" y="3175"/>
            <a:ext cx="9150350" cy="685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41475" y="3589338"/>
            <a:ext cx="720248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6083300"/>
            <a:ext cx="17541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14"/>
          <p:cNvSpPr/>
          <p:nvPr userDrawn="1"/>
        </p:nvSpPr>
        <p:spPr>
          <a:xfrm>
            <a:off x="-6350" y="-9525"/>
            <a:ext cx="1639888" cy="5321300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641122" y="3692359"/>
            <a:ext cx="7202955" cy="34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cap="all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641122" y="3059472"/>
            <a:ext cx="7202955" cy="45243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5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633327" y="4245220"/>
            <a:ext cx="2400300" cy="347472"/>
          </a:xfrm>
        </p:spPr>
        <p:txBody>
          <a:bodyPr anchor="ctr"/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633327" y="4933548"/>
            <a:ext cx="2400300" cy="347472"/>
          </a:xfrm>
        </p:spPr>
        <p:txBody>
          <a:bodyPr anchor="ctr"/>
          <a:lstStyle>
            <a:lvl1pPr marL="0" indent="0">
              <a:buNone/>
              <a:defRPr sz="105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7361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423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045068B1-4B86-4610-9DF9-3124768B4791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15075"/>
            <a:ext cx="45132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40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5798-AB8C-40B7-A8EE-A33D2FF6EE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3922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7612EE75-807B-4ACB-9DD1-74245AF27139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4" r="84796" b="-2"/>
          <a:stretch>
            <a:fillRect/>
          </a:stretch>
        </p:blipFill>
        <p:spPr bwMode="auto">
          <a:xfrm>
            <a:off x="7131050" y="631825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360042"/>
            <a:ext cx="8725322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3pPr marL="1027113" indent="-344488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195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B96938E9-B859-42EF-8CF4-8BCCFF9675F1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30950"/>
            <a:ext cx="45132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2"/>
          </p:nvPr>
        </p:nvSpPr>
        <p:spPr bwMode="auto">
          <a:xfrm>
            <a:off x="4682723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439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6AE2491F-A971-4F2F-A275-3CA63E2945E7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348413"/>
            <a:ext cx="45132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207546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1"/>
          </p:nvPr>
        </p:nvSpPr>
        <p:spPr bwMode="auto">
          <a:xfrm>
            <a:off x="3168447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 noChangeArrowheads="1"/>
          </p:cNvSpPr>
          <p:nvPr>
            <p:ph idx="12"/>
          </p:nvPr>
        </p:nvSpPr>
        <p:spPr bwMode="auto">
          <a:xfrm>
            <a:off x="6125760" y="1360036"/>
            <a:ext cx="2807117" cy="46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111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5395EC06-FB40-4CC2-8B0E-0375956F7448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04457" y="1394432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1"/>
          </p:nvPr>
        </p:nvSpPr>
        <p:spPr>
          <a:xfrm>
            <a:off x="1807062" y="1942312"/>
            <a:ext cx="5480447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873283" y="5571796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2664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Content+Table/Fig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5A4CC4D3-A899-4E50-B70B-D1DB4B9172FB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360037"/>
            <a:ext cx="8725322" cy="9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41430" y="2380865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2498808" y="2919850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548376" y="5903177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6599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Column Content+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043FFE9C-91AB-4653-837F-8F084F503CB8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360042"/>
            <a:ext cx="4250155" cy="46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13780" y="1360036"/>
            <a:ext cx="4374141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80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3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5419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_2 Table/Fig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1074738"/>
            <a:ext cx="9144000" cy="150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E8B1A992-00F8-4575-8C96-39CA08619268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5172" y="1367371"/>
            <a:ext cx="3991356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80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3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634" y="1367371"/>
            <a:ext cx="3987992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4"/>
          </p:nvPr>
        </p:nvSpPr>
        <p:spPr>
          <a:xfrm>
            <a:off x="162259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207548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0767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5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9AB3CC61-9413-47E0-8D8E-7BCEFC486F2F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621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6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021C19A8-7A6D-477C-A671-417B3525D84B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8725322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256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9EA15865-929C-4429-B012-28A1CF0F652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682723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89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9DBB-1C70-47C9-AFDD-FA1277297E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23218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61913" y="0"/>
            <a:ext cx="92059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BAB6ED64-CE10-4696-A9AE-16DEFA06B76C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3168447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1"/>
          </p:nvPr>
        </p:nvSpPr>
        <p:spPr bwMode="auto">
          <a:xfrm>
            <a:off x="6125760" y="1262358"/>
            <a:ext cx="2807117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721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49213" y="0"/>
            <a:ext cx="9193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8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744A1CA1-261B-43DC-85D3-9A5EE4728FC9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04457" y="1394432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1"/>
          </p:nvPr>
        </p:nvSpPr>
        <p:spPr>
          <a:xfrm>
            <a:off x="1807062" y="1942312"/>
            <a:ext cx="5480447" cy="3511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873283" y="5571796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6833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Content 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A1F0030D-405B-41E5-AA32-BC3D7BE764DB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46" y="1262358"/>
            <a:ext cx="8725322" cy="9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41430" y="2380865"/>
            <a:ext cx="4531519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1"/>
          </p:nvPr>
        </p:nvSpPr>
        <p:spPr>
          <a:xfrm>
            <a:off x="2498808" y="2919850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548376" y="5903177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1648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2 Column +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9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0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D6C7A273-1451-4F4B-8F70-D4DD448312AC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207551" y="1262358"/>
            <a:ext cx="4250155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13780" y="1360036"/>
            <a:ext cx="4374141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1"/>
          </p:nvPr>
        </p:nvSpPr>
        <p:spPr>
          <a:xfrm>
            <a:off x="4692480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3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7098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r_ 2 Table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55563" y="0"/>
            <a:ext cx="919956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07473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648C1A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555759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12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B03F273A-BACA-4A98-9466-23B52AE23713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46" y="1"/>
            <a:ext cx="8725322" cy="10114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5172" y="1367371"/>
            <a:ext cx="3991356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14"/>
          <p:cNvSpPr>
            <a:spLocks noGrp="1"/>
          </p:cNvSpPr>
          <p:nvPr>
            <p:ph sz="quarter" idx="11"/>
          </p:nvPr>
        </p:nvSpPr>
        <p:spPr>
          <a:xfrm>
            <a:off x="4692480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742043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634" y="1367371"/>
            <a:ext cx="3987992" cy="431800"/>
          </a:xfrm>
        </p:spPr>
        <p:txBody>
          <a:bodyPr anchor="ctr"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14"/>
          <p:cNvSpPr>
            <a:spLocks noGrp="1"/>
          </p:cNvSpPr>
          <p:nvPr>
            <p:ph sz="quarter" idx="14"/>
          </p:nvPr>
        </p:nvSpPr>
        <p:spPr>
          <a:xfrm>
            <a:off x="162259" y="1889879"/>
            <a:ext cx="4216763" cy="2890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207548" y="4882348"/>
            <a:ext cx="1350169" cy="219075"/>
          </a:xfrm>
        </p:spPr>
        <p:txBody>
          <a:bodyPr anchor="ctr"/>
          <a:lstStyle>
            <a:lvl1pPr marL="0" indent="0">
              <a:buNone/>
              <a:defRPr sz="800" i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9594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8" y="1262358"/>
            <a:ext cx="7299323" cy="47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425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4" y="1262358"/>
            <a:ext cx="3549669" cy="47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5383199" y="1262358"/>
            <a:ext cx="3549669" cy="47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164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633544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idx="10"/>
          </p:nvPr>
        </p:nvSpPr>
        <p:spPr bwMode="auto">
          <a:xfrm>
            <a:off x="4121633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idx="11"/>
          </p:nvPr>
        </p:nvSpPr>
        <p:spPr bwMode="auto">
          <a:xfrm>
            <a:off x="6609725" y="1262360"/>
            <a:ext cx="2323143" cy="4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33548" y="1"/>
            <a:ext cx="7299323" cy="101142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178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olor Block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88" y="3175"/>
            <a:ext cx="9142412" cy="6867525"/>
          </a:xfrm>
          <a:prstGeom prst="rect">
            <a:avLst/>
          </a:pr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11"/>
          <p:cNvSpPr/>
          <p:nvPr userDrawn="1"/>
        </p:nvSpPr>
        <p:spPr>
          <a:xfrm>
            <a:off x="-4763" y="-6350"/>
            <a:ext cx="8494713" cy="6878638"/>
          </a:xfrm>
          <a:custGeom>
            <a:avLst/>
            <a:gdLst>
              <a:gd name="connsiteX0" fmla="*/ 1643975 w 8501975"/>
              <a:gd name="connsiteY0" fmla="*/ 0 h 5175115"/>
              <a:gd name="connsiteX1" fmla="*/ 8501975 w 8501975"/>
              <a:gd name="connsiteY1" fmla="*/ 19455 h 5175115"/>
              <a:gd name="connsiteX2" fmla="*/ 4289898 w 8501975"/>
              <a:gd name="connsiteY2" fmla="*/ 5175115 h 5175115"/>
              <a:gd name="connsiteX3" fmla="*/ 0 w 8501975"/>
              <a:gd name="connsiteY3" fmla="*/ 5175115 h 5175115"/>
              <a:gd name="connsiteX4" fmla="*/ 0 w 8501975"/>
              <a:gd name="connsiteY4" fmla="*/ 4027251 h 5175115"/>
              <a:gd name="connsiteX5" fmla="*/ 1643975 w 8501975"/>
              <a:gd name="connsiteY5" fmla="*/ 0 h 5175115"/>
              <a:gd name="connsiteX0" fmla="*/ 1649126 w 8507126"/>
              <a:gd name="connsiteY0" fmla="*/ 0 h 5175115"/>
              <a:gd name="connsiteX1" fmla="*/ 8507126 w 8507126"/>
              <a:gd name="connsiteY1" fmla="*/ 19455 h 5175115"/>
              <a:gd name="connsiteX2" fmla="*/ 4295049 w 8507126"/>
              <a:gd name="connsiteY2" fmla="*/ 5175115 h 5175115"/>
              <a:gd name="connsiteX3" fmla="*/ 5151 w 8507126"/>
              <a:gd name="connsiteY3" fmla="*/ 5175115 h 5175115"/>
              <a:gd name="connsiteX4" fmla="*/ 0 w 8507126"/>
              <a:gd name="connsiteY4" fmla="*/ 4037554 h 5175115"/>
              <a:gd name="connsiteX5" fmla="*/ 1649126 w 8507126"/>
              <a:gd name="connsiteY5" fmla="*/ 0 h 5175115"/>
              <a:gd name="connsiteX0" fmla="*/ 1649127 w 8507127"/>
              <a:gd name="connsiteY0" fmla="*/ 0 h 5175115"/>
              <a:gd name="connsiteX1" fmla="*/ 8507127 w 8507127"/>
              <a:gd name="connsiteY1" fmla="*/ 19455 h 5175115"/>
              <a:gd name="connsiteX2" fmla="*/ 4295050 w 8507127"/>
              <a:gd name="connsiteY2" fmla="*/ 5175115 h 5175115"/>
              <a:gd name="connsiteX3" fmla="*/ 0 w 8507127"/>
              <a:gd name="connsiteY3" fmla="*/ 5175115 h 5175115"/>
              <a:gd name="connsiteX4" fmla="*/ 1 w 8507127"/>
              <a:gd name="connsiteY4" fmla="*/ 4037554 h 5175115"/>
              <a:gd name="connsiteX5" fmla="*/ 1649127 w 8507127"/>
              <a:gd name="connsiteY5" fmla="*/ 0 h 5175115"/>
              <a:gd name="connsiteX0" fmla="*/ 1690339 w 8507127"/>
              <a:gd name="connsiteY0" fmla="*/ 34637 h 5155660"/>
              <a:gd name="connsiteX1" fmla="*/ 8507127 w 8507127"/>
              <a:gd name="connsiteY1" fmla="*/ 0 h 5155660"/>
              <a:gd name="connsiteX2" fmla="*/ 4295050 w 8507127"/>
              <a:gd name="connsiteY2" fmla="*/ 5155660 h 5155660"/>
              <a:gd name="connsiteX3" fmla="*/ 0 w 8507127"/>
              <a:gd name="connsiteY3" fmla="*/ 5155660 h 5155660"/>
              <a:gd name="connsiteX4" fmla="*/ 1 w 8507127"/>
              <a:gd name="connsiteY4" fmla="*/ 4018099 h 5155660"/>
              <a:gd name="connsiteX5" fmla="*/ 1690339 w 8507127"/>
              <a:gd name="connsiteY5" fmla="*/ 34637 h 5155660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 w 8507127"/>
              <a:gd name="connsiteY4" fmla="*/ 4019523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46365 w 8507127"/>
              <a:gd name="connsiteY4" fmla="*/ 4006644 h 5157084"/>
              <a:gd name="connsiteX5" fmla="*/ 1651702 w 8507127"/>
              <a:gd name="connsiteY5" fmla="*/ 0 h 5157084"/>
              <a:gd name="connsiteX0" fmla="*/ 1651702 w 8507127"/>
              <a:gd name="connsiteY0" fmla="*/ 0 h 5157084"/>
              <a:gd name="connsiteX1" fmla="*/ 8507127 w 8507127"/>
              <a:gd name="connsiteY1" fmla="*/ 1424 h 5157084"/>
              <a:gd name="connsiteX2" fmla="*/ 4295050 w 8507127"/>
              <a:gd name="connsiteY2" fmla="*/ 5157084 h 5157084"/>
              <a:gd name="connsiteX3" fmla="*/ 0 w 8507127"/>
              <a:gd name="connsiteY3" fmla="*/ 5157084 h 5157084"/>
              <a:gd name="connsiteX4" fmla="*/ 15455 w 8507127"/>
              <a:gd name="connsiteY4" fmla="*/ 3973159 h 5157084"/>
              <a:gd name="connsiteX5" fmla="*/ 1651702 w 8507127"/>
              <a:gd name="connsiteY5" fmla="*/ 0 h 5157084"/>
              <a:gd name="connsiteX0" fmla="*/ 1636247 w 8491672"/>
              <a:gd name="connsiteY0" fmla="*/ 0 h 5157084"/>
              <a:gd name="connsiteX1" fmla="*/ 8491672 w 8491672"/>
              <a:gd name="connsiteY1" fmla="*/ 1424 h 5157084"/>
              <a:gd name="connsiteX2" fmla="*/ 4279595 w 8491672"/>
              <a:gd name="connsiteY2" fmla="*/ 5157084 h 5157084"/>
              <a:gd name="connsiteX3" fmla="*/ 64394 w 8491672"/>
              <a:gd name="connsiteY3" fmla="*/ 5157084 h 5157084"/>
              <a:gd name="connsiteX4" fmla="*/ 0 w 8491672"/>
              <a:gd name="connsiteY4" fmla="*/ 3973159 h 5157084"/>
              <a:gd name="connsiteX5" fmla="*/ 1636247 w 8491672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2576 w 8494248"/>
              <a:gd name="connsiteY4" fmla="*/ 3973159 h 5157084"/>
              <a:gd name="connsiteX5" fmla="*/ 1638823 w 8494248"/>
              <a:gd name="connsiteY5" fmla="*/ 0 h 5157084"/>
              <a:gd name="connsiteX0" fmla="*/ 1638823 w 8494248"/>
              <a:gd name="connsiteY0" fmla="*/ 0 h 5157084"/>
              <a:gd name="connsiteX1" fmla="*/ 8494248 w 8494248"/>
              <a:gd name="connsiteY1" fmla="*/ 1424 h 5157084"/>
              <a:gd name="connsiteX2" fmla="*/ 4282171 w 8494248"/>
              <a:gd name="connsiteY2" fmla="*/ 5157084 h 5157084"/>
              <a:gd name="connsiteX3" fmla="*/ 0 w 8494248"/>
              <a:gd name="connsiteY3" fmla="*/ 5157084 h 5157084"/>
              <a:gd name="connsiteX4" fmla="*/ 38637 w 8494248"/>
              <a:gd name="connsiteY4" fmla="*/ 4029826 h 5157084"/>
              <a:gd name="connsiteX5" fmla="*/ 1638823 w 8494248"/>
              <a:gd name="connsiteY5" fmla="*/ 0 h 5157084"/>
              <a:gd name="connsiteX0" fmla="*/ 1641398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41398 w 8496823"/>
              <a:gd name="connsiteY5" fmla="*/ 0 h 5157084"/>
              <a:gd name="connsiteX0" fmla="*/ 1638256 w 8496823"/>
              <a:gd name="connsiteY0" fmla="*/ 0 h 5157084"/>
              <a:gd name="connsiteX1" fmla="*/ 8496823 w 8496823"/>
              <a:gd name="connsiteY1" fmla="*/ 1424 h 5157084"/>
              <a:gd name="connsiteX2" fmla="*/ 4284746 w 8496823"/>
              <a:gd name="connsiteY2" fmla="*/ 5157084 h 5157084"/>
              <a:gd name="connsiteX3" fmla="*/ 2575 w 8496823"/>
              <a:gd name="connsiteY3" fmla="*/ 5157084 h 5157084"/>
              <a:gd name="connsiteX4" fmla="*/ 0 w 8496823"/>
              <a:gd name="connsiteY4" fmla="*/ 3983462 h 5157084"/>
              <a:gd name="connsiteX5" fmla="*/ 1638256 w 8496823"/>
              <a:gd name="connsiteY5" fmla="*/ 0 h 5157084"/>
              <a:gd name="connsiteX0" fmla="*/ 0 w 8510462"/>
              <a:gd name="connsiteY0" fmla="*/ 0 h 5164627"/>
              <a:gd name="connsiteX1" fmla="*/ 8510462 w 8510462"/>
              <a:gd name="connsiteY1" fmla="*/ 8967 h 5164627"/>
              <a:gd name="connsiteX2" fmla="*/ 4298385 w 8510462"/>
              <a:gd name="connsiteY2" fmla="*/ 5164627 h 5164627"/>
              <a:gd name="connsiteX3" fmla="*/ 16214 w 8510462"/>
              <a:gd name="connsiteY3" fmla="*/ 5164627 h 5164627"/>
              <a:gd name="connsiteX4" fmla="*/ 13639 w 8510462"/>
              <a:gd name="connsiteY4" fmla="*/ 3991005 h 5164627"/>
              <a:gd name="connsiteX5" fmla="*/ 0 w 8510462"/>
              <a:gd name="connsiteY5" fmla="*/ 0 h 5164627"/>
              <a:gd name="connsiteX0" fmla="*/ 0 w 8501525"/>
              <a:gd name="connsiteY0" fmla="*/ 0 h 5164627"/>
              <a:gd name="connsiteX1" fmla="*/ 8501525 w 8501525"/>
              <a:gd name="connsiteY1" fmla="*/ 8967 h 5164627"/>
              <a:gd name="connsiteX2" fmla="*/ 4289448 w 8501525"/>
              <a:gd name="connsiteY2" fmla="*/ 5164627 h 5164627"/>
              <a:gd name="connsiteX3" fmla="*/ 7277 w 8501525"/>
              <a:gd name="connsiteY3" fmla="*/ 5164627 h 5164627"/>
              <a:gd name="connsiteX4" fmla="*/ 4702 w 8501525"/>
              <a:gd name="connsiteY4" fmla="*/ 3991005 h 5164627"/>
              <a:gd name="connsiteX5" fmla="*/ 0 w 8501525"/>
              <a:gd name="connsiteY5" fmla="*/ 0 h 5164627"/>
              <a:gd name="connsiteX0" fmla="*/ 17287 w 8497362"/>
              <a:gd name="connsiteY0" fmla="*/ 14271 h 5155660"/>
              <a:gd name="connsiteX1" fmla="*/ 8497362 w 8497362"/>
              <a:gd name="connsiteY1" fmla="*/ 0 h 5155660"/>
              <a:gd name="connsiteX2" fmla="*/ 4285285 w 8497362"/>
              <a:gd name="connsiteY2" fmla="*/ 5155660 h 5155660"/>
              <a:gd name="connsiteX3" fmla="*/ 3114 w 8497362"/>
              <a:gd name="connsiteY3" fmla="*/ 5155660 h 5155660"/>
              <a:gd name="connsiteX4" fmla="*/ 539 w 8497362"/>
              <a:gd name="connsiteY4" fmla="*/ 3982038 h 5155660"/>
              <a:gd name="connsiteX5" fmla="*/ 17287 w 8497362"/>
              <a:gd name="connsiteY5" fmla="*/ 14271 h 5155660"/>
              <a:gd name="connsiteX0" fmla="*/ 0 w 8503313"/>
              <a:gd name="connsiteY0" fmla="*/ 48234 h 5155660"/>
              <a:gd name="connsiteX1" fmla="*/ 8503313 w 8503313"/>
              <a:gd name="connsiteY1" fmla="*/ 0 h 5155660"/>
              <a:gd name="connsiteX2" fmla="*/ 4291236 w 8503313"/>
              <a:gd name="connsiteY2" fmla="*/ 5155660 h 5155660"/>
              <a:gd name="connsiteX3" fmla="*/ 9065 w 8503313"/>
              <a:gd name="connsiteY3" fmla="*/ 5155660 h 5155660"/>
              <a:gd name="connsiteX4" fmla="*/ 6490 w 8503313"/>
              <a:gd name="connsiteY4" fmla="*/ 3982038 h 5155660"/>
              <a:gd name="connsiteX5" fmla="*/ 0 w 8503313"/>
              <a:gd name="connsiteY5" fmla="*/ 48234 h 5155660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4702 w 8501525"/>
              <a:gd name="connsiteY4" fmla="*/ 3989217 h 5162839"/>
              <a:gd name="connsiteX5" fmla="*/ 0 w 8501525"/>
              <a:gd name="connsiteY5" fmla="*/ 0 h 5162839"/>
              <a:gd name="connsiteX0" fmla="*/ 816742 w 9318267"/>
              <a:gd name="connsiteY0" fmla="*/ 0 h 5162839"/>
              <a:gd name="connsiteX1" fmla="*/ 9318267 w 9318267"/>
              <a:gd name="connsiteY1" fmla="*/ 7179 h 5162839"/>
              <a:gd name="connsiteX2" fmla="*/ 5106190 w 9318267"/>
              <a:gd name="connsiteY2" fmla="*/ 5162839 h 5162839"/>
              <a:gd name="connsiteX3" fmla="*/ 824019 w 9318267"/>
              <a:gd name="connsiteY3" fmla="*/ 5162839 h 5162839"/>
              <a:gd name="connsiteX4" fmla="*/ 816742 w 9318267"/>
              <a:gd name="connsiteY4" fmla="*/ 0 h 5162839"/>
              <a:gd name="connsiteX0" fmla="*/ 311364 w 8812889"/>
              <a:gd name="connsiteY0" fmla="*/ 0 h 5162839"/>
              <a:gd name="connsiteX1" fmla="*/ 8812889 w 8812889"/>
              <a:gd name="connsiteY1" fmla="*/ 7179 h 5162839"/>
              <a:gd name="connsiteX2" fmla="*/ 4600812 w 8812889"/>
              <a:gd name="connsiteY2" fmla="*/ 5162839 h 5162839"/>
              <a:gd name="connsiteX3" fmla="*/ 318641 w 8812889"/>
              <a:gd name="connsiteY3" fmla="*/ 5162839 h 5162839"/>
              <a:gd name="connsiteX4" fmla="*/ 311364 w 8812889"/>
              <a:gd name="connsiteY4" fmla="*/ 0 h 5162839"/>
              <a:gd name="connsiteX0" fmla="*/ 6384 w 8507909"/>
              <a:gd name="connsiteY0" fmla="*/ 0 h 5162839"/>
              <a:gd name="connsiteX1" fmla="*/ 8507909 w 8507909"/>
              <a:gd name="connsiteY1" fmla="*/ 7179 h 5162839"/>
              <a:gd name="connsiteX2" fmla="*/ 4295832 w 8507909"/>
              <a:gd name="connsiteY2" fmla="*/ 5162839 h 5162839"/>
              <a:gd name="connsiteX3" fmla="*/ 13661 w 8507909"/>
              <a:gd name="connsiteY3" fmla="*/ 5162839 h 5162839"/>
              <a:gd name="connsiteX4" fmla="*/ 6384 w 8507909"/>
              <a:gd name="connsiteY4" fmla="*/ 0 h 5162839"/>
              <a:gd name="connsiteX0" fmla="*/ 0 w 8501525"/>
              <a:gd name="connsiteY0" fmla="*/ 0 h 5162839"/>
              <a:gd name="connsiteX1" fmla="*/ 8501525 w 8501525"/>
              <a:gd name="connsiteY1" fmla="*/ 7179 h 5162839"/>
              <a:gd name="connsiteX2" fmla="*/ 4289448 w 8501525"/>
              <a:gd name="connsiteY2" fmla="*/ 5162839 h 5162839"/>
              <a:gd name="connsiteX3" fmla="*/ 7277 w 8501525"/>
              <a:gd name="connsiteY3" fmla="*/ 5162839 h 5162839"/>
              <a:gd name="connsiteX4" fmla="*/ 0 w 8501525"/>
              <a:gd name="connsiteY4" fmla="*/ 0 h 5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525" h="5162839">
                <a:moveTo>
                  <a:pt x="0" y="0"/>
                </a:moveTo>
                <a:lnTo>
                  <a:pt x="8501525" y="7179"/>
                </a:lnTo>
                <a:lnTo>
                  <a:pt x="4289448" y="5162839"/>
                </a:lnTo>
                <a:lnTo>
                  <a:pt x="7277" y="5162839"/>
                </a:lnTo>
                <a:cubicBezTo>
                  <a:pt x="-6141" y="3671190"/>
                  <a:pt x="4438" y="205851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6224588"/>
            <a:ext cx="1117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319686" y="3693"/>
            <a:ext cx="4252319" cy="685430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4199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572000" y="0"/>
            <a:ext cx="4572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588"/>
            <a:ext cx="4572000" cy="6856412"/>
          </a:xfrm>
          <a:prstGeom prst="rect">
            <a:avLst/>
          </a:prstGeom>
          <a:solidFill>
            <a:srgbClr val="555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858838"/>
            <a:ext cx="2919412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193973" y="858420"/>
            <a:ext cx="2738895" cy="47898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cap="all" baseline="0">
                <a:solidFill>
                  <a:srgbClr val="555759"/>
                </a:solidFill>
              </a:defRPr>
            </a:lvl1pPr>
            <a:lvl2pPr marL="457178" indent="0">
              <a:buFontTx/>
              <a:buNone/>
              <a:defRPr sz="2400" cap="all" baseline="0">
                <a:solidFill>
                  <a:schemeClr val="bg1"/>
                </a:solidFill>
              </a:defRPr>
            </a:lvl2pPr>
            <a:lvl3pPr marL="914354" indent="0">
              <a:buFontTx/>
              <a:buNone/>
              <a:defRPr sz="2400" cap="all" baseline="0">
                <a:solidFill>
                  <a:schemeClr val="bg1"/>
                </a:solidFill>
              </a:defRPr>
            </a:lvl3pPr>
            <a:lvl4pPr marL="1371532" indent="0">
              <a:buFontTx/>
              <a:buNone/>
              <a:defRPr sz="2400" cap="all" baseline="0">
                <a:solidFill>
                  <a:schemeClr val="bg1"/>
                </a:solidFill>
              </a:defRPr>
            </a:lvl4pPr>
            <a:lvl5pPr marL="1828709" indent="0">
              <a:buFontTx/>
              <a:buNone/>
              <a:defRPr sz="2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0604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26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Relationship Id="rId27" Type="http://schemas.openxmlformats.org/officeDocument/2006/relationships/slideLayout" Target="../slideLayouts/slideLayout182.xml"/><Relationship Id="rId30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AC32880-6903-4EB6-B4E4-6CA32C8F36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1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25613" r:id="rId1"/>
    <p:sldLayoutId id="2147525655" r:id="rId2"/>
    <p:sldLayoutId id="2147525614" r:id="rId3"/>
    <p:sldLayoutId id="2147525615" r:id="rId4"/>
    <p:sldLayoutId id="2147525616" r:id="rId5"/>
    <p:sldLayoutId id="2147525617" r:id="rId6"/>
    <p:sldLayoutId id="2147525618" r:id="rId7"/>
    <p:sldLayoutId id="2147525619" r:id="rId8"/>
    <p:sldLayoutId id="2147525620" r:id="rId9"/>
    <p:sldLayoutId id="2147525621" r:id="rId10"/>
    <p:sldLayoutId id="21475256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 rot="10800000">
            <a:off x="0" y="685800"/>
            <a:ext cx="9144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51" name="TextBox 8"/>
          <p:cNvSpPr txBox="1">
            <a:spLocks noChangeArrowheads="1"/>
          </p:cNvSpPr>
          <p:nvPr/>
        </p:nvSpPr>
        <p:spPr bwMode="auto">
          <a:xfrm>
            <a:off x="4330700" y="6443663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fld id="{0C8DE57A-6649-4E45-B7FC-F4D00A0F183C}" type="slidenum">
              <a:rPr lang="en-US" altLang="en-US" sz="800" smtClean="0">
                <a:solidFill>
                  <a:srgbClr val="6F6754"/>
                </a:solidFill>
              </a:rPr>
              <a:pPr algn="ctr" eaLnBrk="1" hangingPunct="1"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800" dirty="0">
              <a:solidFill>
                <a:srgbClr val="6F6754"/>
              </a:solidFill>
            </a:endParaRPr>
          </a:p>
        </p:txBody>
      </p:sp>
      <p:sp>
        <p:nvSpPr>
          <p:cNvPr id="2052" name="TextBox 15"/>
          <p:cNvSpPr txBox="1">
            <a:spLocks noChangeArrowheads="1"/>
          </p:cNvSpPr>
          <p:nvPr/>
        </p:nvSpPr>
        <p:spPr bwMode="auto">
          <a:xfrm>
            <a:off x="327025" y="6470650"/>
            <a:ext cx="348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>
                <a:solidFill>
                  <a:srgbClr val="6F6754"/>
                </a:solidFill>
                <a:latin typeface="Arial Narrow" pitchFamily="34" charset="0"/>
              </a:rPr>
              <a:t>©2015 Navigant Consulting, Inc.  </a:t>
            </a:r>
          </a:p>
          <a:p>
            <a:pPr eaLnBrk="1" hangingPunct="1">
              <a:defRPr/>
            </a:pPr>
            <a:r>
              <a:rPr lang="en-US" altLang="en-US" sz="900" dirty="0">
                <a:solidFill>
                  <a:srgbClr val="6F6754"/>
                </a:solidFill>
                <a:latin typeface="Arial Narrow" pitchFamily="34" charset="0"/>
              </a:rPr>
              <a:t>Confidential and proprietary. Do not distribute or copy.</a:t>
            </a: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4"/>
          </a:solidFill>
          <a:ln w="12700">
            <a:noFill/>
            <a:miter lim="800000"/>
            <a:headEnd/>
            <a:tailEnd/>
          </a:ln>
          <a:effectLst/>
        </p:spPr>
        <p:txBody>
          <a:bodyPr wrap="none" tIns="91440" bIns="9144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Palatino Linotype"/>
              <a:cs typeface="+mn-cs"/>
            </a:endParaRPr>
          </a:p>
        </p:txBody>
      </p:sp>
      <p:pic>
        <p:nvPicPr>
          <p:cNvPr id="2054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48400"/>
            <a:ext cx="1527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25658" r:id="rId1"/>
    <p:sldLayoutId id="2147525624" r:id="rId2"/>
    <p:sldLayoutId id="2147525625" r:id="rId3"/>
    <p:sldLayoutId id="2147525626" r:id="rId4"/>
    <p:sldLayoutId id="2147525627" r:id="rId5"/>
    <p:sldLayoutId id="2147525628" r:id="rId6"/>
    <p:sldLayoutId id="2147525629" r:id="rId7"/>
    <p:sldLayoutId id="2147525630" r:id="rId8"/>
    <p:sldLayoutId id="2147525631" r:id="rId9"/>
    <p:sldLayoutId id="2147525659" r:id="rId10"/>
  </p:sldLayoutIdLst>
  <p:hf hdr="0" ftr="0" dt="0"/>
  <p:txStyles>
    <p:titleStyle>
      <a:lvl1pPr marL="31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j-ea"/>
          <a:cs typeface="+mj-cs"/>
        </a:defRPr>
      </a:lvl1pPr>
      <a:lvl2pPr marL="31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Palatino Linotype" pitchFamily="18" charset="0"/>
        </a:defRPr>
      </a:lvl2pPr>
      <a:lvl3pPr marL="31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Palatino Linotype" pitchFamily="18" charset="0"/>
        </a:defRPr>
      </a:lvl3pPr>
      <a:lvl4pPr marL="31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Palatino Linotype" pitchFamily="18" charset="0"/>
        </a:defRPr>
      </a:lvl4pPr>
      <a:lvl5pPr marL="31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Palatino Linotype" pitchFamily="18" charset="0"/>
        </a:defRPr>
      </a:lvl5pPr>
      <a:lvl6pPr marL="460375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Palatino Linotype" pitchFamily="18" charset="0"/>
        </a:defRPr>
      </a:lvl6pPr>
      <a:lvl7pPr marL="917575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Palatino Linotype" pitchFamily="18" charset="0"/>
        </a:defRPr>
      </a:lvl7pPr>
      <a:lvl8pPr marL="1374775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Palatino Linotype" pitchFamily="18" charset="0"/>
        </a:defRPr>
      </a:lvl8pPr>
      <a:lvl9pPr marL="1831975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Palatino Linotype" pitchFamily="18" charset="0"/>
        </a:defRPr>
      </a:lvl9pPr>
    </p:titleStyle>
    <p:bodyStyle>
      <a:lvl1pPr marL="285750" indent="-28575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defRPr lang="en-US" sz="1000" i="1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34131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847725" indent="-21748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SzPct val="90000"/>
        <a:buFont typeface="Wingdings" panose="05000000000000000000" pitchFamily="2" charset="2"/>
        <a:defRPr sz="1600">
          <a:solidFill>
            <a:schemeClr val="tx1"/>
          </a:solidFill>
          <a:latin typeface="+mn-lt"/>
        </a:defRPr>
      </a:lvl3pPr>
      <a:lvl4pPr marL="1095375" indent="-24606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1323975" indent="-22701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1781175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238375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2695575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152775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8"/>
          <p:cNvSpPr txBox="1">
            <a:spLocks/>
          </p:cNvSpPr>
          <p:nvPr userDrawn="1"/>
        </p:nvSpPr>
        <p:spPr>
          <a:xfrm>
            <a:off x="5403850" y="6648450"/>
            <a:ext cx="3660775" cy="2095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28600" y="6249988"/>
            <a:ext cx="8694738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endParaRPr dirty="0"/>
          </a:p>
        </p:txBody>
      </p:sp>
      <p:sp>
        <p:nvSpPr>
          <p:cNvPr id="3077" name="Rectangle 14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079625" y="1262063"/>
            <a:ext cx="6856413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3078" name="Picture 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00800"/>
            <a:ext cx="977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9" name="Straight Connector 4"/>
          <p:cNvCxnSpPr>
            <a:cxnSpLocks noChangeShapeType="1"/>
          </p:cNvCxnSpPr>
          <p:nvPr userDrawn="1"/>
        </p:nvCxnSpPr>
        <p:spPr bwMode="auto">
          <a:xfrm>
            <a:off x="2079625" y="1022350"/>
            <a:ext cx="70643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Freeform 10"/>
          <p:cNvSpPr/>
          <p:nvPr userDrawn="1"/>
        </p:nvSpPr>
        <p:spPr>
          <a:xfrm>
            <a:off x="0" y="0"/>
            <a:ext cx="2085975" cy="5135563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  <a:gd name="connsiteX0" fmla="*/ 9681 w 1648803"/>
              <a:gd name="connsiteY0" fmla="*/ 0 h 5116681"/>
              <a:gd name="connsiteX1" fmla="*/ 1648803 w 1648803"/>
              <a:gd name="connsiteY1" fmla="*/ 3689 h 5116681"/>
              <a:gd name="connsiteX2" fmla="*/ 1073 w 1648803"/>
              <a:gd name="connsiteY2" fmla="*/ 5116681 h 5116681"/>
              <a:gd name="connsiteX3" fmla="*/ 9681 w 1648803"/>
              <a:gd name="connsiteY3" fmla="*/ 0 h 5116681"/>
              <a:gd name="connsiteX0" fmla="*/ 9681 w 2078650"/>
              <a:gd name="connsiteY0" fmla="*/ 0 h 5116681"/>
              <a:gd name="connsiteX1" fmla="*/ 2078650 w 2078650"/>
              <a:gd name="connsiteY1" fmla="*/ 3689 h 5116681"/>
              <a:gd name="connsiteX2" fmla="*/ 1073 w 2078650"/>
              <a:gd name="connsiteY2" fmla="*/ 5116681 h 5116681"/>
              <a:gd name="connsiteX3" fmla="*/ 9681 w 2078650"/>
              <a:gd name="connsiteY3" fmla="*/ 0 h 5116681"/>
              <a:gd name="connsiteX0" fmla="*/ 5986 w 2078862"/>
              <a:gd name="connsiteY0" fmla="*/ 0 h 5120589"/>
              <a:gd name="connsiteX1" fmla="*/ 2078862 w 2078862"/>
              <a:gd name="connsiteY1" fmla="*/ 7597 h 5120589"/>
              <a:gd name="connsiteX2" fmla="*/ 1285 w 2078862"/>
              <a:gd name="connsiteY2" fmla="*/ 5120589 h 5120589"/>
              <a:gd name="connsiteX3" fmla="*/ 5986 w 2078862"/>
              <a:gd name="connsiteY3" fmla="*/ 0 h 5120589"/>
              <a:gd name="connsiteX0" fmla="*/ 2400 w 2075276"/>
              <a:gd name="connsiteY0" fmla="*/ 0 h 5108866"/>
              <a:gd name="connsiteX1" fmla="*/ 2075276 w 2075276"/>
              <a:gd name="connsiteY1" fmla="*/ 7597 h 5108866"/>
              <a:gd name="connsiteX2" fmla="*/ 1606 w 2075276"/>
              <a:gd name="connsiteY2" fmla="*/ 5108866 h 5108866"/>
              <a:gd name="connsiteX3" fmla="*/ 2400 w 2075276"/>
              <a:gd name="connsiteY3" fmla="*/ 0 h 5108866"/>
              <a:gd name="connsiteX0" fmla="*/ 5987 w 2078863"/>
              <a:gd name="connsiteY0" fmla="*/ 0 h 5136220"/>
              <a:gd name="connsiteX1" fmla="*/ 2078863 w 2078863"/>
              <a:gd name="connsiteY1" fmla="*/ 7597 h 5136220"/>
              <a:gd name="connsiteX2" fmla="*/ 1285 w 2078863"/>
              <a:gd name="connsiteY2" fmla="*/ 5136220 h 5136220"/>
              <a:gd name="connsiteX3" fmla="*/ 5987 w 2078863"/>
              <a:gd name="connsiteY3" fmla="*/ 0 h 5136220"/>
              <a:gd name="connsiteX0" fmla="*/ 5987 w 2086007"/>
              <a:gd name="connsiteY0" fmla="*/ 0 h 5136220"/>
              <a:gd name="connsiteX1" fmla="*/ 2086007 w 2086007"/>
              <a:gd name="connsiteY1" fmla="*/ 2835 h 5136220"/>
              <a:gd name="connsiteX2" fmla="*/ 1285 w 2086007"/>
              <a:gd name="connsiteY2" fmla="*/ 5136220 h 5136220"/>
              <a:gd name="connsiteX3" fmla="*/ 5987 w 2086007"/>
              <a:gd name="connsiteY3" fmla="*/ 0 h 51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6007" h="5136220">
                <a:moveTo>
                  <a:pt x="5987" y="0"/>
                </a:moveTo>
                <a:lnTo>
                  <a:pt x="2086007" y="2835"/>
                </a:lnTo>
                <a:cubicBezTo>
                  <a:pt x="1539369" y="1333330"/>
                  <a:pt x="547923" y="3805725"/>
                  <a:pt x="1285" y="5136220"/>
                </a:cubicBezTo>
                <a:cubicBezTo>
                  <a:pt x="-4577" y="3790997"/>
                  <a:pt x="11849" y="1354016"/>
                  <a:pt x="598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81" name="Picture 2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302375"/>
            <a:ext cx="601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5"/>
          <p:cNvSpPr>
            <a:spLocks noChangeArrowheads="1"/>
          </p:cNvSpPr>
          <p:nvPr userDrawn="1"/>
        </p:nvSpPr>
        <p:spPr bwMode="auto">
          <a:xfrm>
            <a:off x="4448175" y="651351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51BCF846-95D9-46C0-BAFD-F9D1F5BE1879}" type="slidenum">
              <a:rPr lang="en-US" altLang="en-US" smtClean="0">
                <a:solidFill>
                  <a:srgbClr val="95D600"/>
                </a:solidFill>
              </a:rPr>
              <a:pPr eaLnBrk="1" hangingPunct="1">
                <a:defRPr/>
              </a:pPr>
              <a:t>‹#›</a:t>
            </a:fld>
            <a:endParaRPr lang="en-US" altLang="en-US" dirty="0">
              <a:solidFill>
                <a:srgbClr val="55575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5660" r:id="rId1"/>
    <p:sldLayoutId id="2147525661" r:id="rId2"/>
    <p:sldLayoutId id="2147525662" r:id="rId3"/>
    <p:sldLayoutId id="2147525663" r:id="rId4"/>
    <p:sldLayoutId id="2147525664" r:id="rId5"/>
    <p:sldLayoutId id="2147525665" r:id="rId6"/>
    <p:sldLayoutId id="2147525666" r:id="rId7"/>
    <p:sldLayoutId id="2147525667" r:id="rId8"/>
    <p:sldLayoutId id="2147525668" r:id="rId9"/>
    <p:sldLayoutId id="2147525669" r:id="rId10"/>
    <p:sldLayoutId id="2147525670" r:id="rId11"/>
    <p:sldLayoutId id="2147525671" r:id="rId12"/>
    <p:sldLayoutId id="2147525672" r:id="rId13"/>
    <p:sldLayoutId id="2147525673" r:id="rId14"/>
    <p:sldLayoutId id="2147525674" r:id="rId15"/>
    <p:sldLayoutId id="2147525675" r:id="rId16"/>
    <p:sldLayoutId id="2147525676" r:id="rId17"/>
    <p:sldLayoutId id="2147525632" r:id="rId18"/>
    <p:sldLayoutId id="2147525677" r:id="rId19"/>
    <p:sldLayoutId id="2147525678" r:id="rId20"/>
    <p:sldLayoutId id="2147525679" r:id="rId21"/>
    <p:sldLayoutId id="2147525680" r:id="rId22"/>
    <p:sldLayoutId id="2147525681" r:id="rId23"/>
    <p:sldLayoutId id="2147525682" r:id="rId24"/>
    <p:sldLayoutId id="2147525633" r:id="rId25"/>
    <p:sldLayoutId id="2147525634" r:id="rId2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200" kern="1200" cap="all" dirty="0">
          <a:solidFill>
            <a:schemeClr val="accent1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5pPr>
      <a:lvl6pPr marL="10350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6pPr>
      <a:lvl7pPr marL="14922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7pPr>
      <a:lvl8pPr marL="19494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8pPr>
      <a:lvl9pPr marL="24066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en-US" kern="1200" dirty="0">
          <a:solidFill>
            <a:schemeClr val="accent1"/>
          </a:solidFill>
          <a:latin typeface="+mj-lt"/>
          <a:ea typeface="+mn-ea"/>
          <a:cs typeface="+mn-cs"/>
        </a:defRPr>
      </a:lvl1pPr>
      <a:lvl2pPr marL="460375" indent="-223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-"/>
        <a:defRPr lang="en-US" sz="1600" kern="1200" dirty="0">
          <a:solidFill>
            <a:schemeClr val="accent1"/>
          </a:solidFill>
          <a:latin typeface="+mj-lt"/>
          <a:ea typeface="+mn-ea"/>
          <a:cs typeface="+mn-cs"/>
        </a:defRPr>
      </a:lvl2pPr>
      <a:lvl3pPr marL="1027113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en-US" sz="1600" kern="1200" dirty="0">
          <a:solidFill>
            <a:schemeClr val="accent1"/>
          </a:solidFill>
          <a:latin typeface="+mj-lt"/>
          <a:ea typeface="+mn-ea"/>
          <a:cs typeface="+mn-cs"/>
        </a:defRPr>
      </a:lvl3pPr>
      <a:lvl4pPr marL="1373188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◦"/>
        <a:defRPr lang="en-US" sz="1600" kern="1200" dirty="0">
          <a:solidFill>
            <a:schemeClr val="accent1"/>
          </a:solidFill>
          <a:latin typeface="+mj-lt"/>
          <a:ea typeface="+mn-ea"/>
          <a:cs typeface="+mn-cs"/>
        </a:defRPr>
      </a:lvl4pPr>
      <a:lvl5pPr marL="1717675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▫"/>
        <a:defRPr lang="en-US" sz="1600" kern="1200" dirty="0">
          <a:solidFill>
            <a:schemeClr val="accent1"/>
          </a:solidFill>
          <a:latin typeface="+mj-lt"/>
          <a:ea typeface="+mn-ea"/>
          <a:cs typeface="+mn-cs"/>
        </a:defRPr>
      </a:lvl5pPr>
      <a:lvl6pPr marL="21748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6pPr>
      <a:lvl7pPr marL="26320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7pPr>
      <a:lvl8pPr marL="30892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8pPr>
      <a:lvl9pPr marL="35464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2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33ECB75C-6C8A-4785-8530-1D1C641EA4C9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sp>
        <p:nvSpPr>
          <p:cNvPr id="4100" name="Rectangle 14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1633538" y="1262063"/>
            <a:ext cx="73025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4101" name="Straight Connector 3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4102" name="Straight Connector 4"/>
          <p:cNvCxnSpPr>
            <a:cxnSpLocks noChangeShapeType="1"/>
          </p:cNvCxnSpPr>
          <p:nvPr userDrawn="1"/>
        </p:nvCxnSpPr>
        <p:spPr bwMode="auto">
          <a:xfrm>
            <a:off x="1619250" y="1022350"/>
            <a:ext cx="752475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 userDrawn="1"/>
        </p:nvSpPr>
        <p:spPr>
          <a:xfrm>
            <a:off x="-7938" y="-9525"/>
            <a:ext cx="1639888" cy="5322888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105" name="Picture 19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9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311900"/>
            <a:ext cx="451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25683" r:id="rId1"/>
    <p:sldLayoutId id="2147525684" r:id="rId2"/>
    <p:sldLayoutId id="2147525685" r:id="rId3"/>
    <p:sldLayoutId id="2147525635" r:id="rId4"/>
    <p:sldLayoutId id="2147525686" r:id="rId5"/>
    <p:sldLayoutId id="2147525687" r:id="rId6"/>
    <p:sldLayoutId id="2147525688" r:id="rId7"/>
    <p:sldLayoutId id="2147525689" r:id="rId8"/>
    <p:sldLayoutId id="2147525690" r:id="rId9"/>
    <p:sldLayoutId id="2147525691" r:id="rId10"/>
    <p:sldLayoutId id="2147525692" r:id="rId11"/>
    <p:sldLayoutId id="2147525693" r:id="rId12"/>
    <p:sldLayoutId id="2147525694" r:id="rId13"/>
    <p:sldLayoutId id="2147525695" r:id="rId14"/>
    <p:sldLayoutId id="2147525696" r:id="rId15"/>
    <p:sldLayoutId id="2147525697" r:id="rId16"/>
    <p:sldLayoutId id="2147525698" r:id="rId17"/>
    <p:sldLayoutId id="2147525699" r:id="rId18"/>
    <p:sldLayoutId id="2147525700" r:id="rId19"/>
    <p:sldLayoutId id="2147525701" r:id="rId20"/>
    <p:sldLayoutId id="2147525636" r:id="rId21"/>
    <p:sldLayoutId id="2147525637" r:id="rId22"/>
    <p:sldLayoutId id="2147525638" r:id="rId23"/>
    <p:sldLayoutId id="2147525702" r:id="rId24"/>
    <p:sldLayoutId id="2147525703" r:id="rId25"/>
    <p:sldLayoutId id="2147525704" r:id="rId26"/>
    <p:sldLayoutId id="2147525705" r:id="rId2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200" kern="1200" cap="all" dirty="0">
          <a:solidFill>
            <a:schemeClr val="accent1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5pPr>
      <a:lvl6pPr marL="10350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6pPr>
      <a:lvl7pPr marL="14922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7pPr>
      <a:lvl8pPr marL="19494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8pPr>
      <a:lvl9pPr marL="24066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en-US" kern="1200" dirty="0">
          <a:solidFill>
            <a:schemeClr val="accent1"/>
          </a:solidFill>
          <a:latin typeface="+mj-lt"/>
          <a:ea typeface="+mn-ea"/>
          <a:cs typeface="+mn-cs"/>
        </a:defRPr>
      </a:lvl1pPr>
      <a:lvl2pPr marL="460375" indent="-223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-"/>
        <a:defRPr lang="en-US" sz="1600" kern="1200" dirty="0">
          <a:solidFill>
            <a:schemeClr val="accent1"/>
          </a:solidFill>
          <a:latin typeface="+mj-lt"/>
          <a:ea typeface="+mn-ea"/>
          <a:cs typeface="+mn-cs"/>
        </a:defRPr>
      </a:lvl2pPr>
      <a:lvl3pPr marL="1027113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en-US" sz="1400" kern="1200" dirty="0">
          <a:solidFill>
            <a:schemeClr val="accent1"/>
          </a:solidFill>
          <a:latin typeface="+mj-lt"/>
          <a:ea typeface="+mn-ea"/>
          <a:cs typeface="+mn-cs"/>
        </a:defRPr>
      </a:lvl3pPr>
      <a:lvl4pPr marL="1373188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◦"/>
        <a:defRPr lang="en-US" sz="1200" kern="1200" dirty="0">
          <a:solidFill>
            <a:schemeClr val="accent1"/>
          </a:solidFill>
          <a:latin typeface="+mj-lt"/>
          <a:ea typeface="+mn-ea"/>
          <a:cs typeface="+mn-cs"/>
        </a:defRPr>
      </a:lvl4pPr>
      <a:lvl5pPr marL="1717675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▫"/>
        <a:defRPr lang="en-US" sz="1100" kern="1200" dirty="0">
          <a:solidFill>
            <a:schemeClr val="accent1"/>
          </a:solidFill>
          <a:latin typeface="+mj-lt"/>
          <a:ea typeface="+mn-ea"/>
          <a:cs typeface="+mn-cs"/>
        </a:defRPr>
      </a:lvl5pPr>
      <a:lvl6pPr marL="21748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6pPr>
      <a:lvl7pPr marL="26320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7pPr>
      <a:lvl8pPr marL="30892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8pPr>
      <a:lvl9pPr marL="35464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2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99C64CAC-40E5-4F5C-BF09-71FE86A51326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sp>
        <p:nvSpPr>
          <p:cNvPr id="5124" name="Rectangle 14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1633538" y="1262063"/>
            <a:ext cx="73025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5125" name="Straight Connector 3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5126" name="Straight Connector 4"/>
          <p:cNvCxnSpPr>
            <a:cxnSpLocks noChangeShapeType="1"/>
          </p:cNvCxnSpPr>
          <p:nvPr userDrawn="1"/>
        </p:nvCxnSpPr>
        <p:spPr bwMode="auto">
          <a:xfrm>
            <a:off x="1619250" y="1022350"/>
            <a:ext cx="752475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 userDrawn="1"/>
        </p:nvSpPr>
        <p:spPr>
          <a:xfrm>
            <a:off x="-7938" y="-9525"/>
            <a:ext cx="1639888" cy="5322888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29" name="Picture 19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9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311900"/>
            <a:ext cx="451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25706" r:id="rId1"/>
    <p:sldLayoutId id="2147525707" r:id="rId2"/>
    <p:sldLayoutId id="2147525708" r:id="rId3"/>
    <p:sldLayoutId id="2147525639" r:id="rId4"/>
    <p:sldLayoutId id="2147525709" r:id="rId5"/>
    <p:sldLayoutId id="2147525710" r:id="rId6"/>
    <p:sldLayoutId id="2147525711" r:id="rId7"/>
    <p:sldLayoutId id="2147525712" r:id="rId8"/>
    <p:sldLayoutId id="2147525713" r:id="rId9"/>
    <p:sldLayoutId id="2147525714" r:id="rId10"/>
    <p:sldLayoutId id="2147525715" r:id="rId11"/>
    <p:sldLayoutId id="2147525716" r:id="rId12"/>
    <p:sldLayoutId id="2147525717" r:id="rId13"/>
    <p:sldLayoutId id="2147525718" r:id="rId14"/>
    <p:sldLayoutId id="2147525719" r:id="rId15"/>
    <p:sldLayoutId id="2147525720" r:id="rId16"/>
    <p:sldLayoutId id="2147525721" r:id="rId17"/>
    <p:sldLayoutId id="2147525722" r:id="rId18"/>
    <p:sldLayoutId id="2147525723" r:id="rId19"/>
    <p:sldLayoutId id="2147525724" r:id="rId20"/>
    <p:sldLayoutId id="2147525640" r:id="rId21"/>
    <p:sldLayoutId id="2147525641" r:id="rId22"/>
    <p:sldLayoutId id="2147525642" r:id="rId23"/>
    <p:sldLayoutId id="2147525725" r:id="rId24"/>
    <p:sldLayoutId id="2147525726" r:id="rId25"/>
    <p:sldLayoutId id="2147525727" r:id="rId26"/>
    <p:sldLayoutId id="2147525728" r:id="rId2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200" kern="1200" cap="all" dirty="0">
          <a:solidFill>
            <a:schemeClr val="accent1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5pPr>
      <a:lvl6pPr marL="10350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6pPr>
      <a:lvl7pPr marL="14922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7pPr>
      <a:lvl8pPr marL="19494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8pPr>
      <a:lvl9pPr marL="24066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en-US" kern="1200" dirty="0">
          <a:solidFill>
            <a:schemeClr val="accent1"/>
          </a:solidFill>
          <a:latin typeface="+mj-lt"/>
          <a:ea typeface="+mn-ea"/>
          <a:cs typeface="+mn-cs"/>
        </a:defRPr>
      </a:lvl1pPr>
      <a:lvl2pPr marL="460375" indent="-223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-"/>
        <a:defRPr lang="en-US" sz="1600" kern="1200" dirty="0">
          <a:solidFill>
            <a:schemeClr val="accent1"/>
          </a:solidFill>
          <a:latin typeface="+mj-lt"/>
          <a:ea typeface="+mn-ea"/>
          <a:cs typeface="+mn-cs"/>
        </a:defRPr>
      </a:lvl2pPr>
      <a:lvl3pPr marL="1027113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en-US" sz="1400" kern="1200" dirty="0">
          <a:solidFill>
            <a:schemeClr val="accent1"/>
          </a:solidFill>
          <a:latin typeface="+mj-lt"/>
          <a:ea typeface="+mn-ea"/>
          <a:cs typeface="+mn-cs"/>
        </a:defRPr>
      </a:lvl3pPr>
      <a:lvl4pPr marL="1373188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◦"/>
        <a:defRPr lang="en-US" sz="1200" kern="1200" dirty="0">
          <a:solidFill>
            <a:schemeClr val="accent1"/>
          </a:solidFill>
          <a:latin typeface="+mj-lt"/>
          <a:ea typeface="+mn-ea"/>
          <a:cs typeface="+mn-cs"/>
        </a:defRPr>
      </a:lvl4pPr>
      <a:lvl5pPr marL="1717675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▫"/>
        <a:defRPr lang="en-US" sz="1100" kern="1200" dirty="0">
          <a:solidFill>
            <a:schemeClr val="accent1"/>
          </a:solidFill>
          <a:latin typeface="+mj-lt"/>
          <a:ea typeface="+mn-ea"/>
          <a:cs typeface="+mn-cs"/>
        </a:defRPr>
      </a:lvl5pPr>
      <a:lvl6pPr marL="21748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6pPr>
      <a:lvl7pPr marL="26320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7pPr>
      <a:lvl8pPr marL="30892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8pPr>
      <a:lvl9pPr marL="35464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2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B2352E77-7D7A-4518-B5E3-783C550F9689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sp>
        <p:nvSpPr>
          <p:cNvPr id="6148" name="Rectangle 14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1633538" y="1262063"/>
            <a:ext cx="73025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6149" name="Straight Connector 3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6150" name="Straight Connector 4"/>
          <p:cNvCxnSpPr>
            <a:cxnSpLocks noChangeShapeType="1"/>
          </p:cNvCxnSpPr>
          <p:nvPr userDrawn="1"/>
        </p:nvCxnSpPr>
        <p:spPr bwMode="auto">
          <a:xfrm>
            <a:off x="1619250" y="1022350"/>
            <a:ext cx="752475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 userDrawn="1"/>
        </p:nvSpPr>
        <p:spPr>
          <a:xfrm>
            <a:off x="-7938" y="-9525"/>
            <a:ext cx="1639888" cy="5322888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153" name="Picture 19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9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311900"/>
            <a:ext cx="451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25729" r:id="rId1"/>
    <p:sldLayoutId id="2147525730" r:id="rId2"/>
    <p:sldLayoutId id="2147525731" r:id="rId3"/>
    <p:sldLayoutId id="2147525643" r:id="rId4"/>
    <p:sldLayoutId id="2147525732" r:id="rId5"/>
    <p:sldLayoutId id="2147525733" r:id="rId6"/>
    <p:sldLayoutId id="2147525734" r:id="rId7"/>
    <p:sldLayoutId id="2147525735" r:id="rId8"/>
    <p:sldLayoutId id="2147525736" r:id="rId9"/>
    <p:sldLayoutId id="2147525737" r:id="rId10"/>
    <p:sldLayoutId id="2147525738" r:id="rId11"/>
    <p:sldLayoutId id="2147525739" r:id="rId12"/>
    <p:sldLayoutId id="2147525740" r:id="rId13"/>
    <p:sldLayoutId id="2147525741" r:id="rId14"/>
    <p:sldLayoutId id="2147525742" r:id="rId15"/>
    <p:sldLayoutId id="2147525743" r:id="rId16"/>
    <p:sldLayoutId id="2147525744" r:id="rId17"/>
    <p:sldLayoutId id="2147525745" r:id="rId18"/>
    <p:sldLayoutId id="2147525746" r:id="rId19"/>
    <p:sldLayoutId id="2147525747" r:id="rId20"/>
    <p:sldLayoutId id="2147525644" r:id="rId21"/>
    <p:sldLayoutId id="2147525645" r:id="rId22"/>
    <p:sldLayoutId id="2147525646" r:id="rId23"/>
    <p:sldLayoutId id="2147525748" r:id="rId24"/>
    <p:sldLayoutId id="2147525749" r:id="rId25"/>
    <p:sldLayoutId id="2147525750" r:id="rId26"/>
    <p:sldLayoutId id="2147525751" r:id="rId2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200" kern="1200" cap="all" dirty="0">
          <a:solidFill>
            <a:schemeClr val="accent1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5pPr>
      <a:lvl6pPr marL="10350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6pPr>
      <a:lvl7pPr marL="14922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7pPr>
      <a:lvl8pPr marL="19494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8pPr>
      <a:lvl9pPr marL="24066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en-US" kern="1200" dirty="0">
          <a:solidFill>
            <a:schemeClr val="accent1"/>
          </a:solidFill>
          <a:latin typeface="+mj-lt"/>
          <a:ea typeface="+mn-ea"/>
          <a:cs typeface="+mn-cs"/>
        </a:defRPr>
      </a:lvl1pPr>
      <a:lvl2pPr marL="460375" indent="-223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-"/>
        <a:defRPr lang="en-US" sz="1600" kern="1200" dirty="0">
          <a:solidFill>
            <a:schemeClr val="accent1"/>
          </a:solidFill>
          <a:latin typeface="+mj-lt"/>
          <a:ea typeface="+mn-ea"/>
          <a:cs typeface="+mn-cs"/>
        </a:defRPr>
      </a:lvl2pPr>
      <a:lvl3pPr marL="1027113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en-US" sz="1400" kern="1200" dirty="0">
          <a:solidFill>
            <a:schemeClr val="accent1"/>
          </a:solidFill>
          <a:latin typeface="+mj-lt"/>
          <a:ea typeface="+mn-ea"/>
          <a:cs typeface="+mn-cs"/>
        </a:defRPr>
      </a:lvl3pPr>
      <a:lvl4pPr marL="1373188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◦"/>
        <a:defRPr lang="en-US" sz="1200" kern="1200" dirty="0">
          <a:solidFill>
            <a:schemeClr val="accent1"/>
          </a:solidFill>
          <a:latin typeface="+mj-lt"/>
          <a:ea typeface="+mn-ea"/>
          <a:cs typeface="+mn-cs"/>
        </a:defRPr>
      </a:lvl4pPr>
      <a:lvl5pPr marL="1717675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▫"/>
        <a:defRPr lang="en-US" sz="1100" kern="1200" dirty="0">
          <a:solidFill>
            <a:schemeClr val="accent1"/>
          </a:solidFill>
          <a:latin typeface="+mj-lt"/>
          <a:ea typeface="+mn-ea"/>
          <a:cs typeface="+mn-cs"/>
        </a:defRPr>
      </a:lvl5pPr>
      <a:lvl6pPr marL="21748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6pPr>
      <a:lvl7pPr marL="26320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7pPr>
      <a:lvl8pPr marL="30892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8pPr>
      <a:lvl9pPr marL="35464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2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BDA802F0-458D-4EEF-B051-E45BB5DE9B8D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sp>
        <p:nvSpPr>
          <p:cNvPr id="7172" name="Rectangle 14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1633538" y="1262063"/>
            <a:ext cx="73025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173" name="Straight Connector 3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7174" name="Straight Connector 4"/>
          <p:cNvCxnSpPr>
            <a:cxnSpLocks noChangeShapeType="1"/>
          </p:cNvCxnSpPr>
          <p:nvPr userDrawn="1"/>
        </p:nvCxnSpPr>
        <p:spPr bwMode="auto">
          <a:xfrm>
            <a:off x="1619250" y="1022350"/>
            <a:ext cx="752475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 userDrawn="1"/>
        </p:nvSpPr>
        <p:spPr>
          <a:xfrm>
            <a:off x="-6350" y="-9525"/>
            <a:ext cx="1639888" cy="5322888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7" name="Picture 19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9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311900"/>
            <a:ext cx="4513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25752" r:id="rId1"/>
    <p:sldLayoutId id="2147525753" r:id="rId2"/>
    <p:sldLayoutId id="2147525754" r:id="rId3"/>
    <p:sldLayoutId id="2147525647" r:id="rId4"/>
    <p:sldLayoutId id="2147525755" r:id="rId5"/>
    <p:sldLayoutId id="2147525756" r:id="rId6"/>
    <p:sldLayoutId id="2147525757" r:id="rId7"/>
    <p:sldLayoutId id="2147525758" r:id="rId8"/>
    <p:sldLayoutId id="2147525759" r:id="rId9"/>
    <p:sldLayoutId id="2147525760" r:id="rId10"/>
    <p:sldLayoutId id="2147525761" r:id="rId11"/>
    <p:sldLayoutId id="2147525762" r:id="rId12"/>
    <p:sldLayoutId id="2147525763" r:id="rId13"/>
    <p:sldLayoutId id="2147525764" r:id="rId14"/>
    <p:sldLayoutId id="2147525765" r:id="rId15"/>
    <p:sldLayoutId id="2147525766" r:id="rId16"/>
    <p:sldLayoutId id="2147525767" r:id="rId17"/>
    <p:sldLayoutId id="2147525768" r:id="rId18"/>
    <p:sldLayoutId id="2147525769" r:id="rId19"/>
    <p:sldLayoutId id="2147525770" r:id="rId20"/>
    <p:sldLayoutId id="2147525648" r:id="rId21"/>
    <p:sldLayoutId id="2147525649" r:id="rId22"/>
    <p:sldLayoutId id="2147525650" r:id="rId23"/>
    <p:sldLayoutId id="2147525771" r:id="rId24"/>
    <p:sldLayoutId id="2147525772" r:id="rId25"/>
    <p:sldLayoutId id="2147525773" r:id="rId26"/>
    <p:sldLayoutId id="2147525774" r:id="rId2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200" kern="1200" cap="all" dirty="0">
          <a:solidFill>
            <a:schemeClr val="accent1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5pPr>
      <a:lvl6pPr marL="10350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6pPr>
      <a:lvl7pPr marL="14922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7pPr>
      <a:lvl8pPr marL="19494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8pPr>
      <a:lvl9pPr marL="24066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en-US" kern="1200" dirty="0">
          <a:solidFill>
            <a:schemeClr val="accent1"/>
          </a:solidFill>
          <a:latin typeface="+mj-lt"/>
          <a:ea typeface="+mn-ea"/>
          <a:cs typeface="+mn-cs"/>
        </a:defRPr>
      </a:lvl1pPr>
      <a:lvl2pPr marL="460375" indent="-223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-"/>
        <a:defRPr lang="en-US" sz="1600" kern="1200" dirty="0">
          <a:solidFill>
            <a:schemeClr val="accent1"/>
          </a:solidFill>
          <a:latin typeface="+mj-lt"/>
          <a:ea typeface="+mn-ea"/>
          <a:cs typeface="+mn-cs"/>
        </a:defRPr>
      </a:lvl2pPr>
      <a:lvl3pPr marL="1027113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en-US" sz="1400" kern="1200" dirty="0">
          <a:solidFill>
            <a:schemeClr val="accent1"/>
          </a:solidFill>
          <a:latin typeface="+mj-lt"/>
          <a:ea typeface="+mn-ea"/>
          <a:cs typeface="+mn-cs"/>
        </a:defRPr>
      </a:lvl3pPr>
      <a:lvl4pPr marL="1373188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◦"/>
        <a:defRPr lang="en-US" sz="1200" kern="1200" dirty="0">
          <a:solidFill>
            <a:schemeClr val="accent1"/>
          </a:solidFill>
          <a:latin typeface="+mj-lt"/>
          <a:ea typeface="+mn-ea"/>
          <a:cs typeface="+mn-cs"/>
        </a:defRPr>
      </a:lvl4pPr>
      <a:lvl5pPr marL="1717675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▫"/>
        <a:defRPr lang="en-US" sz="1100" kern="1200" dirty="0">
          <a:solidFill>
            <a:schemeClr val="accent1"/>
          </a:solidFill>
          <a:latin typeface="+mj-lt"/>
          <a:ea typeface="+mn-ea"/>
          <a:cs typeface="+mn-cs"/>
        </a:defRPr>
      </a:lvl5pPr>
      <a:lvl6pPr marL="21748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6pPr>
      <a:lvl7pPr marL="26320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7pPr>
      <a:lvl8pPr marL="30892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8pPr>
      <a:lvl9pPr marL="35464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8"/>
          <p:cNvSpPr txBox="1">
            <a:spLocks/>
          </p:cNvSpPr>
          <p:nvPr userDrawn="1"/>
        </p:nvSpPr>
        <p:spPr>
          <a:xfrm>
            <a:off x="309563" y="6370638"/>
            <a:ext cx="5827712" cy="2047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 baseline="0">
                <a:solidFill>
                  <a:srgbClr val="898C8F"/>
                </a:solidFill>
                <a:latin typeface="+mj-lt"/>
                <a:ea typeface="+mn-ea"/>
                <a:cs typeface="+mn-cs"/>
              </a:defRPr>
            </a:lvl1pPr>
            <a:lvl2pPr marL="457178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2pPr>
            <a:lvl3pPr marL="914354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3pPr>
            <a:lvl4pPr marL="1371532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4pPr>
            <a:lvl5pPr marL="1828709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900" kern="1200" cap="all" normalizeH="0">
                <a:solidFill>
                  <a:srgbClr val="9CA1A4"/>
                </a:solidFill>
                <a:latin typeface="+mj-lt"/>
                <a:ea typeface="+mn-ea"/>
                <a:cs typeface="+mn-cs"/>
              </a:defRPr>
            </a:lvl5pPr>
            <a:lvl6pPr marL="21748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6pPr>
            <a:lvl7pPr marL="26320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7pPr>
            <a:lvl8pPr marL="30892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8pPr>
            <a:lvl9pPr marL="354647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Palatino Linotype" pitchFamily="18" charset="0"/>
              <a:buChar char="▫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55759"/>
              </a:buClr>
              <a:defRPr/>
            </a:pPr>
            <a:r>
              <a:rPr dirty="0">
                <a:solidFill>
                  <a:srgbClr val="555759">
                    <a:lumMod val="60000"/>
                    <a:lumOff val="40000"/>
                  </a:srgbClr>
                </a:solidFill>
              </a:rPr>
              <a:t>/ ©2016 Navigant Consulting, Inc. All rights Reserved</a:t>
            </a:r>
          </a:p>
        </p:txBody>
      </p:sp>
      <p:sp>
        <p:nvSpPr>
          <p:cNvPr id="24" name="Text Placeholder 18"/>
          <p:cNvSpPr txBox="1">
            <a:spLocks/>
          </p:cNvSpPr>
          <p:nvPr userDrawn="1"/>
        </p:nvSpPr>
        <p:spPr>
          <a:xfrm>
            <a:off x="136525" y="6365875"/>
            <a:ext cx="358775" cy="230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555759"/>
              </a:buClr>
              <a:buSzPct val="100000"/>
              <a:defRPr/>
            </a:pPr>
            <a:fld id="{0111703E-9F73-4C2A-8C2A-42E1CB79B532}" type="slidenum">
              <a:rPr lang="en-US" altLang="en-US" sz="900" smtClean="0">
                <a:solidFill>
                  <a:srgbClr val="95D600"/>
                </a:solidFill>
              </a:rPr>
              <a:pPr eaLnBrk="1" hangingPunct="1">
                <a:buClr>
                  <a:srgbClr val="555759"/>
                </a:buClr>
                <a:buSzPct val="100000"/>
                <a:defRPr/>
              </a:pPr>
              <a:t>‹#›</a:t>
            </a:fld>
            <a:endParaRPr lang="en-US" altLang="en-US" sz="900" dirty="0">
              <a:solidFill>
                <a:srgbClr val="898C8F"/>
              </a:solidFill>
            </a:endParaRPr>
          </a:p>
        </p:txBody>
      </p:sp>
      <p:sp>
        <p:nvSpPr>
          <p:cNvPr id="8196" name="Rectangle 14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1633538" y="1262063"/>
            <a:ext cx="73025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8197" name="Straight Connector 3"/>
          <p:cNvCxnSpPr>
            <a:cxnSpLocks noChangeShapeType="1"/>
          </p:cNvCxnSpPr>
          <p:nvPr userDrawn="1"/>
        </p:nvCxnSpPr>
        <p:spPr bwMode="auto">
          <a:xfrm flipH="1">
            <a:off x="0" y="63023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 cmpd="dbl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8198" name="Straight Connector 4"/>
          <p:cNvCxnSpPr>
            <a:cxnSpLocks noChangeShapeType="1"/>
          </p:cNvCxnSpPr>
          <p:nvPr userDrawn="1"/>
        </p:nvCxnSpPr>
        <p:spPr bwMode="auto">
          <a:xfrm>
            <a:off x="1619250" y="1022350"/>
            <a:ext cx="752475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/>
          <p:nvPr userDrawn="1"/>
        </p:nvCxnSpPr>
        <p:spPr>
          <a:xfrm>
            <a:off x="207963" y="6183313"/>
            <a:ext cx="8724900" cy="0"/>
          </a:xfrm>
          <a:prstGeom prst="line">
            <a:avLst/>
          </a:prstGeom>
          <a:ln w="9525">
            <a:solidFill>
              <a:srgbClr val="5557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 userDrawn="1"/>
        </p:nvSpPr>
        <p:spPr>
          <a:xfrm>
            <a:off x="-6350" y="-9525"/>
            <a:ext cx="1639888" cy="5322888"/>
          </a:xfrm>
          <a:custGeom>
            <a:avLst/>
            <a:gdLst>
              <a:gd name="connsiteX0" fmla="*/ 0 w 1661746"/>
              <a:gd name="connsiteY0" fmla="*/ 0 h 4044462"/>
              <a:gd name="connsiteX1" fmla="*/ 1661746 w 1661746"/>
              <a:gd name="connsiteY1" fmla="*/ 0 h 4044462"/>
              <a:gd name="connsiteX2" fmla="*/ 17585 w 1661746"/>
              <a:gd name="connsiteY2" fmla="*/ 4044462 h 4044462"/>
              <a:gd name="connsiteX3" fmla="*/ 0 w 1661746"/>
              <a:gd name="connsiteY3" fmla="*/ 0 h 4044462"/>
              <a:gd name="connsiteX0" fmla="*/ 0 w 1661746"/>
              <a:gd name="connsiteY0" fmla="*/ 0 h 4039867"/>
              <a:gd name="connsiteX1" fmla="*/ 1661746 w 1661746"/>
              <a:gd name="connsiteY1" fmla="*/ 0 h 4039867"/>
              <a:gd name="connsiteX2" fmla="*/ 12990 w 1661746"/>
              <a:gd name="connsiteY2" fmla="*/ 4039867 h 4039867"/>
              <a:gd name="connsiteX3" fmla="*/ 0 w 1661746"/>
              <a:gd name="connsiteY3" fmla="*/ 0 h 4039867"/>
              <a:gd name="connsiteX0" fmla="*/ 170948 w 1648895"/>
              <a:gd name="connsiteY0" fmla="*/ 284889 h 4039867"/>
              <a:gd name="connsiteX1" fmla="*/ 1648895 w 1648895"/>
              <a:gd name="connsiteY1" fmla="*/ 0 h 4039867"/>
              <a:gd name="connsiteX2" fmla="*/ 139 w 1648895"/>
              <a:gd name="connsiteY2" fmla="*/ 4039867 h 4039867"/>
              <a:gd name="connsiteX3" fmla="*/ 170948 w 1648895"/>
              <a:gd name="connsiteY3" fmla="*/ 284889 h 4039867"/>
              <a:gd name="connsiteX0" fmla="*/ 170948 w 1653490"/>
              <a:gd name="connsiteY0" fmla="*/ 225154 h 3980132"/>
              <a:gd name="connsiteX1" fmla="*/ 1653490 w 1653490"/>
              <a:gd name="connsiteY1" fmla="*/ 0 h 3980132"/>
              <a:gd name="connsiteX2" fmla="*/ 139 w 1653490"/>
              <a:gd name="connsiteY2" fmla="*/ 3980132 h 3980132"/>
              <a:gd name="connsiteX3" fmla="*/ 170948 w 1653490"/>
              <a:gd name="connsiteY3" fmla="*/ 225154 h 3980132"/>
              <a:gd name="connsiteX0" fmla="*/ 170948 w 1658085"/>
              <a:gd name="connsiteY0" fmla="*/ 284889 h 4039867"/>
              <a:gd name="connsiteX1" fmla="*/ 1658085 w 1658085"/>
              <a:gd name="connsiteY1" fmla="*/ 0 h 4039867"/>
              <a:gd name="connsiteX2" fmla="*/ 139 w 1658085"/>
              <a:gd name="connsiteY2" fmla="*/ 4039867 h 4039867"/>
              <a:gd name="connsiteX3" fmla="*/ 170948 w 1658085"/>
              <a:gd name="connsiteY3" fmla="*/ 284889 h 4039867"/>
              <a:gd name="connsiteX0" fmla="*/ 0 w 1666341"/>
              <a:gd name="connsiteY0" fmla="*/ 4595 h 4039867"/>
              <a:gd name="connsiteX1" fmla="*/ 1666341 w 1666341"/>
              <a:gd name="connsiteY1" fmla="*/ 0 h 4039867"/>
              <a:gd name="connsiteX2" fmla="*/ 8395 w 1666341"/>
              <a:gd name="connsiteY2" fmla="*/ 4039867 h 4039867"/>
              <a:gd name="connsiteX3" fmla="*/ 0 w 1666341"/>
              <a:gd name="connsiteY3" fmla="*/ 4595 h 4039867"/>
              <a:gd name="connsiteX0" fmla="*/ 0 w 1666341"/>
              <a:gd name="connsiteY0" fmla="*/ 4595 h 4035272"/>
              <a:gd name="connsiteX1" fmla="*/ 1666341 w 1666341"/>
              <a:gd name="connsiteY1" fmla="*/ 0 h 4035272"/>
              <a:gd name="connsiteX2" fmla="*/ 8395 w 1666341"/>
              <a:gd name="connsiteY2" fmla="*/ 4035272 h 4035272"/>
              <a:gd name="connsiteX3" fmla="*/ 0 w 1666341"/>
              <a:gd name="connsiteY3" fmla="*/ 4595 h 4035272"/>
              <a:gd name="connsiteX0" fmla="*/ 56296 w 1658307"/>
              <a:gd name="connsiteY0" fmla="*/ 114874 h 4035272"/>
              <a:gd name="connsiteX1" fmla="*/ 1658307 w 1658307"/>
              <a:gd name="connsiteY1" fmla="*/ 0 h 4035272"/>
              <a:gd name="connsiteX2" fmla="*/ 361 w 1658307"/>
              <a:gd name="connsiteY2" fmla="*/ 4035272 h 4035272"/>
              <a:gd name="connsiteX3" fmla="*/ 56296 w 1658307"/>
              <a:gd name="connsiteY3" fmla="*/ 114874 h 4035272"/>
              <a:gd name="connsiteX0" fmla="*/ 2400 w 1659551"/>
              <a:gd name="connsiteY0" fmla="*/ 9190 h 4035272"/>
              <a:gd name="connsiteX1" fmla="*/ 1659551 w 1659551"/>
              <a:gd name="connsiteY1" fmla="*/ 0 h 4035272"/>
              <a:gd name="connsiteX2" fmla="*/ 1605 w 1659551"/>
              <a:gd name="connsiteY2" fmla="*/ 4035272 h 4035272"/>
              <a:gd name="connsiteX3" fmla="*/ 2400 w 1659551"/>
              <a:gd name="connsiteY3" fmla="*/ 9190 h 4035272"/>
              <a:gd name="connsiteX0" fmla="*/ 146 w 1659873"/>
              <a:gd name="connsiteY0" fmla="*/ 6614 h 4035272"/>
              <a:gd name="connsiteX1" fmla="*/ 1659873 w 1659873"/>
              <a:gd name="connsiteY1" fmla="*/ 0 h 4035272"/>
              <a:gd name="connsiteX2" fmla="*/ 1927 w 1659873"/>
              <a:gd name="connsiteY2" fmla="*/ 4035272 h 4035272"/>
              <a:gd name="connsiteX3" fmla="*/ 146 w 1659873"/>
              <a:gd name="connsiteY3" fmla="*/ 6614 h 4035272"/>
              <a:gd name="connsiteX0" fmla="*/ 146 w 1649570"/>
              <a:gd name="connsiteY0" fmla="*/ 0 h 4028658"/>
              <a:gd name="connsiteX1" fmla="*/ 1649570 w 1649570"/>
              <a:gd name="connsiteY1" fmla="*/ 11416 h 4028658"/>
              <a:gd name="connsiteX2" fmla="*/ 1927 w 1649570"/>
              <a:gd name="connsiteY2" fmla="*/ 4028658 h 4028658"/>
              <a:gd name="connsiteX3" fmla="*/ 146 w 1649570"/>
              <a:gd name="connsiteY3" fmla="*/ 0 h 4028658"/>
              <a:gd name="connsiteX0" fmla="*/ 57814 w 1647996"/>
              <a:gd name="connsiteY0" fmla="*/ 109645 h 4017242"/>
              <a:gd name="connsiteX1" fmla="*/ 1647996 w 1647996"/>
              <a:gd name="connsiteY1" fmla="*/ 0 h 4017242"/>
              <a:gd name="connsiteX2" fmla="*/ 353 w 1647996"/>
              <a:gd name="connsiteY2" fmla="*/ 4017242 h 4017242"/>
              <a:gd name="connsiteX3" fmla="*/ 57814 w 1647996"/>
              <a:gd name="connsiteY3" fmla="*/ 109645 h 4017242"/>
              <a:gd name="connsiteX0" fmla="*/ 52689 w 1648022"/>
              <a:gd name="connsiteY0" fmla="*/ 65857 h 4017242"/>
              <a:gd name="connsiteX1" fmla="*/ 1648022 w 1648022"/>
              <a:gd name="connsiteY1" fmla="*/ 0 h 4017242"/>
              <a:gd name="connsiteX2" fmla="*/ 379 w 1648022"/>
              <a:gd name="connsiteY2" fmla="*/ 4017242 h 4017242"/>
              <a:gd name="connsiteX3" fmla="*/ 52689 w 1648022"/>
              <a:gd name="connsiteY3" fmla="*/ 65857 h 4017242"/>
              <a:gd name="connsiteX0" fmla="*/ 9598 w 1648720"/>
              <a:gd name="connsiteY0" fmla="*/ 0 h 4020931"/>
              <a:gd name="connsiteX1" fmla="*/ 1648720 w 1648720"/>
              <a:gd name="connsiteY1" fmla="*/ 3689 h 4020931"/>
              <a:gd name="connsiteX2" fmla="*/ 1077 w 1648720"/>
              <a:gd name="connsiteY2" fmla="*/ 4020931 h 4020931"/>
              <a:gd name="connsiteX3" fmla="*/ 9598 w 1648720"/>
              <a:gd name="connsiteY3" fmla="*/ 0 h 4020931"/>
              <a:gd name="connsiteX0" fmla="*/ 12067 w 1651189"/>
              <a:gd name="connsiteY0" fmla="*/ 0 h 4023507"/>
              <a:gd name="connsiteX1" fmla="*/ 1651189 w 1651189"/>
              <a:gd name="connsiteY1" fmla="*/ 3689 h 4023507"/>
              <a:gd name="connsiteX2" fmla="*/ 971 w 1651189"/>
              <a:gd name="connsiteY2" fmla="*/ 4023507 h 4023507"/>
              <a:gd name="connsiteX3" fmla="*/ 12067 w 1651189"/>
              <a:gd name="connsiteY3" fmla="*/ 0 h 4023507"/>
              <a:gd name="connsiteX0" fmla="*/ 0 w 1639122"/>
              <a:gd name="connsiteY0" fmla="*/ 0 h 4023507"/>
              <a:gd name="connsiteX1" fmla="*/ 1639122 w 1639122"/>
              <a:gd name="connsiteY1" fmla="*/ 3689 h 4023507"/>
              <a:gd name="connsiteX2" fmla="*/ 6935 w 1639122"/>
              <a:gd name="connsiteY2" fmla="*/ 4023507 h 4023507"/>
              <a:gd name="connsiteX3" fmla="*/ 0 w 1639122"/>
              <a:gd name="connsiteY3" fmla="*/ 0 h 4023507"/>
              <a:gd name="connsiteX0" fmla="*/ 17059 w 1656181"/>
              <a:gd name="connsiteY0" fmla="*/ 0 h 4015780"/>
              <a:gd name="connsiteX1" fmla="*/ 1656181 w 1656181"/>
              <a:gd name="connsiteY1" fmla="*/ 3689 h 4015780"/>
              <a:gd name="connsiteX2" fmla="*/ 812 w 1656181"/>
              <a:gd name="connsiteY2" fmla="*/ 4015780 h 4015780"/>
              <a:gd name="connsiteX3" fmla="*/ 17059 w 1656181"/>
              <a:gd name="connsiteY3" fmla="*/ 0 h 4015780"/>
              <a:gd name="connsiteX0" fmla="*/ 0 w 1639122"/>
              <a:gd name="connsiteY0" fmla="*/ 0 h 3899870"/>
              <a:gd name="connsiteX1" fmla="*/ 1639122 w 1639122"/>
              <a:gd name="connsiteY1" fmla="*/ 3689 h 3899870"/>
              <a:gd name="connsiteX2" fmla="*/ 73905 w 1639122"/>
              <a:gd name="connsiteY2" fmla="*/ 3899870 h 3899870"/>
              <a:gd name="connsiteX3" fmla="*/ 0 w 1639122"/>
              <a:gd name="connsiteY3" fmla="*/ 0 h 3899870"/>
              <a:gd name="connsiteX0" fmla="*/ 0 w 1639122"/>
              <a:gd name="connsiteY0" fmla="*/ 0 h 3987447"/>
              <a:gd name="connsiteX1" fmla="*/ 1639122 w 1639122"/>
              <a:gd name="connsiteY1" fmla="*/ 3689 h 3987447"/>
              <a:gd name="connsiteX2" fmla="*/ 6935 w 1639122"/>
              <a:gd name="connsiteY2" fmla="*/ 3987447 h 3987447"/>
              <a:gd name="connsiteX3" fmla="*/ 0 w 1639122"/>
              <a:gd name="connsiteY3" fmla="*/ 0 h 3987447"/>
              <a:gd name="connsiteX0" fmla="*/ 144 w 1639266"/>
              <a:gd name="connsiteY0" fmla="*/ 0 h 3987447"/>
              <a:gd name="connsiteX1" fmla="*/ 1639266 w 1639266"/>
              <a:gd name="connsiteY1" fmla="*/ 3689 h 3987447"/>
              <a:gd name="connsiteX2" fmla="*/ 1927 w 1639266"/>
              <a:gd name="connsiteY2" fmla="*/ 3987447 h 3987447"/>
              <a:gd name="connsiteX3" fmla="*/ 144 w 1639266"/>
              <a:gd name="connsiteY3" fmla="*/ 0 h 3987447"/>
              <a:gd name="connsiteX0" fmla="*/ 2397 w 1641519"/>
              <a:gd name="connsiteY0" fmla="*/ 0 h 3995174"/>
              <a:gd name="connsiteX1" fmla="*/ 1641519 w 1641519"/>
              <a:gd name="connsiteY1" fmla="*/ 3689 h 3995174"/>
              <a:gd name="connsiteX2" fmla="*/ 1605 w 1641519"/>
              <a:gd name="connsiteY2" fmla="*/ 3995174 h 3995174"/>
              <a:gd name="connsiteX3" fmla="*/ 2397 w 1641519"/>
              <a:gd name="connsiteY3" fmla="*/ 0 h 399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19" h="3995174">
                <a:moveTo>
                  <a:pt x="2397" y="0"/>
                </a:moveTo>
                <a:lnTo>
                  <a:pt x="1641519" y="3689"/>
                </a:lnTo>
                <a:lnTo>
                  <a:pt x="1605" y="3995174"/>
                </a:lnTo>
                <a:cubicBezTo>
                  <a:pt x="-4257" y="2649951"/>
                  <a:pt x="8259" y="1354016"/>
                  <a:pt x="2397" y="0"/>
                </a:cubicBezTo>
                <a:close/>
              </a:path>
            </a:pathLst>
          </a:custGeom>
          <a:gradFill>
            <a:gsLst>
              <a:gs pos="0">
                <a:srgbClr val="648C1A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201" name="Picture 19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6318250"/>
            <a:ext cx="9540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9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311900"/>
            <a:ext cx="4513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25775" r:id="rId1"/>
    <p:sldLayoutId id="2147525776" r:id="rId2"/>
    <p:sldLayoutId id="2147525777" r:id="rId3"/>
    <p:sldLayoutId id="2147525651" r:id="rId4"/>
    <p:sldLayoutId id="2147525778" r:id="rId5"/>
    <p:sldLayoutId id="2147525779" r:id="rId6"/>
    <p:sldLayoutId id="2147525780" r:id="rId7"/>
    <p:sldLayoutId id="2147525781" r:id="rId8"/>
    <p:sldLayoutId id="2147525782" r:id="rId9"/>
    <p:sldLayoutId id="2147525783" r:id="rId10"/>
    <p:sldLayoutId id="2147525784" r:id="rId11"/>
    <p:sldLayoutId id="2147525785" r:id="rId12"/>
    <p:sldLayoutId id="2147525786" r:id="rId13"/>
    <p:sldLayoutId id="2147525787" r:id="rId14"/>
    <p:sldLayoutId id="2147525788" r:id="rId15"/>
    <p:sldLayoutId id="2147525789" r:id="rId16"/>
    <p:sldLayoutId id="2147525790" r:id="rId17"/>
    <p:sldLayoutId id="2147525791" r:id="rId18"/>
    <p:sldLayoutId id="2147525792" r:id="rId19"/>
    <p:sldLayoutId id="2147525793" r:id="rId20"/>
    <p:sldLayoutId id="2147525652" r:id="rId21"/>
    <p:sldLayoutId id="2147525653" r:id="rId22"/>
    <p:sldLayoutId id="2147525654" r:id="rId23"/>
    <p:sldLayoutId id="2147525794" r:id="rId24"/>
    <p:sldLayoutId id="2147525795" r:id="rId25"/>
    <p:sldLayoutId id="2147525796" r:id="rId26"/>
    <p:sldLayoutId id="2147525797" r:id="rId2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200" kern="1200" cap="all" dirty="0">
          <a:solidFill>
            <a:schemeClr val="accent1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5pPr>
      <a:lvl6pPr marL="10350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6pPr>
      <a:lvl7pPr marL="14922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7pPr>
      <a:lvl8pPr marL="19494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8pPr>
      <a:lvl9pPr marL="240665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Palatino Linotype" pitchFamily="18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en-US" kern="1200" dirty="0">
          <a:solidFill>
            <a:schemeClr val="accent1"/>
          </a:solidFill>
          <a:latin typeface="+mj-lt"/>
          <a:ea typeface="+mn-ea"/>
          <a:cs typeface="+mn-cs"/>
        </a:defRPr>
      </a:lvl1pPr>
      <a:lvl2pPr marL="460375" indent="-223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-"/>
        <a:defRPr lang="en-US" sz="1600" kern="1200" dirty="0">
          <a:solidFill>
            <a:schemeClr val="accent1"/>
          </a:solidFill>
          <a:latin typeface="+mj-lt"/>
          <a:ea typeface="+mn-ea"/>
          <a:cs typeface="+mn-cs"/>
        </a:defRPr>
      </a:lvl2pPr>
      <a:lvl3pPr marL="1027113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en-US" sz="1400" kern="1200" dirty="0">
          <a:solidFill>
            <a:schemeClr val="accent1"/>
          </a:solidFill>
          <a:latin typeface="+mj-lt"/>
          <a:ea typeface="+mn-ea"/>
          <a:cs typeface="+mn-cs"/>
        </a:defRPr>
      </a:lvl3pPr>
      <a:lvl4pPr marL="1373188" indent="-3444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◦"/>
        <a:defRPr lang="en-US" sz="1200" kern="1200" dirty="0">
          <a:solidFill>
            <a:schemeClr val="accent1"/>
          </a:solidFill>
          <a:latin typeface="+mj-lt"/>
          <a:ea typeface="+mn-ea"/>
          <a:cs typeface="+mn-cs"/>
        </a:defRPr>
      </a:lvl4pPr>
      <a:lvl5pPr marL="1717675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Palatino Linotype" panose="02040502050505030304" pitchFamily="18" charset="0"/>
        <a:buChar char="▫"/>
        <a:defRPr lang="en-US" sz="1100" kern="1200" dirty="0">
          <a:solidFill>
            <a:schemeClr val="accent1"/>
          </a:solidFill>
          <a:latin typeface="+mj-lt"/>
          <a:ea typeface="+mn-ea"/>
          <a:cs typeface="+mn-cs"/>
        </a:defRPr>
      </a:lvl5pPr>
      <a:lvl6pPr marL="21748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6pPr>
      <a:lvl7pPr marL="26320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7pPr>
      <a:lvl8pPr marL="30892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8pPr>
      <a:lvl9pPr marL="3546475" indent="-342900" algn="l" rtl="0" eaLnBrk="1" fontAlgn="base" hangingPunct="1">
        <a:spcBef>
          <a:spcPct val="20000"/>
        </a:spcBef>
        <a:spcAft>
          <a:spcPct val="0"/>
        </a:spcAft>
        <a:buSzPct val="125000"/>
        <a:buFont typeface="Palatino Linotype" pitchFamily="18" charset="0"/>
        <a:buChar char="▫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vc-P6EMeVDg&amp;t=3s" TargetMode="Externa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C690454-4CDD-4A65-810F-2C761B84E543}" type="slidenum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</a:t>
            </a:fld>
            <a:endParaRPr lang="en-US" altLang="en-US"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60" y="1441531"/>
            <a:ext cx="6181880" cy="39749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152400"/>
            <a:ext cx="7086600" cy="1173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 dirty="0"/>
              <a:t>Program Highlights  Residential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57200" y="1325563"/>
            <a:ext cx="8153400" cy="4038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/>
              <a:t>Residential Marketing Initiatives </a:t>
            </a:r>
          </a:p>
          <a:p>
            <a:r>
              <a:rPr lang="en-US" altLang="en-US" sz="2800"/>
              <a:t>Income Eligible Multifamily</a:t>
            </a:r>
          </a:p>
          <a:p>
            <a:r>
              <a:rPr lang="en-US" altLang="en-US" sz="2800"/>
              <a:t>Home Lighting</a:t>
            </a:r>
          </a:p>
          <a:p>
            <a:r>
              <a:rPr lang="en-US" altLang="en-US" sz="2800"/>
              <a:t>Whole House Efficiency</a:t>
            </a:r>
          </a:p>
          <a:p>
            <a:r>
              <a:rPr lang="en-US" altLang="en-US" sz="2800"/>
              <a:t>Home Energy Reports</a:t>
            </a:r>
          </a:p>
          <a:p>
            <a:r>
              <a:rPr lang="en-US" altLang="en-US" sz="2800"/>
              <a:t>Thermostat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0793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3" y="966788"/>
            <a:ext cx="4935537" cy="193833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09975"/>
            <a:ext cx="36576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5" y="966788"/>
            <a:ext cx="2936875" cy="25971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430322"/>
            <a:ext cx="3122613" cy="311957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085" y="2905124"/>
            <a:ext cx="1800290" cy="270351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2588" y="22225"/>
            <a:ext cx="7086600" cy="1173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Marketing Initiatives</a:t>
            </a:r>
          </a:p>
        </p:txBody>
      </p:sp>
    </p:spTree>
    <p:extLst>
      <p:ext uri="{BB962C8B-B14F-4D97-AF65-F5344CB8AC3E}">
        <p14:creationId xmlns:p14="http://schemas.microsoft.com/office/powerpoint/2010/main" val="323841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1056" y="42069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IEMF November Food Bank</a:t>
            </a:r>
            <a:br>
              <a:rPr lang="en-US" altLang="en-US" dirty="0"/>
            </a:br>
            <a:r>
              <a:rPr lang="en-US" altLang="en-US" sz="3200" dirty="0"/>
              <a:t>280,000 bulbs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1638" y="1516063"/>
            <a:ext cx="4310062" cy="16700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en-US" b="1" dirty="0"/>
              <a:t>Energy Star LED Lightbulbs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/>
              <a:t>Increase participating pantries: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/>
              <a:t>2016:150 to 2017: 200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/>
              <a:t>Increase families served: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/>
              <a:t>25,000 to 35,000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01638" y="3725453"/>
            <a:ext cx="4200525" cy="1913348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1200"/>
              </a:spcBef>
              <a:defRPr/>
            </a:pPr>
            <a:r>
              <a:rPr lang="en-US" b="1" dirty="0"/>
              <a:t>High Quality Energy Star LED Bulbs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/>
              <a:t>25,000 HR; 9W – 800 lumen; Soft-white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/>
              <a:t>Rated for fully-enclosed, dimmable, recessed, timers and/or motion sensor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388" y="1550988"/>
            <a:ext cx="1395412" cy="118427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79738"/>
            <a:ext cx="39782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1501775"/>
            <a:ext cx="1230312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200" y="2146847"/>
            <a:ext cx="11795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6538912"/>
            <a:ext cx="394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ICF proprietary and confidential. Do not copy, distribute, or disclose</a:t>
            </a:r>
          </a:p>
        </p:txBody>
      </p:sp>
    </p:spTree>
    <p:extLst>
      <p:ext uri="{BB962C8B-B14F-4D97-AF65-F5344CB8AC3E}">
        <p14:creationId xmlns:p14="http://schemas.microsoft.com/office/powerpoint/2010/main" val="3373136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050" y="122238"/>
            <a:ext cx="820261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IEMF Direct Install</a:t>
            </a: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6725" y="1143000"/>
            <a:ext cx="4994275" cy="1239837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</a:rPr>
              <a:t>Need 1,000 Additional Units to Meet Goal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2,487 IEMF units in queue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62" y="2727927"/>
            <a:ext cx="4999038" cy="2763838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1200"/>
              </a:spcBef>
              <a:defRPr/>
            </a:pPr>
            <a:r>
              <a:rPr lang="en-US" sz="2400" b="1" dirty="0">
                <a:latin typeface="+mn-lt"/>
              </a:rPr>
              <a:t>Spire Co-Delivery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Allows for greater program reach and more comprehensive single point of contact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Offers a great savings/value proposition to the 2 utilities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endParaRPr lang="en-US" sz="16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981200"/>
            <a:ext cx="2755900" cy="19621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2000" y="6538912"/>
            <a:ext cx="394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ICF proprietary and confidential. Do not copy, distribute, or disclose</a:t>
            </a:r>
          </a:p>
        </p:txBody>
      </p:sp>
    </p:spTree>
    <p:extLst>
      <p:ext uri="{BB962C8B-B14F-4D97-AF65-F5344CB8AC3E}">
        <p14:creationId xmlns:p14="http://schemas.microsoft.com/office/powerpoint/2010/main" val="756301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786" y="10510"/>
            <a:ext cx="8229600" cy="1361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IEMF Custom Incentive Barriers/Opportunities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0338" y="1479550"/>
            <a:ext cx="8229600" cy="52419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cs typeface="Arial" panose="020B0604020202020204" pitchFamily="34" charset="0"/>
              </a:rPr>
              <a:t>Incentive insufficient to overcome cost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cs typeface="Arial" panose="020B0604020202020204" pitchFamily="34" charset="0"/>
              </a:rPr>
              <a:t>Billing analysis indicated $0.12/kWh insufficient 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cs typeface="Arial" panose="020B0604020202020204" pitchFamily="34" charset="0"/>
              </a:rPr>
              <a:t>Update: Through 11 Step Process are able to be more significant at $0.28.kWh</a:t>
            </a:r>
          </a:p>
          <a:p>
            <a:pPr marL="457200" lvl="1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sz="2000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cs typeface="Arial" panose="020B0604020202020204" pitchFamily="34" charset="0"/>
              </a:rPr>
              <a:t>Financing &amp; Targeting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cs typeface="Arial" panose="020B0604020202020204" pitchFamily="34" charset="0"/>
              </a:rPr>
              <a:t>LIHTC removed by SB112 –September 30</a:t>
            </a:r>
            <a:r>
              <a:rPr lang="en-US" sz="2000" baseline="30000" dirty="0">
                <a:cs typeface="Arial" panose="020B0604020202020204" pitchFamily="34" charset="0"/>
              </a:rPr>
              <a:t>th</a:t>
            </a:r>
          </a:p>
          <a:p>
            <a:pPr lvl="2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cs typeface="Arial" panose="020B0604020202020204" pitchFamily="34" charset="0"/>
              </a:rPr>
              <a:t>The first 2 custom rebate applicants are LIHTC recipients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cs typeface="Arial" panose="020B0604020202020204" pitchFamily="34" charset="0"/>
              </a:rPr>
              <a:t>Federal LIHTC funding still available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cs typeface="Arial" panose="020B0604020202020204" pitchFamily="34" charset="0"/>
              </a:rPr>
              <a:t>Other Partner Coordination</a:t>
            </a:r>
          </a:p>
          <a:p>
            <a:pPr lvl="2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cs typeface="Arial" panose="020B0604020202020204" pitchFamily="34" charset="0"/>
              </a:rPr>
              <a:t>MHDC Rehabs and New Construction, USDA Rural Development, Missouri Linked Deposit &amp; Elevate Energy</a:t>
            </a:r>
          </a:p>
          <a:p>
            <a:pPr marL="914400" lvl="2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sz="1600" dirty="0"/>
          </a:p>
          <a:p>
            <a:pPr marL="0" indent="0">
              <a:spcBef>
                <a:spcPts val="0"/>
              </a:spcBef>
              <a:buClr>
                <a:prstClr val="black"/>
              </a:buClr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19" y="5226050"/>
            <a:ext cx="21717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60963"/>
            <a:ext cx="146685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460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" y="228600"/>
            <a:ext cx="8229600" cy="7143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LED Discount </a:t>
            </a:r>
            <a:endParaRPr lang="en-US" alt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6075" y="1373187"/>
            <a:ext cx="8229600" cy="4171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sz="2800"/>
              <a:t>PTD on track to exceed goal, at appx. 80% of 3 yr. goal savings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altLang="en-US" sz="160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sz="2800"/>
              <a:t>Incentive Reductions &amp; Product Removal in MOU’s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n-US"/>
              <a:t>Extend program 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/>
              <a:t>     lifespan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sz="1800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3221037"/>
            <a:ext cx="3690938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99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6540"/>
            <a:ext cx="7543800" cy="7143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Future of Lighting Programs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16216"/>
            <a:ext cx="8610600" cy="4891088"/>
          </a:xfrm>
          <a:prstGeom prst="rect">
            <a:avLst/>
          </a:prstGeom>
        </p:spPr>
        <p:txBody>
          <a:bodyPr rtlCol="0">
            <a:normAutofit fontScale="62500" lnSpcReduction="20000"/>
          </a:bodyPr>
          <a:lstStyle>
            <a:lvl1pPr marL="22860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300" b="1" dirty="0"/>
              <a:t>DOE proceeding with lighting efficiency rulemaking activities</a:t>
            </a:r>
          </a:p>
          <a:p>
            <a:pPr lvl="1">
              <a:defRPr/>
            </a:pPr>
            <a:r>
              <a:rPr lang="en-US" sz="3300" dirty="0"/>
              <a:t>Expect no change to current halogen efficiency standard</a:t>
            </a:r>
          </a:p>
          <a:p>
            <a:pPr lvl="1">
              <a:defRPr/>
            </a:pPr>
            <a:r>
              <a:rPr lang="en-US" sz="3300" dirty="0"/>
              <a:t>Halogens will be available past 1/1/20 (Backstop date)</a:t>
            </a:r>
          </a:p>
          <a:p>
            <a:pPr lvl="1">
              <a:defRPr/>
            </a:pPr>
            <a:r>
              <a:rPr lang="en-US" sz="3300" dirty="0"/>
              <a:t>Halogens very likely to be available after the final rule, into the future</a:t>
            </a:r>
          </a:p>
          <a:p>
            <a:pPr marL="168275" lvl="1" indent="0">
              <a:buFont typeface="Arial" panose="020B0604020202020204" pitchFamily="34" charset="0"/>
              <a:buNone/>
              <a:defRPr/>
            </a:pPr>
            <a:endParaRPr lang="en-US" sz="1400" dirty="0"/>
          </a:p>
          <a:p>
            <a:pPr>
              <a:defRPr/>
            </a:pPr>
            <a:r>
              <a:rPr lang="en-US" sz="3300" b="1" dirty="0"/>
              <a:t>Incandescent bulbs still make up 73% of sockets in specialty applications* </a:t>
            </a:r>
          </a:p>
          <a:p>
            <a:pPr lvl="1">
              <a:defRPr/>
            </a:pPr>
            <a:r>
              <a:rPr lang="en-US" sz="2900" dirty="0"/>
              <a:t>Potential for increased specialty focus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sz="1400" dirty="0"/>
          </a:p>
          <a:p>
            <a:pPr>
              <a:defRPr/>
            </a:pPr>
            <a:r>
              <a:rPr lang="en-US" altLang="en-US" sz="3300" b="1" dirty="0"/>
              <a:t>Potential KCP&amp;L PY3 Adjustments</a:t>
            </a:r>
          </a:p>
          <a:p>
            <a:pPr lvl="1">
              <a:defRPr/>
            </a:pPr>
            <a:r>
              <a:rPr lang="en-US" altLang="en-US" sz="3300" dirty="0"/>
              <a:t>Reduce in-store promotions</a:t>
            </a:r>
          </a:p>
          <a:p>
            <a:pPr lvl="1">
              <a:defRPr/>
            </a:pPr>
            <a:r>
              <a:rPr lang="en-US" altLang="en-US" sz="3300" dirty="0"/>
              <a:t>Fewer retailers</a:t>
            </a:r>
          </a:p>
          <a:p>
            <a:pPr lvl="1">
              <a:defRPr/>
            </a:pPr>
            <a:r>
              <a:rPr lang="en-US" altLang="en-US" sz="3300" dirty="0"/>
              <a:t>Move to specialty bulb focus</a:t>
            </a:r>
          </a:p>
          <a:p>
            <a:pPr marL="457200" lvl="1" indent="0">
              <a:buNone/>
              <a:defRPr/>
            </a:pPr>
            <a:endParaRPr lang="en-US" sz="2900" dirty="0"/>
          </a:p>
          <a:p>
            <a:pPr marL="0" indent="0">
              <a:buNone/>
              <a:defRPr/>
            </a:pPr>
            <a:r>
              <a:rPr lang="en-US" sz="3000" dirty="0"/>
              <a:t>*</a:t>
            </a:r>
            <a:r>
              <a:rPr lang="en-US" sz="3000" i="1" dirty="0"/>
              <a:t>Figure reported in study performed by the Northwest Energy Efficiency Alliance (NEEA)</a:t>
            </a:r>
          </a:p>
          <a:p>
            <a:pPr marL="457200" lvl="1" indent="0">
              <a:buNone/>
              <a:defRPr/>
            </a:pPr>
            <a:endParaRPr lang="en-US" sz="3300" dirty="0"/>
          </a:p>
          <a:p>
            <a:pPr marL="576263" lvl="3" indent="0">
              <a:buFont typeface="Arial" panose="020B0604020202020204" pitchFamily="34" charset="0"/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0900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" y="152400"/>
            <a:ext cx="70104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Whole House Efficiency </a:t>
            </a:r>
            <a:br>
              <a:rPr lang="en-US" altLang="en-US" dirty="0"/>
            </a:br>
            <a:r>
              <a:rPr lang="en-US" altLang="en-US" dirty="0"/>
              <a:t>Performance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117725"/>
            <a:ext cx="37338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Program Trajectory </a:t>
            </a:r>
          </a:p>
          <a:p>
            <a:pPr lvl="1">
              <a:defRPr/>
            </a:pPr>
            <a:r>
              <a:rPr lang="en-US" dirty="0"/>
              <a:t>On Pace to Exceed PY2 goals</a:t>
            </a:r>
          </a:p>
          <a:p>
            <a:pPr lvl="1">
              <a:defRPr/>
            </a:pPr>
            <a:r>
              <a:rPr lang="en-US" dirty="0"/>
              <a:t>Measure Mix Optimization</a:t>
            </a:r>
          </a:p>
          <a:p>
            <a:pPr lvl="1"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819275"/>
            <a:ext cx="465137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89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52400"/>
            <a:ext cx="7239001" cy="9890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Whole House Efficiency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381000" y="914400"/>
            <a:ext cx="8305800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sz="2000" dirty="0"/>
          </a:p>
          <a:p>
            <a:pPr>
              <a:defRPr/>
            </a:pPr>
            <a:r>
              <a:rPr lang="en-US" altLang="en-US" sz="2400" dirty="0"/>
              <a:t>Continuing Spire Co-Delivery </a:t>
            </a:r>
          </a:p>
          <a:p>
            <a:pPr lvl="1">
              <a:defRPr/>
            </a:pPr>
            <a:r>
              <a:rPr lang="en-US" altLang="en-US" sz="1600" dirty="0"/>
              <a:t>Insulation and Air Sealing, Energy Savings Kit &amp; Income Eligible Multi-family</a:t>
            </a:r>
          </a:p>
          <a:p>
            <a:pPr>
              <a:defRPr/>
            </a:pPr>
            <a:r>
              <a:rPr lang="en-US" altLang="en-US" sz="2400" dirty="0"/>
              <a:t>Targeting our Message/Marketing</a:t>
            </a:r>
            <a:endParaRPr lang="en-US" alt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27131"/>
            <a:ext cx="29051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2895600"/>
            <a:ext cx="51339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59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8155" y="152400"/>
            <a:ext cx="7086600" cy="1173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WHE – Trade Ally Training</a:t>
            </a:r>
            <a:endParaRPr lang="en-US" alt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928089"/>
            <a:ext cx="2971800" cy="3200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Piloting site to select few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dirty="0"/>
              <a:t>2018 - Launch network-wide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18" y="1325562"/>
            <a:ext cx="5621338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000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52400"/>
            <a:ext cx="6705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</a:rPr>
              <a:t>Presentation Overview</a:t>
            </a:r>
            <a:endParaRPr lang="en-US" alt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04800" y="914400"/>
            <a:ext cx="8534400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dirty="0"/>
              <a:t>MEEIA Cycle 2 Progress</a:t>
            </a:r>
          </a:p>
          <a:p>
            <a:pPr lvl="1"/>
            <a:r>
              <a:rPr lang="en-US" altLang="en-US" dirty="0"/>
              <a:t>Quarterly Portfolio Results</a:t>
            </a:r>
            <a:endParaRPr lang="en-US" altLang="en-US" sz="2400" dirty="0"/>
          </a:p>
          <a:p>
            <a:pPr lvl="1"/>
            <a:r>
              <a:rPr lang="en-US" altLang="en-US" dirty="0"/>
              <a:t>Program Highlights</a:t>
            </a:r>
            <a:endParaRPr lang="en-US" altLang="en-US" sz="2400" dirty="0"/>
          </a:p>
          <a:p>
            <a:pPr lvl="2"/>
            <a:r>
              <a:rPr lang="en-US" altLang="en-US" dirty="0"/>
              <a:t>Residential</a:t>
            </a:r>
            <a:endParaRPr lang="en-US" altLang="en-US" sz="2000" dirty="0"/>
          </a:p>
          <a:p>
            <a:pPr lvl="2"/>
            <a:r>
              <a:rPr lang="en-US" altLang="en-US" dirty="0"/>
              <a:t>Business</a:t>
            </a:r>
            <a:endParaRPr lang="en-US" altLang="en-US" sz="2000" dirty="0"/>
          </a:p>
          <a:p>
            <a:pPr lvl="1"/>
            <a:r>
              <a:rPr lang="en-US" altLang="en-US" dirty="0"/>
              <a:t>Research &amp; Pilot (DERM)</a:t>
            </a:r>
          </a:p>
          <a:p>
            <a:pPr lvl="1"/>
            <a:r>
              <a:rPr lang="en-US" altLang="en-US" dirty="0"/>
              <a:t>MEEIA Cycle 3 Planning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5383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231775"/>
            <a:ext cx="7086600" cy="9874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Home Energy Reports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153400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/>
              <a:t>Cross promotion continues on reports</a:t>
            </a:r>
          </a:p>
          <a:p>
            <a:pPr lvl="1"/>
            <a:r>
              <a:rPr lang="en-US" altLang="en-US" sz="2400" dirty="0"/>
              <a:t>Lookback</a:t>
            </a:r>
          </a:p>
          <a:p>
            <a:pPr lvl="2"/>
            <a:r>
              <a:rPr lang="en-US" altLang="en-US" sz="2000" dirty="0"/>
              <a:t>Nest, Income-Eligible Weatherization</a:t>
            </a:r>
          </a:p>
          <a:p>
            <a:pPr lvl="1"/>
            <a:r>
              <a:rPr lang="en-US" altLang="en-US" sz="2400" dirty="0"/>
              <a:t>Look forward: </a:t>
            </a:r>
          </a:p>
          <a:p>
            <a:pPr lvl="2"/>
            <a:r>
              <a:rPr lang="en-US" altLang="en-US" sz="2000" dirty="0"/>
              <a:t>December - Energy Savings Kit</a:t>
            </a:r>
          </a:p>
          <a:p>
            <a:pPr lvl="2"/>
            <a:r>
              <a:rPr lang="en-US" altLang="en-US" sz="2000" dirty="0"/>
              <a:t>January, February, March – Energy Analyzer campaign</a:t>
            </a:r>
          </a:p>
          <a:p>
            <a:pPr lvl="2"/>
            <a:r>
              <a:rPr lang="en-US" altLang="en-US" sz="2000" dirty="0"/>
              <a:t>March – tune up recommendation</a:t>
            </a:r>
          </a:p>
          <a:p>
            <a:pPr lvl="2"/>
            <a:r>
              <a:rPr lang="en-US" altLang="en-US" sz="2000" dirty="0"/>
              <a:t>Remainder 2018 plan developed</a:t>
            </a:r>
          </a:p>
          <a:p>
            <a:r>
              <a:rPr lang="en-US" altLang="en-US" sz="2800" dirty="0"/>
              <a:t>Customer Engagement Tracker</a:t>
            </a:r>
          </a:p>
          <a:p>
            <a:pPr lvl="1"/>
            <a:r>
              <a:rPr lang="en-US" altLang="en-US" sz="2400" dirty="0"/>
              <a:t>In progress, results ready end of January 2018</a:t>
            </a:r>
          </a:p>
          <a:p>
            <a:pPr marL="0" indent="0"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26336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231775"/>
            <a:ext cx="7086600" cy="9874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Home Energy Reports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153400" cy="3657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990599"/>
            <a:ext cx="7291878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03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231775"/>
            <a:ext cx="7086600" cy="1173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Thermostat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95400"/>
            <a:ext cx="8153400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400" dirty="0"/>
              <a:t>DistribuTECH award – 2018 Project of the Year</a:t>
            </a:r>
          </a:p>
          <a:p>
            <a:pPr>
              <a:defRPr/>
            </a:pPr>
            <a:r>
              <a:rPr lang="en-US" altLang="en-US" sz="2400" dirty="0"/>
              <a:t>Customer satisfaction remains high, 3</a:t>
            </a:r>
            <a:r>
              <a:rPr lang="en-US" altLang="en-US" sz="2400" baseline="30000" dirty="0"/>
              <a:t>rd</a:t>
            </a:r>
            <a:r>
              <a:rPr lang="en-US" altLang="en-US" sz="2400" dirty="0"/>
              <a:t> quarter results</a:t>
            </a:r>
          </a:p>
          <a:p>
            <a:pPr lvl="1">
              <a:defRPr/>
            </a:pPr>
            <a:r>
              <a:rPr lang="en-US" altLang="en-US" sz="2000" dirty="0"/>
              <a:t>Direct installations: 9.6/10</a:t>
            </a:r>
          </a:p>
          <a:p>
            <a:pPr lvl="1">
              <a:defRPr/>
            </a:pPr>
            <a:r>
              <a:rPr lang="en-US" altLang="en-US" sz="2000" dirty="0"/>
              <a:t>Call center experience: 8.3/10</a:t>
            </a:r>
          </a:p>
          <a:p>
            <a:pPr>
              <a:defRPr/>
            </a:pPr>
            <a:r>
              <a:rPr lang="en-US" altLang="en-US" sz="2400" dirty="0"/>
              <a:t>Program status</a:t>
            </a:r>
          </a:p>
          <a:p>
            <a:pPr lvl="1">
              <a:defRPr/>
            </a:pPr>
            <a:r>
              <a:rPr lang="en-US" altLang="en-US" sz="2000" dirty="0"/>
              <a:t>On track to transition to Nest Thermostat E beginning January 2018</a:t>
            </a:r>
          </a:p>
          <a:p>
            <a:pPr lvl="1">
              <a:defRPr/>
            </a:pPr>
            <a:r>
              <a:rPr lang="en-US" altLang="en-US" sz="2000" dirty="0"/>
              <a:t>On track to exceed cycle goal sooner than expected</a:t>
            </a:r>
          </a:p>
          <a:p>
            <a:pPr lvl="1">
              <a:defRPr/>
            </a:pPr>
            <a:r>
              <a:rPr lang="en-US" altLang="en-US" sz="2000" dirty="0"/>
              <a:t>Turned off all marketing to slow down program participation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sz="2000" dirty="0"/>
          </a:p>
          <a:p>
            <a:pPr lvl="2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2200" dirty="0"/>
          </a:p>
          <a:p>
            <a:pPr lvl="1">
              <a:defRPr/>
            </a:pPr>
            <a:endParaRPr lang="en-US" altLang="en-US" sz="2200" dirty="0"/>
          </a:p>
          <a:p>
            <a:pPr lvl="2">
              <a:defRPr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86875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231775"/>
            <a:ext cx="7086600" cy="1173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Thermostat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071562"/>
            <a:ext cx="8229600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400" dirty="0"/>
              <a:t>KCP&amp;LMO and GMO quickly approaching 150% max EO goal</a:t>
            </a:r>
          </a:p>
          <a:p>
            <a:pPr>
              <a:defRPr/>
            </a:pPr>
            <a:r>
              <a:rPr lang="en-US" altLang="en-US" sz="2400" dirty="0"/>
              <a:t>Turndown plan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altLang="en-US" sz="2000" dirty="0"/>
              <a:t>Turn off all marketing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altLang="en-US" sz="2000" dirty="0"/>
              <a:t>Shut down Do It Yourself (DIY) portal January 9, 2018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altLang="en-US" sz="2000" dirty="0"/>
              <a:t>Direct Install (DI) primary channel January 9, 2018 with limited monthly direct install appointments available</a:t>
            </a:r>
          </a:p>
          <a:p>
            <a:pPr marL="1314450" lvl="2" indent="-457200">
              <a:defRPr/>
            </a:pPr>
            <a:r>
              <a:rPr lang="en-US" altLang="en-US" sz="1800" b="1" dirty="0"/>
              <a:t>Shut down KCP&amp;LMO program </a:t>
            </a:r>
            <a:r>
              <a:rPr lang="en-US" altLang="en-US" sz="1800" dirty="0"/>
              <a:t>January 31, 2018 </a:t>
            </a:r>
          </a:p>
          <a:p>
            <a:pPr marL="1314450" lvl="2" indent="-457200">
              <a:defRPr/>
            </a:pPr>
            <a:r>
              <a:rPr lang="en-US" altLang="en-US" sz="1800" b="1" dirty="0"/>
              <a:t>Keep GMO open </a:t>
            </a:r>
            <a:r>
              <a:rPr lang="en-US" altLang="en-US" sz="1800" dirty="0"/>
              <a:t>through end of cycle with </a:t>
            </a:r>
            <a:r>
              <a:rPr lang="en-US" altLang="en-US" sz="1800" b="1" dirty="0"/>
              <a:t>limited DI appointment </a:t>
            </a:r>
            <a:r>
              <a:rPr lang="en-US" altLang="en-US" sz="1800" dirty="0"/>
              <a:t>availability on a month-to-month scheduling basis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altLang="en-US" sz="2000" dirty="0"/>
              <a:t>Bring Your Own Device (BYOD) open to KCP&amp;LMO until January 31, 2018; GMO open through end of cycle </a:t>
            </a:r>
          </a:p>
          <a:p>
            <a:pPr marL="57150" indent="0">
              <a:buNone/>
              <a:defRPr/>
            </a:pPr>
            <a:endParaRPr lang="en-US" altLang="en-US" sz="2400" dirty="0"/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sz="2000" dirty="0"/>
          </a:p>
          <a:p>
            <a:pPr lvl="1">
              <a:defRPr/>
            </a:pPr>
            <a:endParaRPr lang="en-US" altLang="en-US" sz="2000" dirty="0"/>
          </a:p>
          <a:p>
            <a:pPr lvl="1">
              <a:defRPr/>
            </a:pPr>
            <a:endParaRPr lang="en-US" altLang="en-US" sz="2200" dirty="0"/>
          </a:p>
          <a:p>
            <a:pPr lvl="2">
              <a:defRPr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2780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231775"/>
            <a:ext cx="7086600" cy="1173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Thermostat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95400"/>
            <a:ext cx="8229600" cy="41195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>
              <a:defRPr/>
            </a:pPr>
            <a:r>
              <a:rPr lang="en-US" altLang="en-US" sz="2800" dirty="0"/>
              <a:t>4 positive recommendations for customers that cannot get an appointment on 1</a:t>
            </a:r>
            <a:r>
              <a:rPr lang="en-US" altLang="en-US" sz="2800" baseline="30000" dirty="0"/>
              <a:t>st</a:t>
            </a:r>
            <a:r>
              <a:rPr lang="en-US" altLang="en-US" sz="2800" dirty="0"/>
              <a:t> call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altLang="en-US" sz="2400" dirty="0"/>
              <a:t>Option to call back in during next open scheduling period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altLang="en-US" sz="2400" dirty="0"/>
              <a:t>Option to join via BYOD (GMO only after KCP&amp;LMO shut down)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altLang="en-US" sz="2400" dirty="0"/>
              <a:t>Recommend a FREE Energy Savings Kit appointment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altLang="en-US" sz="2400" dirty="0"/>
              <a:t>Recommend use of the FREE Energy Analyzer tool </a:t>
            </a:r>
          </a:p>
          <a:p>
            <a:pPr marL="514350" indent="-457200">
              <a:defRPr/>
            </a:pPr>
            <a:endParaRPr lang="en-US" altLang="en-US" sz="2400" dirty="0"/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sz="2000" dirty="0"/>
          </a:p>
          <a:p>
            <a:pPr lvl="1">
              <a:defRPr/>
            </a:pPr>
            <a:endParaRPr lang="en-US" altLang="en-US" sz="2000" dirty="0"/>
          </a:p>
          <a:p>
            <a:pPr lvl="1">
              <a:defRPr/>
            </a:pPr>
            <a:endParaRPr lang="en-US" altLang="en-US" sz="2200" dirty="0"/>
          </a:p>
          <a:p>
            <a:pPr lvl="2">
              <a:defRPr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96152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304800" y="350837"/>
            <a:ext cx="7391400" cy="1173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 dirty="0"/>
              <a:t>Program Highlights Commercial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533400" y="1447800"/>
            <a:ext cx="8153400" cy="4038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/>
              <a:t>Demand Response Incentive</a:t>
            </a:r>
          </a:p>
          <a:p>
            <a:r>
              <a:rPr lang="en-US" altLang="en-US" sz="2800" dirty="0"/>
              <a:t>Small Business Lighting</a:t>
            </a:r>
          </a:p>
          <a:p>
            <a:r>
              <a:rPr lang="en-US" altLang="en-US" sz="2800" dirty="0"/>
              <a:t>Business Custom &amp; Standard</a:t>
            </a:r>
          </a:p>
          <a:p>
            <a:r>
              <a:rPr lang="en-US" altLang="en-US" sz="2800" dirty="0"/>
              <a:t>Strategic Energy Management</a:t>
            </a:r>
          </a:p>
          <a:p>
            <a:r>
              <a:rPr lang="en-US" altLang="en-US" sz="2800" dirty="0"/>
              <a:t>Block Bidding</a:t>
            </a:r>
          </a:p>
          <a:p>
            <a:r>
              <a:rPr lang="en-US" altLang="en-US" sz="2800" dirty="0"/>
              <a:t>Other Initiatives</a:t>
            </a:r>
          </a:p>
          <a:p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998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5675" y="44450"/>
            <a:ext cx="7086600" cy="1173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Demand Response Incentive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5675" y="914400"/>
            <a:ext cx="81534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400" dirty="0"/>
              <a:t>Close out/payment of 2017 season – complete</a:t>
            </a:r>
          </a:p>
          <a:p>
            <a:pPr>
              <a:defRPr/>
            </a:pPr>
            <a:r>
              <a:rPr lang="en-US" altLang="en-US" sz="2400" dirty="0"/>
              <a:t>EPD analysis for existing customers - complete</a:t>
            </a:r>
          </a:p>
          <a:p>
            <a:pPr>
              <a:defRPr/>
            </a:pPr>
            <a:r>
              <a:rPr lang="en-US" altLang="en-US" sz="2400" dirty="0"/>
              <a:t>1:1 2017 review/2018 prep meetings – underway</a:t>
            </a:r>
          </a:p>
          <a:p>
            <a:pPr lvl="1">
              <a:defRPr/>
            </a:pPr>
            <a:r>
              <a:rPr lang="en-US" altLang="en-US" sz="1800" dirty="0"/>
              <a:t>Renewed emphasis on the “who and how” of curtailment plans</a:t>
            </a:r>
          </a:p>
          <a:p>
            <a:pPr>
              <a:defRPr/>
            </a:pPr>
            <a:r>
              <a:rPr lang="en-US" altLang="en-US" sz="2400" dirty="0"/>
              <a:t>Active recruitment for new 2018 participants – underway</a:t>
            </a:r>
          </a:p>
          <a:p>
            <a:pPr lvl="1">
              <a:defRPr/>
            </a:pPr>
            <a:r>
              <a:rPr lang="en-US" altLang="en-US" sz="1800" dirty="0"/>
              <a:t>55 MW goal GMO – Recruiting around 23 MW </a:t>
            </a:r>
          </a:p>
          <a:p>
            <a:pPr lvl="1">
              <a:defRPr/>
            </a:pPr>
            <a:r>
              <a:rPr lang="en-US" altLang="en-US" sz="1800" dirty="0"/>
              <a:t>15 MW goal KMO – Fully subscribed</a:t>
            </a:r>
          </a:p>
          <a:p>
            <a:pPr>
              <a:defRPr/>
            </a:pPr>
            <a:r>
              <a:rPr lang="en-US" altLang="en-US" sz="2400" dirty="0"/>
              <a:t>Dedicated DRI marketing plan - complete </a:t>
            </a:r>
          </a:p>
          <a:p>
            <a:pPr lvl="1">
              <a:defRPr/>
            </a:pPr>
            <a:r>
              <a:rPr lang="en-US" altLang="en-US" sz="1800" dirty="0"/>
              <a:t>Targeted marketing tactics - Jan 2018 launch</a:t>
            </a:r>
          </a:p>
          <a:p>
            <a:pPr>
              <a:defRPr/>
            </a:pPr>
            <a:r>
              <a:rPr lang="en-US" altLang="en-US" sz="2400" dirty="0"/>
              <a:t>DRI Customer Forums – planned for Jan 2018</a:t>
            </a:r>
          </a:p>
          <a:p>
            <a:pPr lvl="1">
              <a:defRPr/>
            </a:pPr>
            <a:r>
              <a:rPr lang="en-US" altLang="en-US" sz="1800" dirty="0"/>
              <a:t>2 or 3 locations for customer convenience</a:t>
            </a:r>
          </a:p>
          <a:p>
            <a:pPr>
              <a:defRPr/>
            </a:pPr>
            <a:r>
              <a:rPr lang="en-US" altLang="en-US" sz="2400" dirty="0"/>
              <a:t>DRI tariff revision to account </a:t>
            </a:r>
            <a:r>
              <a:rPr lang="en-US" altLang="en-US" sz="2400"/>
              <a:t>for ADSM </a:t>
            </a:r>
            <a:r>
              <a:rPr lang="en-US" altLang="en-US" sz="2400" dirty="0"/>
              <a:t>- underway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8896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255" y="120650"/>
            <a:ext cx="7086600" cy="1173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Business Marketing Initiatives</a:t>
            </a:r>
            <a:endParaRPr lang="en-US" altLang="en-US" dirty="0"/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76200" y="1066800"/>
            <a:ext cx="64008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 sz="1800" dirty="0">
                <a:latin typeface="+mn-lt"/>
              </a:rPr>
              <a:t>PY2 Marketing will build on the foundational tactics with targeted customer campaigns.</a:t>
            </a:r>
          </a:p>
          <a:p>
            <a:pPr>
              <a:spcBef>
                <a:spcPct val="0"/>
              </a:spcBef>
              <a:defRPr/>
            </a:pPr>
            <a:r>
              <a:rPr lang="en-US" altLang="en-US" sz="1800" b="1" dirty="0">
                <a:latin typeface="+mn-lt"/>
              </a:rPr>
              <a:t>General Awareness</a:t>
            </a:r>
            <a:r>
              <a:rPr lang="en-US" altLang="en-US" sz="1800" dirty="0">
                <a:latin typeface="+mn-lt"/>
              </a:rPr>
              <a:t>- Digital marketing campaign for broad based awareness.</a:t>
            </a:r>
            <a:endParaRPr lang="en-US" altLang="en-US" sz="1800" b="1" dirty="0"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1800" b="1" dirty="0">
                <a:latin typeface="+mn-lt"/>
              </a:rPr>
              <a:t>Sector Specific- </a:t>
            </a:r>
            <a:r>
              <a:rPr lang="en-US" altLang="en-US" sz="1800" dirty="0">
                <a:latin typeface="+mn-lt"/>
              </a:rPr>
              <a:t>Completed campaign for K12’s, Universities in November. Launched Property Management campaign 11/6</a:t>
            </a:r>
          </a:p>
          <a:p>
            <a:pPr>
              <a:spcBef>
                <a:spcPct val="0"/>
              </a:spcBef>
              <a:defRPr/>
            </a:pPr>
            <a:r>
              <a:rPr lang="en-US" altLang="en-US" sz="1800" b="1" dirty="0">
                <a:latin typeface="+mn-lt"/>
              </a:rPr>
              <a:t>Customer Forum- </a:t>
            </a:r>
            <a:r>
              <a:rPr lang="en-US" altLang="en-US" sz="1800" dirty="0">
                <a:latin typeface="+mn-lt"/>
              </a:rPr>
              <a:t>October 5</a:t>
            </a:r>
            <a:r>
              <a:rPr lang="en-US" altLang="en-US" sz="1800" baseline="30000" dirty="0">
                <a:latin typeface="+mn-lt"/>
              </a:rPr>
              <a:t>th</a:t>
            </a:r>
            <a:r>
              <a:rPr lang="en-US" altLang="en-US" sz="1800" dirty="0">
                <a:latin typeface="+mn-lt"/>
              </a:rPr>
              <a:t> Arrowhead Stadium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</a:rPr>
              <a:t>142 mid to large customers in attendance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</a:rPr>
              <a:t>54 customer leads for assessments generated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293" y="3898900"/>
            <a:ext cx="26876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06" y="3911600"/>
            <a:ext cx="266700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2665413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3867150"/>
            <a:ext cx="18288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92138" y="3681413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719B"/>
                </a:solidFill>
                <a:latin typeface="Arial" panose="020B0604020202020204" pitchFamily="34" charset="0"/>
                <a:hlinkClick r:id="rId6"/>
              </a:rPr>
              <a:t>Video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20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76200"/>
            <a:ext cx="7391400" cy="891380"/>
          </a:xfrm>
          <a:prstGeom prst="rect">
            <a:avLst/>
          </a:prstGeom>
        </p:spPr>
        <p:txBody>
          <a:bodyPr rtlCol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Standard Program Update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905668"/>
            <a:ext cx="6172200" cy="295433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u="sng" dirty="0"/>
              <a:t>What’s New: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Program saw steady growth quarter over quarter culminating with the highest months participation in October since the conclusion of PY1.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11 step modifications implemented to right size pricing for poor performing kW measures.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LED linear’s, troffers and directionals continue to make up significant portion of overall standard program participation.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8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79089"/>
            <a:ext cx="2514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3492226"/>
            <a:ext cx="34750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877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" y="93663"/>
            <a:ext cx="6934200" cy="739775"/>
          </a:xfrm>
          <a:prstGeom prst="rect">
            <a:avLst/>
          </a:prstGeom>
        </p:spPr>
        <p:txBody>
          <a:bodyPr rtlCol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Custom Program Update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4300" y="833438"/>
            <a:ext cx="8763000" cy="297656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u="sng" dirty="0">
                <a:cs typeface="Arial" panose="020B0604020202020204" pitchFamily="34" charset="0"/>
              </a:rPr>
              <a:t>What’s New: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cs typeface="Arial" panose="020B0604020202020204" pitchFamily="34" charset="0"/>
              </a:rPr>
              <a:t>Program participation for quarter saw steady growth with GMO application activity increasing.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cs typeface="Arial" panose="020B0604020202020204" pitchFamily="34" charset="0"/>
              </a:rPr>
              <a:t>Tiered incentive level for custom non-lighting measures implemented in October following 11 step notification to drive cost effective kW acquisition.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cs typeface="Arial" panose="020B0604020202020204" pitchFamily="34" charset="0"/>
              </a:rPr>
              <a:t>An emphasis on the new construction market and recruitment of key market actors; (architects and engineers) and general contractors have created positive feedback.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cs typeface="Arial" panose="020B0604020202020204" pitchFamily="34" charset="0"/>
              </a:rPr>
              <a:t>Introduction of custom express tools for common lighting, HVAC, refrigeration measures for participating trade allies to simplify and standardize processes.</a:t>
            </a:r>
            <a:endParaRPr lang="en-US" sz="1800" dirty="0"/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15" y="3733800"/>
            <a:ext cx="27352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733800"/>
            <a:ext cx="3352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010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38600"/>
            <a:ext cx="798645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52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211138"/>
            <a:ext cx="7112000" cy="854075"/>
          </a:xfrm>
          <a:prstGeom prst="rect">
            <a:avLst/>
          </a:prstGeom>
        </p:spPr>
        <p:txBody>
          <a:bodyPr rtlCol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SEM Program Update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3200" y="1090613"/>
            <a:ext cx="4953000" cy="2941637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u="sng" dirty="0"/>
              <a:t>What’s New: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All Models actively reporting and tracking O&amp;M kWh savings for co-</a:t>
            </a:r>
            <a:r>
              <a:rPr lang="en-US" sz="1800" dirty="0" err="1"/>
              <a:t>hort</a:t>
            </a:r>
            <a:r>
              <a:rPr lang="en-US" sz="1800" dirty="0"/>
              <a:t> participants.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PY2 customer engagement more 1:1 focusing on identified opportunities.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Approximately 24 GWh actively tracked in both co-</a:t>
            </a:r>
            <a:r>
              <a:rPr lang="en-US" sz="1800" dirty="0" err="1"/>
              <a:t>horts</a:t>
            </a:r>
            <a:r>
              <a:rPr lang="en-US" sz="1800" dirty="0"/>
              <a:t> currently.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Capital project development and O&amp;M implementation underway.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31925"/>
            <a:ext cx="321151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22725"/>
            <a:ext cx="1828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4032250"/>
            <a:ext cx="180498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819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265277"/>
            <a:ext cx="7188200" cy="874714"/>
          </a:xfrm>
          <a:prstGeom prst="rect">
            <a:avLst/>
          </a:prstGeom>
        </p:spPr>
        <p:txBody>
          <a:bodyPr rtlCol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SBL Program Update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63639"/>
            <a:ext cx="7772400" cy="326231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u="sng" dirty="0"/>
              <a:t>What’s New: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Strong participation with LED linear’s and controls measures.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Legacy-MO has seen a higher level of overall participation compared to GMO.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Legacy MO program is anticipated to cap out by late December 2017, early January 2018.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GMO is anticipated to cap out by Q1 2018.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/>
              <a:t>Given the high acquisition cost per kW and kWh the program will shift participants to the standard program once caps are hit to drive cost effective savings.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37719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17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495800"/>
            <a:ext cx="7986452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46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457200" y="100013"/>
            <a:ext cx="7086600" cy="11715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What is a DERMS?</a:t>
            </a:r>
            <a:endParaRPr lang="en-US" altLang="en-US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57200" y="1143000"/>
            <a:ext cx="8153400" cy="60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800" dirty="0"/>
              <a:t>Distributed Energy Resource Management System*</a:t>
            </a:r>
            <a:endParaRPr lang="en-US" alt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15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578336" y="4153027"/>
            <a:ext cx="609600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>
            <a:off x="1492736" y="4153027"/>
            <a:ext cx="609600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2139043" y="4153027"/>
            <a:ext cx="609600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2748643" y="4158343"/>
            <a:ext cx="609600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3394950" y="4153027"/>
            <a:ext cx="609600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4136571" y="4158343"/>
            <a:ext cx="609600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2286000" y="3018746"/>
            <a:ext cx="609600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5334000" y="2803071"/>
            <a:ext cx="609600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20276096">
            <a:off x="457360" y="3537883"/>
            <a:ext cx="8305479" cy="307777"/>
          </a:xfrm>
          <a:prstGeom prst="rect">
            <a:avLst/>
          </a:prstGeom>
          <a:noFill/>
          <a:ln w="28575">
            <a:solidFill>
              <a:srgbClr val="6699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*Representative example of what DERMS connections may be possible – final plans to be determined </a:t>
            </a:r>
          </a:p>
        </p:txBody>
      </p:sp>
    </p:spTree>
    <p:extLst>
      <p:ext uri="{BB962C8B-B14F-4D97-AF65-F5344CB8AC3E}">
        <p14:creationId xmlns:p14="http://schemas.microsoft.com/office/powerpoint/2010/main" val="4252801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70866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DERMS Strategy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295400"/>
            <a:ext cx="8305800" cy="4038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solidFill>
                  <a:srgbClr val="00B050"/>
                </a:solidFill>
              </a:rPr>
              <a:t>Providers: </a:t>
            </a:r>
            <a:r>
              <a:rPr lang="en-US" altLang="en-US" sz="2400" dirty="0"/>
              <a:t>RFP now for proven market solutions</a:t>
            </a:r>
          </a:p>
          <a:p>
            <a:r>
              <a:rPr lang="en-US" altLang="en-US" b="1" dirty="0">
                <a:solidFill>
                  <a:srgbClr val="00B050"/>
                </a:solidFill>
              </a:rPr>
              <a:t>Funding: </a:t>
            </a:r>
            <a:r>
              <a:rPr lang="en-US" altLang="en-US" sz="2400" dirty="0"/>
              <a:t>MEEIA Research &amp; Pilot project </a:t>
            </a:r>
            <a:r>
              <a:rPr lang="en-US" altLang="en-US" sz="1800" dirty="0"/>
              <a:t>(split between jurisdictions)</a:t>
            </a:r>
          </a:p>
          <a:p>
            <a:r>
              <a:rPr lang="en-US" altLang="en-US" b="1" dirty="0">
                <a:solidFill>
                  <a:srgbClr val="00B050"/>
                </a:solidFill>
              </a:rPr>
              <a:t>Potential Budget: </a:t>
            </a:r>
            <a:r>
              <a:rPr lang="en-US" altLang="en-US" sz="2400" dirty="0"/>
              <a:t>$1.2 Million </a:t>
            </a:r>
            <a:r>
              <a:rPr lang="en-US" altLang="en-US" sz="1800" dirty="0"/>
              <a:t>(typically a function of amount of kW connected)</a:t>
            </a:r>
          </a:p>
          <a:p>
            <a:r>
              <a:rPr lang="en-US" altLang="en-US" b="1" dirty="0">
                <a:solidFill>
                  <a:srgbClr val="00B050"/>
                </a:solidFill>
              </a:rPr>
              <a:t>Initial Timeline:  </a:t>
            </a:r>
            <a:r>
              <a:rPr lang="en-US" altLang="en-US" sz="2400" dirty="0"/>
              <a:t>Connect to DRI and thermostat participants for Summer 2018</a:t>
            </a:r>
          </a:p>
        </p:txBody>
      </p:sp>
    </p:spTree>
    <p:extLst>
      <p:ext uri="{BB962C8B-B14F-4D97-AF65-F5344CB8AC3E}">
        <p14:creationId xmlns:p14="http://schemas.microsoft.com/office/powerpoint/2010/main" val="266029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0"/>
            <a:ext cx="7986452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97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457200" y="274638"/>
            <a:ext cx="7086600" cy="9445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MEEIA 3 Planning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304800" y="1219200"/>
            <a:ext cx="8153400" cy="4038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Refining DSM Potential Study programs </a:t>
            </a:r>
          </a:p>
          <a:p>
            <a:r>
              <a:rPr lang="en-US" altLang="en-US" dirty="0"/>
              <a:t>Internal program design sessions conducted</a:t>
            </a:r>
          </a:p>
          <a:p>
            <a:r>
              <a:rPr lang="en-US" altLang="en-US" dirty="0"/>
              <a:t>National DSM program research underway</a:t>
            </a:r>
          </a:p>
          <a:p>
            <a:r>
              <a:rPr lang="en-US" altLang="en-US" dirty="0"/>
              <a:t>Customer research in field:  </a:t>
            </a:r>
          </a:p>
          <a:p>
            <a:pPr lvl="1"/>
            <a:r>
              <a:rPr lang="en-US" altLang="en-US" dirty="0"/>
              <a:t>Residential, Commercial &amp; Industrial, Trade Ally</a:t>
            </a:r>
          </a:p>
          <a:p>
            <a:r>
              <a:rPr lang="en-US" altLang="en-US" dirty="0"/>
              <a:t>External stakeholder discussions starting now</a:t>
            </a:r>
          </a:p>
          <a:p>
            <a:r>
              <a:rPr lang="en-US" altLang="en-US" dirty="0"/>
              <a:t>Expected check in early Q2 2018</a:t>
            </a:r>
          </a:p>
        </p:txBody>
      </p:sp>
    </p:spTree>
    <p:extLst>
      <p:ext uri="{BB962C8B-B14F-4D97-AF65-F5344CB8AC3E}">
        <p14:creationId xmlns:p14="http://schemas.microsoft.com/office/powerpoint/2010/main" val="510541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038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b="1" dirty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/>
          </a:p>
        </p:txBody>
      </p:sp>
      <p:sp>
        <p:nvSpPr>
          <p:cNvPr id="23450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E8F2DD-8D99-4602-82CD-5F6DC787F13A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2345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4559300" cy="3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graphicFrame>
        <p:nvGraphicFramePr>
          <p:cNvPr id="3" name="Chart 2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886140"/>
              </p:ext>
            </p:extLst>
          </p:nvPr>
        </p:nvGraphicFramePr>
        <p:xfrm>
          <a:off x="228600" y="1539875"/>
          <a:ext cx="8610600" cy="417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4"/>
          <p:cNvSpPr txBox="1">
            <a:spLocks/>
          </p:cNvSpPr>
          <p:nvPr/>
        </p:nvSpPr>
        <p:spPr>
          <a:xfrm>
            <a:off x="0" y="0"/>
            <a:ext cx="8077200" cy="1173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KCP&amp;L-MO Cycle 2 Results </a:t>
            </a:r>
            <a:br>
              <a:rPr lang="en-US" altLang="en-US" dirty="0"/>
            </a:br>
            <a:r>
              <a:rPr lang="en-US" altLang="en-US" sz="2800" dirty="0"/>
              <a:t>(Thru Cycle 2 Q6 End: September 2017)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95600" y="6415088"/>
            <a:ext cx="44846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NOTE: Net Savings are applied to PY1 and Gross Savings are used for PY2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0" y="2525713"/>
            <a:ext cx="914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155%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3014663"/>
            <a:ext cx="914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126%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1973263"/>
            <a:ext cx="914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182%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7400" y="2625725"/>
            <a:ext cx="914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151%</a:t>
            </a:r>
          </a:p>
        </p:txBody>
      </p:sp>
    </p:spTree>
    <p:extLst>
      <p:ext uri="{BB962C8B-B14F-4D97-AF65-F5344CB8AC3E}">
        <p14:creationId xmlns:p14="http://schemas.microsoft.com/office/powerpoint/2010/main" val="3414164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0" y="0"/>
            <a:ext cx="7620000" cy="9143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KCP&amp;L- MO Results By Program</a:t>
            </a:r>
          </a:p>
        </p:txBody>
      </p:sp>
      <p:graphicFrame>
        <p:nvGraphicFramePr>
          <p:cNvPr id="4" name="Chart 3">
            <a:extLst/>
          </p:cNvPr>
          <p:cNvGraphicFramePr>
            <a:graphicFrameLocks noGrp="1"/>
          </p:cNvGraphicFramePr>
          <p:nvPr/>
        </p:nvGraphicFramePr>
        <p:xfrm>
          <a:off x="4657807" y="1231719"/>
          <a:ext cx="4805630" cy="4807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/>
          </p:cNvPr>
          <p:cNvGraphicFramePr>
            <a:graphicFrameLocks noGrp="1"/>
          </p:cNvGraphicFramePr>
          <p:nvPr/>
        </p:nvGraphicFramePr>
        <p:xfrm>
          <a:off x="-43017" y="1272069"/>
          <a:ext cx="5638800" cy="4798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483475" y="5630863"/>
            <a:ext cx="149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*Gross basis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027613" y="838200"/>
            <a:ext cx="4040187" cy="487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400" b="1" dirty="0"/>
              <a:t>Energy Savings* (kWh)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28600" y="838200"/>
            <a:ext cx="4041775" cy="487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400" b="1" dirty="0"/>
              <a:t>Demand Savings* (kW)</a:t>
            </a:r>
          </a:p>
        </p:txBody>
      </p:sp>
    </p:spTree>
    <p:extLst>
      <p:ext uri="{BB962C8B-B14F-4D97-AF65-F5344CB8AC3E}">
        <p14:creationId xmlns:p14="http://schemas.microsoft.com/office/powerpoint/2010/main" val="1671818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graphicFrame>
        <p:nvGraphicFramePr>
          <p:cNvPr id="3" name="Chart 2">
            <a:extLst/>
          </p:cNvPr>
          <p:cNvGraphicFramePr>
            <a:graphicFrameLocks noGrp="1"/>
          </p:cNvGraphicFramePr>
          <p:nvPr/>
        </p:nvGraphicFramePr>
        <p:xfrm>
          <a:off x="304800" y="1370737"/>
          <a:ext cx="8534400" cy="434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4"/>
          <p:cNvSpPr txBox="1">
            <a:spLocks/>
          </p:cNvSpPr>
          <p:nvPr/>
        </p:nvSpPr>
        <p:spPr>
          <a:xfrm>
            <a:off x="0" y="9525"/>
            <a:ext cx="7543800" cy="1173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GMO Cycle 2 Results </a:t>
            </a:r>
            <a:br>
              <a:rPr lang="en-US" altLang="en-US" dirty="0"/>
            </a:br>
            <a:r>
              <a:rPr lang="en-US" altLang="en-US" sz="2800" dirty="0"/>
              <a:t>(Thru Cycle 2 Q6 End: September 2017)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312988" y="1130300"/>
            <a:ext cx="3719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Program to Date Actuals &amp; Targets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540000" y="2716213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94%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773738" y="2360613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156%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519363" y="2043113"/>
            <a:ext cx="757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119%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794375" y="3052763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130%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895600" y="6415088"/>
            <a:ext cx="44846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NOTE: Net Savings are applied to PY1 and Gross Savings are used for PY2</a:t>
            </a:r>
          </a:p>
        </p:txBody>
      </p:sp>
    </p:spTree>
    <p:extLst>
      <p:ext uri="{BB962C8B-B14F-4D97-AF65-F5344CB8AC3E}">
        <p14:creationId xmlns:p14="http://schemas.microsoft.com/office/powerpoint/2010/main" val="400789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GMO Results By Program</a:t>
            </a:r>
            <a:endParaRPr lang="en-US" alt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7483475" y="5630863"/>
            <a:ext cx="149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*Gross basis</a:t>
            </a:r>
          </a:p>
        </p:txBody>
      </p:sp>
      <p:graphicFrame>
        <p:nvGraphicFramePr>
          <p:cNvPr id="5" name="Chart 4">
            <a:extLst/>
          </p:cNvPr>
          <p:cNvGraphicFramePr>
            <a:graphicFrameLocks noGrp="1"/>
          </p:cNvGraphicFramePr>
          <p:nvPr/>
        </p:nvGraphicFramePr>
        <p:xfrm>
          <a:off x="0" y="1311485"/>
          <a:ext cx="5642666" cy="457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069305"/>
              </p:ext>
            </p:extLst>
          </p:nvPr>
        </p:nvGraphicFramePr>
        <p:xfrm>
          <a:off x="4343400" y="1615514"/>
          <a:ext cx="5164697" cy="412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8" y="762000"/>
            <a:ext cx="89862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5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graphicFrame>
        <p:nvGraphicFramePr>
          <p:cNvPr id="3" name="Chart 2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055985"/>
              </p:ext>
            </p:extLst>
          </p:nvPr>
        </p:nvGraphicFramePr>
        <p:xfrm>
          <a:off x="273050" y="867009"/>
          <a:ext cx="8413750" cy="493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3400" y="7938"/>
            <a:ext cx="7086600" cy="1173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Program Spend to Budget</a:t>
            </a:r>
            <a:br>
              <a:rPr lang="en-US" altLang="en-US" dirty="0"/>
            </a:br>
            <a:r>
              <a:rPr lang="en-US" altLang="en-US" sz="2400" dirty="0"/>
              <a:t>(Thru Cycle 2 Q6 End: September 2017)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530850" y="14478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128%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514600" y="1524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123%</a:t>
            </a:r>
          </a:p>
        </p:txBody>
      </p:sp>
    </p:spTree>
    <p:extLst>
      <p:ext uri="{BB962C8B-B14F-4D97-AF65-F5344CB8AC3E}">
        <p14:creationId xmlns:p14="http://schemas.microsoft.com/office/powerpoint/2010/main" val="364363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A432-BE15-4607-A0D4-A59646D08763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495800"/>
            <a:ext cx="7986452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5102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ergy_PPT_Template_(March_2015)">
  <a:themeElements>
    <a:clrScheme name="Navigant 2010">
      <a:dk1>
        <a:sysClr val="windowText" lastClr="000000"/>
      </a:dk1>
      <a:lt1>
        <a:sysClr val="window" lastClr="FFFFFF"/>
      </a:lt1>
      <a:dk2>
        <a:srgbClr val="A15F00"/>
      </a:dk2>
      <a:lt2>
        <a:srgbClr val="6F6754"/>
      </a:lt2>
      <a:accent1>
        <a:srgbClr val="A84D10"/>
      </a:accent1>
      <a:accent2>
        <a:srgbClr val="EEB111"/>
      </a:accent2>
      <a:accent3>
        <a:srgbClr val="007F7B"/>
      </a:accent3>
      <a:accent4>
        <a:srgbClr val="00539B"/>
      </a:accent4>
      <a:accent5>
        <a:srgbClr val="566C11"/>
      </a:accent5>
      <a:accent6>
        <a:srgbClr val="850C70"/>
      </a:accent6>
      <a:hlink>
        <a:srgbClr val="00539B"/>
      </a:hlink>
      <a:folHlink>
        <a:srgbClr val="7E4300"/>
      </a:folHlink>
    </a:clrScheme>
    <a:fontScheme name="energy practice template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tIns="91440" bIns="91440" rtlCol="0" anchor="ctr"/>
      <a:lstStyle>
        <a:defPPr algn="ctr">
          <a:defRPr sz="1400" dirty="0" smtClean="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  <a:txDef>
      <a:spPr>
        <a:noFill/>
      </a:spPr>
      <a:bodyPr wrap="square" tIns="91440" bIns="91440" rtlCol="0">
        <a:noAutofit/>
      </a:bodyPr>
      <a:lstStyle>
        <a:defPPr marL="0" indent="0">
          <a:buFont typeface="Arial" pitchFamily="34" charset="0"/>
          <a:buNone/>
          <a:defRPr sz="1400" dirty="0" err="1" smtClean="0"/>
        </a:defPPr>
      </a:lstStyle>
    </a:txDef>
  </a:objectDefaults>
  <a:extraClrSchemeLst>
    <a:extraClrScheme>
      <a:clrScheme name="energy practice template 1">
        <a:dk1>
          <a:srgbClr val="000000"/>
        </a:dk1>
        <a:lt1>
          <a:srgbClr val="FFFFFF"/>
        </a:lt1>
        <a:dk2>
          <a:srgbClr val="5C1C49"/>
        </a:dk2>
        <a:lt2>
          <a:srgbClr val="B3C4D1"/>
        </a:lt2>
        <a:accent1>
          <a:srgbClr val="093678"/>
        </a:accent1>
        <a:accent2>
          <a:srgbClr val="FDDC51"/>
        </a:accent2>
        <a:accent3>
          <a:srgbClr val="FFFFFF"/>
        </a:accent3>
        <a:accent4>
          <a:srgbClr val="000000"/>
        </a:accent4>
        <a:accent5>
          <a:srgbClr val="AAAEBE"/>
        </a:accent5>
        <a:accent6>
          <a:srgbClr val="E5C749"/>
        </a:accent6>
        <a:hlink>
          <a:srgbClr val="8F2E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Custom Color 1">
      <a:srgbClr val="5C2801"/>
    </a:custClr>
    <a:custClr name="Custom Color 2">
      <a:srgbClr val="8F2E00"/>
    </a:custClr>
    <a:custClr name="Custom Color 3">
      <a:srgbClr val="B16D4D"/>
    </a:custClr>
    <a:custClr name="Custom Color 4">
      <a:srgbClr val="9D7792"/>
    </a:custClr>
    <a:custClr name="Custom Color 5">
      <a:srgbClr val="5B7FB5"/>
    </a:custClr>
    <a:custClr name="Custom Color 6">
      <a:srgbClr val="2D9F97"/>
    </a:custClr>
    <a:custClr name="Custom Color 7">
      <a:srgbClr val="79805A"/>
    </a:custClr>
  </a:custClrLst>
  <a:extLst>
    <a:ext uri="{05A4C25C-085E-4340-85A3-A5531E510DB2}">
      <thm15:themeFamily xmlns:thm15="http://schemas.microsoft.com/office/thememl/2012/main" name="GMO PY2014 Draft Results Slide Deck_2015 04 15" id="{F6FFE8D2-DB90-4536-AA5F-D8C65C761F15}" vid="{37A4F25E-7395-4B24-839A-67BA18029F8A}"/>
    </a:ext>
  </a:extLst>
</a:theme>
</file>

<file path=ppt/theme/theme3.xml><?xml version="1.0" encoding="utf-8"?>
<a:theme xmlns:a="http://schemas.openxmlformats.org/drawingml/2006/main" name="Standard_Energy (4:3)">
  <a:themeElements>
    <a:clrScheme name="Custom 5">
      <a:dk1>
        <a:srgbClr val="555759"/>
      </a:dk1>
      <a:lt1>
        <a:sysClr val="window" lastClr="FFFFFF"/>
      </a:lt1>
      <a:dk2>
        <a:srgbClr val="555759"/>
      </a:dk2>
      <a:lt2>
        <a:srgbClr val="FFFFFF"/>
      </a:lt2>
      <a:accent1>
        <a:srgbClr val="555759"/>
      </a:accent1>
      <a:accent2>
        <a:srgbClr val="95D600"/>
      </a:accent2>
      <a:accent3>
        <a:srgbClr val="0093C9"/>
      </a:accent3>
      <a:accent4>
        <a:srgbClr val="FFB718"/>
      </a:accent4>
      <a:accent5>
        <a:srgbClr val="E53C2E"/>
      </a:accent5>
      <a:accent6>
        <a:srgbClr val="8B189B"/>
      </a:accent6>
      <a:hlink>
        <a:srgbClr val="85D206"/>
      </a:hlink>
      <a:folHlink>
        <a:srgbClr val="648C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NCI Powerpoint 1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B887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8C3AF"/>
        </a:accent5>
        <a:accent6>
          <a:srgbClr val="384210"/>
        </a:accent6>
        <a:hlink>
          <a:srgbClr val="093678"/>
        </a:hlink>
        <a:folHlink>
          <a:srgbClr val="A15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2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AB62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2B7AF"/>
        </a:accent5>
        <a:accent6>
          <a:srgbClr val="384210"/>
        </a:accent6>
        <a:hlink>
          <a:srgbClr val="093678"/>
        </a:hlink>
        <a:folHlink>
          <a:srgbClr val="8F2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3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576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C2B4BD"/>
        </a:accent5>
        <a:accent6>
          <a:srgbClr val="384210"/>
        </a:accent6>
        <a:hlink>
          <a:srgbClr val="A15F00"/>
        </a:hlink>
        <a:folHlink>
          <a:srgbClr val="5C1C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4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46689A"/>
        </a:accent1>
        <a:accent2>
          <a:srgbClr val="5C2801"/>
        </a:accent2>
        <a:accent3>
          <a:srgbClr val="FFFFFF"/>
        </a:accent3>
        <a:accent4>
          <a:srgbClr val="000000"/>
        </a:accent4>
        <a:accent5>
          <a:srgbClr val="B0B9CA"/>
        </a:accent5>
        <a:accent6>
          <a:srgbClr val="532301"/>
        </a:accent6>
        <a:hlink>
          <a:srgbClr val="17524E"/>
        </a:hlink>
        <a:folHlink>
          <a:srgbClr val="093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5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517D7A"/>
        </a:accent1>
        <a:accent2>
          <a:srgbClr val="A15F00"/>
        </a:accent2>
        <a:accent3>
          <a:srgbClr val="FFFFFF"/>
        </a:accent3>
        <a:accent4>
          <a:srgbClr val="000000"/>
        </a:accent4>
        <a:accent5>
          <a:srgbClr val="B3BFBE"/>
        </a:accent5>
        <a:accent6>
          <a:srgbClr val="915500"/>
        </a:accent6>
        <a:hlink>
          <a:srgbClr val="5C1C49"/>
        </a:hlink>
        <a:folHlink>
          <a:srgbClr val="1752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6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6F774E"/>
        </a:accent1>
        <a:accent2>
          <a:srgbClr val="093678"/>
        </a:accent2>
        <a:accent3>
          <a:srgbClr val="FFFFFF"/>
        </a:accent3>
        <a:accent4>
          <a:srgbClr val="000000"/>
        </a:accent4>
        <a:accent5>
          <a:srgbClr val="BBBDB2"/>
        </a:accent5>
        <a:accent6>
          <a:srgbClr val="07306C"/>
        </a:accent6>
        <a:hlink>
          <a:srgbClr val="8F2E00"/>
        </a:hlink>
        <a:folHlink>
          <a:srgbClr val="3F4A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7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E40"/>
        </a:accent1>
        <a:accent2>
          <a:srgbClr val="17524E"/>
        </a:accent2>
        <a:accent3>
          <a:srgbClr val="FFFFFF"/>
        </a:accent3>
        <a:accent4>
          <a:srgbClr val="000000"/>
        </a:accent4>
        <a:accent5>
          <a:srgbClr val="C2B6AF"/>
        </a:accent5>
        <a:accent6>
          <a:srgbClr val="144946"/>
        </a:accent6>
        <a:hlink>
          <a:srgbClr val="8F2E00"/>
        </a:hlink>
        <a:folHlink>
          <a:srgbClr val="5C280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nergy_PowerPoint Template (January 2016)" id="{272EB30D-A70C-4CEA-A82B-982D6516633D}" vid="{B31F6C84-6A65-4971-8860-9DE8DD724FB3}"/>
    </a:ext>
  </a:extLst>
</a:theme>
</file>

<file path=ppt/theme/theme4.xml><?xml version="1.0" encoding="utf-8"?>
<a:theme xmlns:a="http://schemas.openxmlformats.org/drawingml/2006/main" name="Standard_Energy (16:9)">
  <a:themeElements>
    <a:clrScheme name="Custom 5">
      <a:dk1>
        <a:srgbClr val="555759"/>
      </a:dk1>
      <a:lt1>
        <a:sysClr val="window" lastClr="FFFFFF"/>
      </a:lt1>
      <a:dk2>
        <a:srgbClr val="555759"/>
      </a:dk2>
      <a:lt2>
        <a:srgbClr val="FFFFFF"/>
      </a:lt2>
      <a:accent1>
        <a:srgbClr val="555759"/>
      </a:accent1>
      <a:accent2>
        <a:srgbClr val="95D600"/>
      </a:accent2>
      <a:accent3>
        <a:srgbClr val="0093C9"/>
      </a:accent3>
      <a:accent4>
        <a:srgbClr val="FFB718"/>
      </a:accent4>
      <a:accent5>
        <a:srgbClr val="E53C2E"/>
      </a:accent5>
      <a:accent6>
        <a:srgbClr val="8B189B"/>
      </a:accent6>
      <a:hlink>
        <a:srgbClr val="85D206"/>
      </a:hlink>
      <a:folHlink>
        <a:srgbClr val="648C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NCI Powerpoint 1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B887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8C3AF"/>
        </a:accent5>
        <a:accent6>
          <a:srgbClr val="384210"/>
        </a:accent6>
        <a:hlink>
          <a:srgbClr val="093678"/>
        </a:hlink>
        <a:folHlink>
          <a:srgbClr val="A15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2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AB62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2B7AF"/>
        </a:accent5>
        <a:accent6>
          <a:srgbClr val="384210"/>
        </a:accent6>
        <a:hlink>
          <a:srgbClr val="093678"/>
        </a:hlink>
        <a:folHlink>
          <a:srgbClr val="8F2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3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576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C2B4BD"/>
        </a:accent5>
        <a:accent6>
          <a:srgbClr val="384210"/>
        </a:accent6>
        <a:hlink>
          <a:srgbClr val="A15F00"/>
        </a:hlink>
        <a:folHlink>
          <a:srgbClr val="5C1C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4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46689A"/>
        </a:accent1>
        <a:accent2>
          <a:srgbClr val="5C2801"/>
        </a:accent2>
        <a:accent3>
          <a:srgbClr val="FFFFFF"/>
        </a:accent3>
        <a:accent4>
          <a:srgbClr val="000000"/>
        </a:accent4>
        <a:accent5>
          <a:srgbClr val="B0B9CA"/>
        </a:accent5>
        <a:accent6>
          <a:srgbClr val="532301"/>
        </a:accent6>
        <a:hlink>
          <a:srgbClr val="17524E"/>
        </a:hlink>
        <a:folHlink>
          <a:srgbClr val="093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5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517D7A"/>
        </a:accent1>
        <a:accent2>
          <a:srgbClr val="A15F00"/>
        </a:accent2>
        <a:accent3>
          <a:srgbClr val="FFFFFF"/>
        </a:accent3>
        <a:accent4>
          <a:srgbClr val="000000"/>
        </a:accent4>
        <a:accent5>
          <a:srgbClr val="B3BFBE"/>
        </a:accent5>
        <a:accent6>
          <a:srgbClr val="915500"/>
        </a:accent6>
        <a:hlink>
          <a:srgbClr val="5C1C49"/>
        </a:hlink>
        <a:folHlink>
          <a:srgbClr val="1752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6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6F774E"/>
        </a:accent1>
        <a:accent2>
          <a:srgbClr val="093678"/>
        </a:accent2>
        <a:accent3>
          <a:srgbClr val="FFFFFF"/>
        </a:accent3>
        <a:accent4>
          <a:srgbClr val="000000"/>
        </a:accent4>
        <a:accent5>
          <a:srgbClr val="BBBDB2"/>
        </a:accent5>
        <a:accent6>
          <a:srgbClr val="07306C"/>
        </a:accent6>
        <a:hlink>
          <a:srgbClr val="8F2E00"/>
        </a:hlink>
        <a:folHlink>
          <a:srgbClr val="3F4A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7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E40"/>
        </a:accent1>
        <a:accent2>
          <a:srgbClr val="17524E"/>
        </a:accent2>
        <a:accent3>
          <a:srgbClr val="FFFFFF"/>
        </a:accent3>
        <a:accent4>
          <a:srgbClr val="000000"/>
        </a:accent4>
        <a:accent5>
          <a:srgbClr val="C2B6AF"/>
        </a:accent5>
        <a:accent6>
          <a:srgbClr val="144946"/>
        </a:accent6>
        <a:hlink>
          <a:srgbClr val="8F2E00"/>
        </a:hlink>
        <a:folHlink>
          <a:srgbClr val="5C280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nergy_PowerPoint Template (February 2016)_Widescreen" id="{42FE0E9F-11D0-47A5-B227-BEB84967D1D5}" vid="{92AD1F35-72F2-45A1-BBFD-966A6246F8A3}"/>
    </a:ext>
  </a:extLst>
</a:theme>
</file>

<file path=ppt/theme/theme5.xml><?xml version="1.0" encoding="utf-8"?>
<a:theme xmlns:a="http://schemas.openxmlformats.org/drawingml/2006/main" name="1_Standard_Energy (16:9)">
  <a:themeElements>
    <a:clrScheme name="Custom 5">
      <a:dk1>
        <a:srgbClr val="555759"/>
      </a:dk1>
      <a:lt1>
        <a:sysClr val="window" lastClr="FFFFFF"/>
      </a:lt1>
      <a:dk2>
        <a:srgbClr val="555759"/>
      </a:dk2>
      <a:lt2>
        <a:srgbClr val="FFFFFF"/>
      </a:lt2>
      <a:accent1>
        <a:srgbClr val="555759"/>
      </a:accent1>
      <a:accent2>
        <a:srgbClr val="95D600"/>
      </a:accent2>
      <a:accent3>
        <a:srgbClr val="0093C9"/>
      </a:accent3>
      <a:accent4>
        <a:srgbClr val="FFB718"/>
      </a:accent4>
      <a:accent5>
        <a:srgbClr val="E53C2E"/>
      </a:accent5>
      <a:accent6>
        <a:srgbClr val="8B189B"/>
      </a:accent6>
      <a:hlink>
        <a:srgbClr val="85D206"/>
      </a:hlink>
      <a:folHlink>
        <a:srgbClr val="648C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NCI Powerpoint 1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B887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8C3AF"/>
        </a:accent5>
        <a:accent6>
          <a:srgbClr val="384210"/>
        </a:accent6>
        <a:hlink>
          <a:srgbClr val="093678"/>
        </a:hlink>
        <a:folHlink>
          <a:srgbClr val="A15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2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AB62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2B7AF"/>
        </a:accent5>
        <a:accent6>
          <a:srgbClr val="384210"/>
        </a:accent6>
        <a:hlink>
          <a:srgbClr val="093678"/>
        </a:hlink>
        <a:folHlink>
          <a:srgbClr val="8F2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3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576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C2B4BD"/>
        </a:accent5>
        <a:accent6>
          <a:srgbClr val="384210"/>
        </a:accent6>
        <a:hlink>
          <a:srgbClr val="A15F00"/>
        </a:hlink>
        <a:folHlink>
          <a:srgbClr val="5C1C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4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46689A"/>
        </a:accent1>
        <a:accent2>
          <a:srgbClr val="5C2801"/>
        </a:accent2>
        <a:accent3>
          <a:srgbClr val="FFFFFF"/>
        </a:accent3>
        <a:accent4>
          <a:srgbClr val="000000"/>
        </a:accent4>
        <a:accent5>
          <a:srgbClr val="B0B9CA"/>
        </a:accent5>
        <a:accent6>
          <a:srgbClr val="532301"/>
        </a:accent6>
        <a:hlink>
          <a:srgbClr val="17524E"/>
        </a:hlink>
        <a:folHlink>
          <a:srgbClr val="093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5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517D7A"/>
        </a:accent1>
        <a:accent2>
          <a:srgbClr val="A15F00"/>
        </a:accent2>
        <a:accent3>
          <a:srgbClr val="FFFFFF"/>
        </a:accent3>
        <a:accent4>
          <a:srgbClr val="000000"/>
        </a:accent4>
        <a:accent5>
          <a:srgbClr val="B3BFBE"/>
        </a:accent5>
        <a:accent6>
          <a:srgbClr val="915500"/>
        </a:accent6>
        <a:hlink>
          <a:srgbClr val="5C1C49"/>
        </a:hlink>
        <a:folHlink>
          <a:srgbClr val="1752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6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6F774E"/>
        </a:accent1>
        <a:accent2>
          <a:srgbClr val="093678"/>
        </a:accent2>
        <a:accent3>
          <a:srgbClr val="FFFFFF"/>
        </a:accent3>
        <a:accent4>
          <a:srgbClr val="000000"/>
        </a:accent4>
        <a:accent5>
          <a:srgbClr val="BBBDB2"/>
        </a:accent5>
        <a:accent6>
          <a:srgbClr val="07306C"/>
        </a:accent6>
        <a:hlink>
          <a:srgbClr val="8F2E00"/>
        </a:hlink>
        <a:folHlink>
          <a:srgbClr val="3F4A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7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E40"/>
        </a:accent1>
        <a:accent2>
          <a:srgbClr val="17524E"/>
        </a:accent2>
        <a:accent3>
          <a:srgbClr val="FFFFFF"/>
        </a:accent3>
        <a:accent4>
          <a:srgbClr val="000000"/>
        </a:accent4>
        <a:accent5>
          <a:srgbClr val="C2B6AF"/>
        </a:accent5>
        <a:accent6>
          <a:srgbClr val="144946"/>
        </a:accent6>
        <a:hlink>
          <a:srgbClr val="8F2E00"/>
        </a:hlink>
        <a:folHlink>
          <a:srgbClr val="5C280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nergy_PowerPoint Template (February 2016)_Widescreen" id="{42FE0E9F-11D0-47A5-B227-BEB84967D1D5}" vid="{92AD1F35-72F2-45A1-BBFD-966A6246F8A3}"/>
    </a:ext>
  </a:extLst>
</a:theme>
</file>

<file path=ppt/theme/theme6.xml><?xml version="1.0" encoding="utf-8"?>
<a:theme xmlns:a="http://schemas.openxmlformats.org/drawingml/2006/main" name="2_Standard_Energy (16:9)">
  <a:themeElements>
    <a:clrScheme name="Custom 5">
      <a:dk1>
        <a:srgbClr val="555759"/>
      </a:dk1>
      <a:lt1>
        <a:sysClr val="window" lastClr="FFFFFF"/>
      </a:lt1>
      <a:dk2>
        <a:srgbClr val="555759"/>
      </a:dk2>
      <a:lt2>
        <a:srgbClr val="FFFFFF"/>
      </a:lt2>
      <a:accent1>
        <a:srgbClr val="555759"/>
      </a:accent1>
      <a:accent2>
        <a:srgbClr val="95D600"/>
      </a:accent2>
      <a:accent3>
        <a:srgbClr val="0093C9"/>
      </a:accent3>
      <a:accent4>
        <a:srgbClr val="FFB718"/>
      </a:accent4>
      <a:accent5>
        <a:srgbClr val="E53C2E"/>
      </a:accent5>
      <a:accent6>
        <a:srgbClr val="8B189B"/>
      </a:accent6>
      <a:hlink>
        <a:srgbClr val="85D206"/>
      </a:hlink>
      <a:folHlink>
        <a:srgbClr val="648C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NCI Powerpoint 1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B887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8C3AF"/>
        </a:accent5>
        <a:accent6>
          <a:srgbClr val="384210"/>
        </a:accent6>
        <a:hlink>
          <a:srgbClr val="093678"/>
        </a:hlink>
        <a:folHlink>
          <a:srgbClr val="A15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2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AB62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2B7AF"/>
        </a:accent5>
        <a:accent6>
          <a:srgbClr val="384210"/>
        </a:accent6>
        <a:hlink>
          <a:srgbClr val="093678"/>
        </a:hlink>
        <a:folHlink>
          <a:srgbClr val="8F2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3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576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C2B4BD"/>
        </a:accent5>
        <a:accent6>
          <a:srgbClr val="384210"/>
        </a:accent6>
        <a:hlink>
          <a:srgbClr val="A15F00"/>
        </a:hlink>
        <a:folHlink>
          <a:srgbClr val="5C1C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4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46689A"/>
        </a:accent1>
        <a:accent2>
          <a:srgbClr val="5C2801"/>
        </a:accent2>
        <a:accent3>
          <a:srgbClr val="FFFFFF"/>
        </a:accent3>
        <a:accent4>
          <a:srgbClr val="000000"/>
        </a:accent4>
        <a:accent5>
          <a:srgbClr val="B0B9CA"/>
        </a:accent5>
        <a:accent6>
          <a:srgbClr val="532301"/>
        </a:accent6>
        <a:hlink>
          <a:srgbClr val="17524E"/>
        </a:hlink>
        <a:folHlink>
          <a:srgbClr val="093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5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517D7A"/>
        </a:accent1>
        <a:accent2>
          <a:srgbClr val="A15F00"/>
        </a:accent2>
        <a:accent3>
          <a:srgbClr val="FFFFFF"/>
        </a:accent3>
        <a:accent4>
          <a:srgbClr val="000000"/>
        </a:accent4>
        <a:accent5>
          <a:srgbClr val="B3BFBE"/>
        </a:accent5>
        <a:accent6>
          <a:srgbClr val="915500"/>
        </a:accent6>
        <a:hlink>
          <a:srgbClr val="5C1C49"/>
        </a:hlink>
        <a:folHlink>
          <a:srgbClr val="1752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6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6F774E"/>
        </a:accent1>
        <a:accent2>
          <a:srgbClr val="093678"/>
        </a:accent2>
        <a:accent3>
          <a:srgbClr val="FFFFFF"/>
        </a:accent3>
        <a:accent4>
          <a:srgbClr val="000000"/>
        </a:accent4>
        <a:accent5>
          <a:srgbClr val="BBBDB2"/>
        </a:accent5>
        <a:accent6>
          <a:srgbClr val="07306C"/>
        </a:accent6>
        <a:hlink>
          <a:srgbClr val="8F2E00"/>
        </a:hlink>
        <a:folHlink>
          <a:srgbClr val="3F4A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7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E40"/>
        </a:accent1>
        <a:accent2>
          <a:srgbClr val="17524E"/>
        </a:accent2>
        <a:accent3>
          <a:srgbClr val="FFFFFF"/>
        </a:accent3>
        <a:accent4>
          <a:srgbClr val="000000"/>
        </a:accent4>
        <a:accent5>
          <a:srgbClr val="C2B6AF"/>
        </a:accent5>
        <a:accent6>
          <a:srgbClr val="144946"/>
        </a:accent6>
        <a:hlink>
          <a:srgbClr val="8F2E00"/>
        </a:hlink>
        <a:folHlink>
          <a:srgbClr val="5C280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nergy_PowerPoint Template (February 2016)_Widescreen" id="{42FE0E9F-11D0-47A5-B227-BEB84967D1D5}" vid="{92AD1F35-72F2-45A1-BBFD-966A6246F8A3}"/>
    </a:ext>
  </a:extLst>
</a:theme>
</file>

<file path=ppt/theme/theme7.xml><?xml version="1.0" encoding="utf-8"?>
<a:theme xmlns:a="http://schemas.openxmlformats.org/drawingml/2006/main" name="3_Standard_Energy (16:9)">
  <a:themeElements>
    <a:clrScheme name="Custom 5">
      <a:dk1>
        <a:srgbClr val="555759"/>
      </a:dk1>
      <a:lt1>
        <a:sysClr val="window" lastClr="FFFFFF"/>
      </a:lt1>
      <a:dk2>
        <a:srgbClr val="555759"/>
      </a:dk2>
      <a:lt2>
        <a:srgbClr val="FFFFFF"/>
      </a:lt2>
      <a:accent1>
        <a:srgbClr val="555759"/>
      </a:accent1>
      <a:accent2>
        <a:srgbClr val="95D600"/>
      </a:accent2>
      <a:accent3>
        <a:srgbClr val="0093C9"/>
      </a:accent3>
      <a:accent4>
        <a:srgbClr val="FFB718"/>
      </a:accent4>
      <a:accent5>
        <a:srgbClr val="E53C2E"/>
      </a:accent5>
      <a:accent6>
        <a:srgbClr val="8B189B"/>
      </a:accent6>
      <a:hlink>
        <a:srgbClr val="85D206"/>
      </a:hlink>
      <a:folHlink>
        <a:srgbClr val="648C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NCI Powerpoint 1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B887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8C3AF"/>
        </a:accent5>
        <a:accent6>
          <a:srgbClr val="384210"/>
        </a:accent6>
        <a:hlink>
          <a:srgbClr val="093678"/>
        </a:hlink>
        <a:folHlink>
          <a:srgbClr val="A15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2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AB62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2B7AF"/>
        </a:accent5>
        <a:accent6>
          <a:srgbClr val="384210"/>
        </a:accent6>
        <a:hlink>
          <a:srgbClr val="093678"/>
        </a:hlink>
        <a:folHlink>
          <a:srgbClr val="8F2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3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576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C2B4BD"/>
        </a:accent5>
        <a:accent6>
          <a:srgbClr val="384210"/>
        </a:accent6>
        <a:hlink>
          <a:srgbClr val="A15F00"/>
        </a:hlink>
        <a:folHlink>
          <a:srgbClr val="5C1C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4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46689A"/>
        </a:accent1>
        <a:accent2>
          <a:srgbClr val="5C2801"/>
        </a:accent2>
        <a:accent3>
          <a:srgbClr val="FFFFFF"/>
        </a:accent3>
        <a:accent4>
          <a:srgbClr val="000000"/>
        </a:accent4>
        <a:accent5>
          <a:srgbClr val="B0B9CA"/>
        </a:accent5>
        <a:accent6>
          <a:srgbClr val="532301"/>
        </a:accent6>
        <a:hlink>
          <a:srgbClr val="17524E"/>
        </a:hlink>
        <a:folHlink>
          <a:srgbClr val="093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5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517D7A"/>
        </a:accent1>
        <a:accent2>
          <a:srgbClr val="A15F00"/>
        </a:accent2>
        <a:accent3>
          <a:srgbClr val="FFFFFF"/>
        </a:accent3>
        <a:accent4>
          <a:srgbClr val="000000"/>
        </a:accent4>
        <a:accent5>
          <a:srgbClr val="B3BFBE"/>
        </a:accent5>
        <a:accent6>
          <a:srgbClr val="915500"/>
        </a:accent6>
        <a:hlink>
          <a:srgbClr val="5C1C49"/>
        </a:hlink>
        <a:folHlink>
          <a:srgbClr val="1752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6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6F774E"/>
        </a:accent1>
        <a:accent2>
          <a:srgbClr val="093678"/>
        </a:accent2>
        <a:accent3>
          <a:srgbClr val="FFFFFF"/>
        </a:accent3>
        <a:accent4>
          <a:srgbClr val="000000"/>
        </a:accent4>
        <a:accent5>
          <a:srgbClr val="BBBDB2"/>
        </a:accent5>
        <a:accent6>
          <a:srgbClr val="07306C"/>
        </a:accent6>
        <a:hlink>
          <a:srgbClr val="8F2E00"/>
        </a:hlink>
        <a:folHlink>
          <a:srgbClr val="3F4A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7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E40"/>
        </a:accent1>
        <a:accent2>
          <a:srgbClr val="17524E"/>
        </a:accent2>
        <a:accent3>
          <a:srgbClr val="FFFFFF"/>
        </a:accent3>
        <a:accent4>
          <a:srgbClr val="000000"/>
        </a:accent4>
        <a:accent5>
          <a:srgbClr val="C2B6AF"/>
        </a:accent5>
        <a:accent6>
          <a:srgbClr val="144946"/>
        </a:accent6>
        <a:hlink>
          <a:srgbClr val="8F2E00"/>
        </a:hlink>
        <a:folHlink>
          <a:srgbClr val="5C280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nergy_PowerPoint Template (February 2016)_Widescreen" id="{42FE0E9F-11D0-47A5-B227-BEB84967D1D5}" vid="{92AD1F35-72F2-45A1-BBFD-966A6246F8A3}"/>
    </a:ext>
  </a:extLst>
</a:theme>
</file>

<file path=ppt/theme/theme8.xml><?xml version="1.0" encoding="utf-8"?>
<a:theme xmlns:a="http://schemas.openxmlformats.org/drawingml/2006/main" name="4_Standard_Energy (16:9)">
  <a:themeElements>
    <a:clrScheme name="Custom 5">
      <a:dk1>
        <a:srgbClr val="555759"/>
      </a:dk1>
      <a:lt1>
        <a:sysClr val="window" lastClr="FFFFFF"/>
      </a:lt1>
      <a:dk2>
        <a:srgbClr val="555759"/>
      </a:dk2>
      <a:lt2>
        <a:srgbClr val="FFFFFF"/>
      </a:lt2>
      <a:accent1>
        <a:srgbClr val="555759"/>
      </a:accent1>
      <a:accent2>
        <a:srgbClr val="95D600"/>
      </a:accent2>
      <a:accent3>
        <a:srgbClr val="0093C9"/>
      </a:accent3>
      <a:accent4>
        <a:srgbClr val="FFB718"/>
      </a:accent4>
      <a:accent5>
        <a:srgbClr val="E53C2E"/>
      </a:accent5>
      <a:accent6>
        <a:srgbClr val="8B189B"/>
      </a:accent6>
      <a:hlink>
        <a:srgbClr val="85D206"/>
      </a:hlink>
      <a:folHlink>
        <a:srgbClr val="648C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NCI Powerpoint 1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B887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8C3AF"/>
        </a:accent5>
        <a:accent6>
          <a:srgbClr val="384210"/>
        </a:accent6>
        <a:hlink>
          <a:srgbClr val="093678"/>
        </a:hlink>
        <a:folHlink>
          <a:srgbClr val="A15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2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AB6240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D2B7AF"/>
        </a:accent5>
        <a:accent6>
          <a:srgbClr val="384210"/>
        </a:accent6>
        <a:hlink>
          <a:srgbClr val="093678"/>
        </a:hlink>
        <a:folHlink>
          <a:srgbClr val="8F2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3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576"/>
        </a:accent1>
        <a:accent2>
          <a:srgbClr val="3F4A13"/>
        </a:accent2>
        <a:accent3>
          <a:srgbClr val="FFFFFF"/>
        </a:accent3>
        <a:accent4>
          <a:srgbClr val="000000"/>
        </a:accent4>
        <a:accent5>
          <a:srgbClr val="C2B4BD"/>
        </a:accent5>
        <a:accent6>
          <a:srgbClr val="384210"/>
        </a:accent6>
        <a:hlink>
          <a:srgbClr val="A15F00"/>
        </a:hlink>
        <a:folHlink>
          <a:srgbClr val="5C1C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4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46689A"/>
        </a:accent1>
        <a:accent2>
          <a:srgbClr val="5C2801"/>
        </a:accent2>
        <a:accent3>
          <a:srgbClr val="FFFFFF"/>
        </a:accent3>
        <a:accent4>
          <a:srgbClr val="000000"/>
        </a:accent4>
        <a:accent5>
          <a:srgbClr val="B0B9CA"/>
        </a:accent5>
        <a:accent6>
          <a:srgbClr val="532301"/>
        </a:accent6>
        <a:hlink>
          <a:srgbClr val="17524E"/>
        </a:hlink>
        <a:folHlink>
          <a:srgbClr val="093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5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517D7A"/>
        </a:accent1>
        <a:accent2>
          <a:srgbClr val="A15F00"/>
        </a:accent2>
        <a:accent3>
          <a:srgbClr val="FFFFFF"/>
        </a:accent3>
        <a:accent4>
          <a:srgbClr val="000000"/>
        </a:accent4>
        <a:accent5>
          <a:srgbClr val="B3BFBE"/>
        </a:accent5>
        <a:accent6>
          <a:srgbClr val="915500"/>
        </a:accent6>
        <a:hlink>
          <a:srgbClr val="5C1C49"/>
        </a:hlink>
        <a:folHlink>
          <a:srgbClr val="1752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6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6F774E"/>
        </a:accent1>
        <a:accent2>
          <a:srgbClr val="093678"/>
        </a:accent2>
        <a:accent3>
          <a:srgbClr val="FFFFFF"/>
        </a:accent3>
        <a:accent4>
          <a:srgbClr val="000000"/>
        </a:accent4>
        <a:accent5>
          <a:srgbClr val="BBBDB2"/>
        </a:accent5>
        <a:accent6>
          <a:srgbClr val="07306C"/>
        </a:accent6>
        <a:hlink>
          <a:srgbClr val="8F2E00"/>
        </a:hlink>
        <a:folHlink>
          <a:srgbClr val="3F4A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Powerpoint 7">
        <a:dk1>
          <a:srgbClr val="000000"/>
        </a:dk1>
        <a:lt1>
          <a:srgbClr val="FFFFFF"/>
        </a:lt1>
        <a:dk2>
          <a:srgbClr val="6F6754"/>
        </a:dk2>
        <a:lt2>
          <a:srgbClr val="D8D6D2"/>
        </a:lt2>
        <a:accent1>
          <a:srgbClr val="855E40"/>
        </a:accent1>
        <a:accent2>
          <a:srgbClr val="17524E"/>
        </a:accent2>
        <a:accent3>
          <a:srgbClr val="FFFFFF"/>
        </a:accent3>
        <a:accent4>
          <a:srgbClr val="000000"/>
        </a:accent4>
        <a:accent5>
          <a:srgbClr val="C2B6AF"/>
        </a:accent5>
        <a:accent6>
          <a:srgbClr val="144946"/>
        </a:accent6>
        <a:hlink>
          <a:srgbClr val="8F2E00"/>
        </a:hlink>
        <a:folHlink>
          <a:srgbClr val="5C280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nergy_PowerPoint Template (February 2016)_Widescreen" id="{42FE0E9F-11D0-47A5-B227-BEB84967D1D5}" vid="{92AD1F35-72F2-45A1-BBFD-966A6246F8A3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13841</TotalTime>
  <Words>1398</Words>
  <Application>Microsoft Office PowerPoint</Application>
  <PresentationFormat>On-screen Show (4:3)</PresentationFormat>
  <Paragraphs>266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Arial</vt:lpstr>
      <vt:lpstr>Arial Narrow</vt:lpstr>
      <vt:lpstr>Calibri</vt:lpstr>
      <vt:lpstr>Century Gothic</vt:lpstr>
      <vt:lpstr>Courier New</vt:lpstr>
      <vt:lpstr>Palatino Linotype</vt:lpstr>
      <vt:lpstr>Wingdings</vt:lpstr>
      <vt:lpstr>Custom Design</vt:lpstr>
      <vt:lpstr>Energy_PPT_Template_(March_2015)</vt:lpstr>
      <vt:lpstr>Standard_Energy (4:3)</vt:lpstr>
      <vt:lpstr>Standard_Energy (16:9)</vt:lpstr>
      <vt:lpstr>1_Standard_Energy (16:9)</vt:lpstr>
      <vt:lpstr>2_Standard_Energy (16:9)</vt:lpstr>
      <vt:lpstr>3_Standard_Energy (16:9)</vt:lpstr>
      <vt:lpstr>4_Standard_Energy (16:9)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>Kansas City Power and Light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DSMAG Q3 2016</dc:title>
  <dc:creator>Brannan Kevin</dc:creator>
  <cp:lastModifiedBy>Matthew Dority</cp:lastModifiedBy>
  <cp:revision>1157</cp:revision>
  <cp:lastPrinted>2017-06-02T13:09:53Z</cp:lastPrinted>
  <dcterms:created xsi:type="dcterms:W3CDTF">2013-04-01T21:34:34Z</dcterms:created>
  <dcterms:modified xsi:type="dcterms:W3CDTF">2017-12-15T14:39:30Z</dcterms:modified>
</cp:coreProperties>
</file>