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72" r:id="rId1"/>
  </p:sldMasterIdLst>
  <p:notesMasterIdLst>
    <p:notesMasterId r:id="rId11"/>
  </p:notesMasterIdLst>
  <p:sldIdLst>
    <p:sldId id="256" r:id="rId2"/>
    <p:sldId id="257" r:id="rId3"/>
    <p:sldId id="313" r:id="rId4"/>
    <p:sldId id="307" r:id="rId5"/>
    <p:sldId id="324" r:id="rId6"/>
    <p:sldId id="316" r:id="rId7"/>
    <p:sldId id="325" r:id="rId8"/>
    <p:sldId id="327" r:id="rId9"/>
    <p:sldId id="260" r:id="rId10"/>
  </p:sldIdLst>
  <p:sldSz cx="12188825" cy="6858000"/>
  <p:notesSz cx="9144000" cy="6858000"/>
  <p:defaultTex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C0E0AA1-1B1E-463C-923A-202F77E38FE4}">
          <p14:sldIdLst>
            <p14:sldId id="256"/>
            <p14:sldId id="257"/>
            <p14:sldId id="313"/>
            <p14:sldId id="307"/>
            <p14:sldId id="324"/>
            <p14:sldId id="316"/>
            <p14:sldId id="325"/>
            <p14:sldId id="327"/>
            <p14:sldId id="260"/>
          </p14:sldIdLst>
        </p14:section>
        <p14:section name="Pricing Strategy" id="{3BFF9107-1521-4339-B1B2-86BB5DEBF83A}">
          <p14:sldIdLst/>
        </p14:section>
      </p14:sectionLst>
    </p:ext>
    <p:ext uri="{EFAFB233-063F-42B5-8137-9DF3F51BA10A}">
      <p15:sldGuideLst xmlns:p15="http://schemas.microsoft.com/office/powerpoint/2012/main">
        <p15:guide id="1" orient="horz" pos="2387" userDrawn="1">
          <p15:clr>
            <a:srgbClr val="A4A3A4"/>
          </p15:clr>
        </p15:guide>
        <p15:guide id="2" pos="359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06BFF"/>
    <a:srgbClr val="5D00D8"/>
    <a:srgbClr val="6600DE"/>
    <a:srgbClr val="5655B7"/>
    <a:srgbClr val="93E8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p:normalViewPr>
  <p:slideViewPr>
    <p:cSldViewPr snapToGrid="0" snapToObjects="1" showGuides="1">
      <p:cViewPr varScale="1">
        <p:scale>
          <a:sx n="33" d="100"/>
          <a:sy n="33" d="100"/>
        </p:scale>
        <p:origin x="52" y="104"/>
      </p:cViewPr>
      <p:guideLst>
        <p:guide orient="horz" pos="2387"/>
        <p:guide pos="3590"/>
      </p:guideLst>
    </p:cSldViewPr>
  </p:slideViewPr>
  <p:outlineViewPr>
    <p:cViewPr>
      <p:scale>
        <a:sx n="33" d="100"/>
        <a:sy n="33" d="100"/>
      </p:scale>
      <p:origin x="0" y="-1810"/>
    </p:cViewPr>
  </p:outlineViewPr>
  <p:notesTextViewPr>
    <p:cViewPr>
      <p:scale>
        <a:sx n="1" d="1"/>
        <a:sy n="1" d="1"/>
      </p:scale>
      <p:origin x="0" y="0"/>
    </p:cViewPr>
  </p:notesTextViewPr>
  <p:sorterViewPr>
    <p:cViewPr>
      <p:scale>
        <a:sx n="44" d="100"/>
        <a:sy n="44" d="100"/>
      </p:scale>
      <p:origin x="0" y="0"/>
    </p:cViewPr>
  </p:sorterViewPr>
  <p:notesViewPr>
    <p:cSldViewPr snapToGrid="0" snapToObjects="1">
      <p:cViewPr>
        <p:scale>
          <a:sx n="100" d="100"/>
          <a:sy n="100" d="100"/>
        </p:scale>
        <p:origin x="115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50D25FD1-1C15-D94A-ACF0-72DFD714A861}" type="datetimeFigureOut">
              <a:rPr lang="en-US" smtClean="0"/>
              <a:t>3/24/2021</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BADC0AF6-6BFF-1749-A359-BFD8D9BB54FE}" type="slidenum">
              <a:rPr lang="en-US" smtClean="0"/>
              <a:t>‹#›</a:t>
            </a:fld>
            <a:endParaRPr lang="en-US"/>
          </a:p>
        </p:txBody>
      </p:sp>
    </p:spTree>
    <p:extLst>
      <p:ext uri="{BB962C8B-B14F-4D97-AF65-F5344CB8AC3E}">
        <p14:creationId xmlns:p14="http://schemas.microsoft.com/office/powerpoint/2010/main" val="3587900173"/>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ADC0AF6-6BFF-1749-A359-BFD8D9BB54FE}" type="slidenum">
              <a:rPr lang="en-US" smtClean="0"/>
              <a:t>2</a:t>
            </a:fld>
            <a:endParaRPr lang="en-US"/>
          </a:p>
        </p:txBody>
      </p:sp>
    </p:spTree>
    <p:extLst>
      <p:ext uri="{BB962C8B-B14F-4D97-AF65-F5344CB8AC3E}">
        <p14:creationId xmlns:p14="http://schemas.microsoft.com/office/powerpoint/2010/main" val="2861035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ADC0AF6-6BFF-1749-A359-BFD8D9BB54FE}" type="slidenum">
              <a:rPr lang="en-US" smtClean="0"/>
              <a:t>3</a:t>
            </a:fld>
            <a:endParaRPr lang="en-US"/>
          </a:p>
        </p:txBody>
      </p:sp>
    </p:spTree>
    <p:extLst>
      <p:ext uri="{BB962C8B-B14F-4D97-AF65-F5344CB8AC3E}">
        <p14:creationId xmlns:p14="http://schemas.microsoft.com/office/powerpoint/2010/main" val="3365410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DC0AF6-6BFF-1749-A359-BFD8D9BB54FE}" type="slidenum">
              <a:rPr lang="en-US" smtClean="0"/>
              <a:t>4</a:t>
            </a:fld>
            <a:endParaRPr lang="en-US"/>
          </a:p>
        </p:txBody>
      </p:sp>
    </p:spTree>
    <p:extLst>
      <p:ext uri="{BB962C8B-B14F-4D97-AF65-F5344CB8AC3E}">
        <p14:creationId xmlns:p14="http://schemas.microsoft.com/office/powerpoint/2010/main" val="3454065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DC0AF6-6BFF-1749-A359-BFD8D9BB54FE}" type="slidenum">
              <a:rPr lang="en-US" smtClean="0"/>
              <a:t>6</a:t>
            </a:fld>
            <a:endParaRPr lang="en-US"/>
          </a:p>
        </p:txBody>
      </p:sp>
    </p:spTree>
    <p:extLst>
      <p:ext uri="{BB962C8B-B14F-4D97-AF65-F5344CB8AC3E}">
        <p14:creationId xmlns:p14="http://schemas.microsoft.com/office/powerpoint/2010/main" val="1049941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89113" y="817563"/>
            <a:ext cx="3028950" cy="17033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DC0AF6-6BFF-1749-A359-BFD8D9BB54FE}" type="slidenum">
              <a:rPr lang="en-US" smtClean="0"/>
              <a:t>9</a:t>
            </a:fld>
            <a:endParaRPr lang="en-US"/>
          </a:p>
        </p:txBody>
      </p:sp>
    </p:spTree>
    <p:extLst>
      <p:ext uri="{BB962C8B-B14F-4D97-AF65-F5344CB8AC3E}">
        <p14:creationId xmlns:p14="http://schemas.microsoft.com/office/powerpoint/2010/main" val="17076982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lean titl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7469943" y="1603829"/>
            <a:ext cx="4160690" cy="1139371"/>
          </a:xfrm>
        </p:spPr>
        <p:txBody>
          <a:bodyPr tIns="0" rIns="0" bIns="0"/>
          <a:lstStyle>
            <a:lvl1pPr marL="0" indent="0" algn="r">
              <a:lnSpc>
                <a:spcPct val="120000"/>
              </a:lnSpc>
              <a:spcBef>
                <a:spcPts val="0"/>
              </a:spcBef>
              <a:buNone/>
              <a:defRPr sz="1300" b="0" i="0" kern="800" baseline="0">
                <a:solidFill>
                  <a:schemeClr val="tx2"/>
                </a:solidFill>
                <a:latin typeface="Poppins Light" pitchFamily="2" charset="77"/>
                <a:cs typeface="Poppins Light" pitchFamily="2" charset="77"/>
              </a:defRPr>
            </a:lvl1pPr>
            <a:lvl2pPr marL="609448" indent="0" algn="ctr">
              <a:buNone/>
              <a:defRPr>
                <a:solidFill>
                  <a:schemeClr val="tx1">
                    <a:tint val="75000"/>
                  </a:schemeClr>
                </a:solidFill>
              </a:defRPr>
            </a:lvl2pPr>
            <a:lvl3pPr marL="1218895" indent="0" algn="ctr">
              <a:buNone/>
              <a:defRPr>
                <a:solidFill>
                  <a:schemeClr val="tx1">
                    <a:tint val="75000"/>
                  </a:schemeClr>
                </a:solidFill>
              </a:defRPr>
            </a:lvl3pPr>
            <a:lvl4pPr marL="1828343" indent="0" algn="ctr">
              <a:buNone/>
              <a:defRPr>
                <a:solidFill>
                  <a:schemeClr val="tx1">
                    <a:tint val="75000"/>
                  </a:schemeClr>
                </a:solidFill>
              </a:defRPr>
            </a:lvl4pPr>
            <a:lvl5pPr marL="2437790" indent="0" algn="ctr">
              <a:buNone/>
              <a:defRPr>
                <a:solidFill>
                  <a:schemeClr val="tx1">
                    <a:tint val="75000"/>
                  </a:schemeClr>
                </a:solidFill>
              </a:defRPr>
            </a:lvl5pPr>
            <a:lvl6pPr marL="3047238" indent="0" algn="ctr">
              <a:buNone/>
              <a:defRPr>
                <a:solidFill>
                  <a:schemeClr val="tx1">
                    <a:tint val="75000"/>
                  </a:schemeClr>
                </a:solidFill>
              </a:defRPr>
            </a:lvl6pPr>
            <a:lvl7pPr marL="3656686" indent="0" algn="ctr">
              <a:buNone/>
              <a:defRPr>
                <a:solidFill>
                  <a:schemeClr val="tx1">
                    <a:tint val="75000"/>
                  </a:schemeClr>
                </a:solidFill>
              </a:defRPr>
            </a:lvl7pPr>
            <a:lvl8pPr marL="4266133" indent="0" algn="ctr">
              <a:buNone/>
              <a:defRPr>
                <a:solidFill>
                  <a:schemeClr val="tx1">
                    <a:tint val="75000"/>
                  </a:schemeClr>
                </a:solidFill>
              </a:defRPr>
            </a:lvl8pPr>
            <a:lvl9pPr marL="4875581" indent="0" algn="ctr">
              <a:buNone/>
              <a:defRPr>
                <a:solidFill>
                  <a:schemeClr val="tx1">
                    <a:tint val="75000"/>
                  </a:schemeClr>
                </a:solidFill>
              </a:defRPr>
            </a:lvl9pPr>
          </a:lstStyle>
          <a:p>
            <a:r>
              <a:rPr lang="en-US" dirty="0"/>
              <a:t>Click to add subtitle</a:t>
            </a:r>
          </a:p>
        </p:txBody>
      </p:sp>
      <p:sp>
        <p:nvSpPr>
          <p:cNvPr id="7" name="Title 6">
            <a:extLst>
              <a:ext uri="{FF2B5EF4-FFF2-40B4-BE49-F238E27FC236}">
                <a16:creationId xmlns:a16="http://schemas.microsoft.com/office/drawing/2014/main" id="{BFB38DCF-1AFD-7045-B415-5725F56B661D}"/>
              </a:ext>
            </a:extLst>
          </p:cNvPr>
          <p:cNvSpPr>
            <a:spLocks noGrp="1"/>
          </p:cNvSpPr>
          <p:nvPr>
            <p:ph type="title" hasCustomPrompt="1"/>
          </p:nvPr>
        </p:nvSpPr>
        <p:spPr>
          <a:xfrm>
            <a:off x="4303713" y="547914"/>
            <a:ext cx="7335837" cy="947057"/>
          </a:xfrm>
        </p:spPr>
        <p:txBody>
          <a:bodyPr rIns="0"/>
          <a:lstStyle>
            <a:lvl1pPr algn="r">
              <a:lnSpc>
                <a:spcPct val="110000"/>
              </a:lnSpc>
              <a:defRPr sz="5400"/>
            </a:lvl1pPr>
          </a:lstStyle>
          <a:p>
            <a:r>
              <a:rPr lang="en-US" dirty="0"/>
              <a:t>Click to add title</a:t>
            </a:r>
          </a:p>
        </p:txBody>
      </p:sp>
      <p:pic>
        <p:nvPicPr>
          <p:cNvPr id="15" name="Picture 14" descr="Liberty_Logo_Symbol_Crop_RGB.emf">
            <a:extLst>
              <a:ext uri="{FF2B5EF4-FFF2-40B4-BE49-F238E27FC236}">
                <a16:creationId xmlns:a16="http://schemas.microsoft.com/office/drawing/2014/main" id="{BAFFE22E-6032-9E4C-A058-1CD2AF24EC4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377084"/>
            <a:ext cx="5480916" cy="5480916"/>
          </a:xfrm>
          <a:prstGeom prst="rect">
            <a:avLst/>
          </a:prstGeom>
        </p:spPr>
      </p:pic>
      <p:pic>
        <p:nvPicPr>
          <p:cNvPr id="17" name="Graphic 16">
            <a:extLst>
              <a:ext uri="{FF2B5EF4-FFF2-40B4-BE49-F238E27FC236}">
                <a16:creationId xmlns:a16="http://schemas.microsoft.com/office/drawing/2014/main" id="{73E7EA08-56B4-0247-B192-86394F97580B}"/>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xmlns="" r:embed="rId4"/>
              </a:ext>
            </a:extLst>
          </a:blip>
          <a:stretch>
            <a:fillRect/>
          </a:stretch>
        </p:blipFill>
        <p:spPr>
          <a:xfrm>
            <a:off x="8961119" y="5233182"/>
            <a:ext cx="3059719" cy="1793629"/>
          </a:xfrm>
          <a:prstGeom prst="rect">
            <a:avLst/>
          </a:prstGeom>
        </p:spPr>
      </p:pic>
      <p:sp>
        <p:nvSpPr>
          <p:cNvPr id="20" name="Text Placeholder 19">
            <a:extLst>
              <a:ext uri="{FF2B5EF4-FFF2-40B4-BE49-F238E27FC236}">
                <a16:creationId xmlns:a16="http://schemas.microsoft.com/office/drawing/2014/main" id="{AFD26023-289C-3046-9B94-E25045B0473A}"/>
              </a:ext>
            </a:extLst>
          </p:cNvPr>
          <p:cNvSpPr>
            <a:spLocks noGrp="1"/>
          </p:cNvSpPr>
          <p:nvPr>
            <p:ph type="body" sz="quarter" idx="10" hasCustomPrompt="1"/>
          </p:nvPr>
        </p:nvSpPr>
        <p:spPr>
          <a:xfrm>
            <a:off x="5108575" y="-48668"/>
            <a:ext cx="6522058" cy="542153"/>
          </a:xfrm>
        </p:spPr>
        <p:txBody>
          <a:bodyPr rIns="0" bIns="0" anchor="b" anchorCtr="0"/>
          <a:lstStyle>
            <a:lvl1pPr marL="0" indent="0" algn="r">
              <a:buNone/>
              <a:defRPr sz="1300" b="0" i="0">
                <a:latin typeface="Poppins Medium" pitchFamily="2" charset="77"/>
                <a:cs typeface="Poppins Medium" pitchFamily="2" charset="77"/>
              </a:defRPr>
            </a:lvl1pPr>
          </a:lstStyle>
          <a:p>
            <a:pPr lvl="0"/>
            <a:r>
              <a:rPr lang="en-US" dirty="0"/>
              <a:t>Click to add signpost</a:t>
            </a:r>
          </a:p>
        </p:txBody>
      </p:sp>
    </p:spTree>
    <p:extLst>
      <p:ext uri="{BB962C8B-B14F-4D97-AF65-F5344CB8AC3E}">
        <p14:creationId xmlns:p14="http://schemas.microsoft.com/office/powerpoint/2010/main" val="1243231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lean section">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FB38DCF-1AFD-7045-B415-5725F56B661D}"/>
              </a:ext>
            </a:extLst>
          </p:cNvPr>
          <p:cNvSpPr>
            <a:spLocks noGrp="1"/>
          </p:cNvSpPr>
          <p:nvPr>
            <p:ph type="title" hasCustomPrompt="1"/>
          </p:nvPr>
        </p:nvSpPr>
        <p:spPr>
          <a:xfrm>
            <a:off x="4303713" y="547914"/>
            <a:ext cx="7335837" cy="947057"/>
          </a:xfrm>
        </p:spPr>
        <p:txBody>
          <a:bodyPr rIns="0"/>
          <a:lstStyle>
            <a:lvl1pPr algn="r">
              <a:lnSpc>
                <a:spcPct val="110000"/>
              </a:lnSpc>
              <a:defRPr sz="4000" b="0"/>
            </a:lvl1pPr>
          </a:lstStyle>
          <a:p>
            <a:r>
              <a:rPr lang="en-US" dirty="0"/>
              <a:t>Click to add section heading</a:t>
            </a:r>
          </a:p>
        </p:txBody>
      </p:sp>
      <p:pic>
        <p:nvPicPr>
          <p:cNvPr id="15" name="Picture 14" descr="Liberty_Logo_Symbol_Crop_RGB.emf">
            <a:extLst>
              <a:ext uri="{FF2B5EF4-FFF2-40B4-BE49-F238E27FC236}">
                <a16:creationId xmlns:a16="http://schemas.microsoft.com/office/drawing/2014/main" id="{BAFFE22E-6032-9E4C-A058-1CD2AF24EC4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377084"/>
            <a:ext cx="5480916" cy="5480916"/>
          </a:xfrm>
          <a:prstGeom prst="rect">
            <a:avLst/>
          </a:prstGeom>
        </p:spPr>
      </p:pic>
    </p:spTree>
    <p:extLst>
      <p:ext uri="{BB962C8B-B14F-4D97-AF65-F5344CB8AC3E}">
        <p14:creationId xmlns:p14="http://schemas.microsoft.com/office/powerpoint/2010/main" val="2799575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lean 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1814" y="533400"/>
            <a:ext cx="7057706" cy="1104900"/>
          </a:xfrm>
        </p:spPr>
        <p:txBody>
          <a:bodyPr wrap="square"/>
          <a:lstStyle>
            <a:lvl1pPr algn="l">
              <a:lnSpc>
                <a:spcPct val="110000"/>
              </a:lnSpc>
              <a:defRPr sz="2800" baseline="0">
                <a:solidFill>
                  <a:schemeClr val="tx1"/>
                </a:solidFill>
              </a:defRPr>
            </a:lvl1pPr>
          </a:lstStyle>
          <a:p>
            <a:r>
              <a:rPr lang="en-US" dirty="0"/>
              <a:t>Click to agenda heading</a:t>
            </a:r>
          </a:p>
        </p:txBody>
      </p:sp>
      <p:sp>
        <p:nvSpPr>
          <p:cNvPr id="3" name="Content Placeholder 2"/>
          <p:cNvSpPr>
            <a:spLocks noGrp="1"/>
          </p:cNvSpPr>
          <p:nvPr>
            <p:ph idx="1" hasCustomPrompt="1"/>
          </p:nvPr>
        </p:nvSpPr>
        <p:spPr>
          <a:xfrm>
            <a:off x="531813" y="1669143"/>
            <a:ext cx="10096499" cy="4228420"/>
          </a:xfrm>
        </p:spPr>
        <p:txBody>
          <a:bodyPr/>
          <a:lstStyle>
            <a:lvl1pPr marL="360000" indent="-360000">
              <a:lnSpc>
                <a:spcPct val="120000"/>
              </a:lnSpc>
              <a:spcBef>
                <a:spcPts val="800"/>
              </a:spcBef>
              <a:spcAft>
                <a:spcPts val="300"/>
              </a:spcAft>
              <a:buClr>
                <a:schemeClr val="tx1"/>
              </a:buClr>
              <a:buFont typeface="+mj-lt"/>
              <a:buAutoNum type="arabicPeriod"/>
              <a:defRPr sz="1800" b="1" i="0" kern="1000" spc="40" baseline="0">
                <a:solidFill>
                  <a:schemeClr val="tx1"/>
                </a:solidFill>
                <a:latin typeface="Poppins SemiBold" pitchFamily="2" charset="77"/>
                <a:cs typeface="Poppins SemiBold" pitchFamily="2" charset="77"/>
              </a:defRPr>
            </a:lvl1pPr>
            <a:lvl2pPr marL="720000" indent="-360000">
              <a:lnSpc>
                <a:spcPct val="120000"/>
              </a:lnSpc>
              <a:spcBef>
                <a:spcPts val="0"/>
              </a:spcBef>
              <a:spcAft>
                <a:spcPts val="0"/>
              </a:spcAft>
              <a:defRPr sz="1800" kern="1000" spc="40" baseline="0"/>
            </a:lvl2pPr>
            <a:lvl3pPr marL="1080000" indent="-360000">
              <a:lnSpc>
                <a:spcPct val="120000"/>
              </a:lnSpc>
              <a:spcBef>
                <a:spcPts val="0"/>
              </a:spcBef>
              <a:spcAft>
                <a:spcPts val="0"/>
              </a:spcAft>
              <a:defRPr sz="1800" kern="1000" spc="40" baseline="0"/>
            </a:lvl3pPr>
            <a:lvl4pPr marL="1080000" indent="-360000">
              <a:lnSpc>
                <a:spcPct val="120000"/>
              </a:lnSpc>
              <a:spcBef>
                <a:spcPts val="0"/>
              </a:spcBef>
              <a:spcAft>
                <a:spcPts val="0"/>
              </a:spcAft>
              <a:defRPr sz="1800" kern="1000" spc="40" baseline="0"/>
            </a:lvl4pPr>
            <a:lvl5pPr marL="1080000" indent="-360000">
              <a:lnSpc>
                <a:spcPct val="120000"/>
              </a:lnSpc>
              <a:spcBef>
                <a:spcPts val="0"/>
              </a:spcBef>
              <a:spcAft>
                <a:spcPts val="0"/>
              </a:spcAft>
              <a:defRPr sz="1800" kern="1000" spc="40" baseline="0"/>
            </a:lvl5pPr>
          </a:lstStyle>
          <a:p>
            <a:pPr lvl="0"/>
            <a:r>
              <a:rPr lang="en-US" dirty="0"/>
              <a:t>Click to add agenda items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id="{EC7F2F75-13CD-BD4C-8FD6-560A3D21CF0F}"/>
              </a:ext>
            </a:extLst>
          </p:cNvPr>
          <p:cNvSpPr>
            <a:spLocks noGrp="1"/>
          </p:cNvSpPr>
          <p:nvPr>
            <p:ph type="ftr" sz="quarter" idx="3"/>
          </p:nvPr>
        </p:nvSpPr>
        <p:spPr>
          <a:xfrm>
            <a:off x="7226246" y="6324599"/>
            <a:ext cx="3859795" cy="365125"/>
          </a:xfrm>
          <a:prstGeom prst="rect">
            <a:avLst/>
          </a:prstGeom>
        </p:spPr>
        <p:txBody>
          <a:bodyPr vert="horz" lIns="36000" tIns="0" rIns="36000" bIns="0" rtlCol="0" anchor="ctr"/>
          <a:lstStyle>
            <a:lvl1pPr algn="r">
              <a:defRPr sz="1000" b="0" i="0" baseline="0">
                <a:solidFill>
                  <a:schemeClr val="bg1"/>
                </a:solidFill>
                <a:latin typeface="Poppins Light" pitchFamily="2" charset="77"/>
                <a:cs typeface="Poppins Light" pitchFamily="2" charset="77"/>
              </a:defRPr>
            </a:lvl1pPr>
          </a:lstStyle>
          <a:p>
            <a:r>
              <a:rPr lang="en-US" sz="1000"/>
              <a:t>Liberty PPT template V3</a:t>
            </a:r>
            <a:endParaRPr lang="en-US" sz="1000" dirty="0"/>
          </a:p>
        </p:txBody>
      </p:sp>
      <p:sp>
        <p:nvSpPr>
          <p:cNvPr id="5" name="Slide Number Placeholder 5">
            <a:extLst>
              <a:ext uri="{FF2B5EF4-FFF2-40B4-BE49-F238E27FC236}">
                <a16:creationId xmlns:a16="http://schemas.microsoft.com/office/drawing/2014/main" id="{C2A27BB1-8FE5-B444-95C2-EEE2433B906D}"/>
              </a:ext>
            </a:extLst>
          </p:cNvPr>
          <p:cNvSpPr>
            <a:spLocks noGrp="1"/>
          </p:cNvSpPr>
          <p:nvPr>
            <p:ph type="sldNum" sz="quarter" idx="4"/>
          </p:nvPr>
        </p:nvSpPr>
        <p:spPr>
          <a:xfrm>
            <a:off x="11086041" y="6324600"/>
            <a:ext cx="493343" cy="365125"/>
          </a:xfrm>
          <a:prstGeom prst="rect">
            <a:avLst/>
          </a:prstGeom>
        </p:spPr>
        <p:txBody>
          <a:bodyPr vert="horz" lIns="91440" tIns="45720" rIns="0" bIns="45720" rtlCol="0" anchor="ctr"/>
          <a:lstStyle>
            <a:lvl1pPr algn="r">
              <a:defRPr sz="1000" b="0" i="0" baseline="0">
                <a:solidFill>
                  <a:schemeClr val="bg1"/>
                </a:solidFill>
                <a:latin typeface="Poppins Medium" pitchFamily="2" charset="77"/>
                <a:cs typeface="Poppins Medium" pitchFamily="2" charset="77"/>
              </a:defRPr>
            </a:lvl1pPr>
          </a:lstStyle>
          <a:p>
            <a:fld id="{0AE1315B-CDFF-E848-BF72-295A8B64A5C8}" type="slidenum">
              <a:rPr lang="en-US" smtClean="0"/>
              <a:pPr/>
              <a:t>‹#›</a:t>
            </a:fld>
            <a:endParaRPr lang="en-US" sz="1000" dirty="0"/>
          </a:p>
        </p:txBody>
      </p:sp>
    </p:spTree>
    <p:extLst>
      <p:ext uri="{BB962C8B-B14F-4D97-AF65-F5344CB8AC3E}">
        <p14:creationId xmlns:p14="http://schemas.microsoft.com/office/powerpoint/2010/main" val="270001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lean end page colored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88041D-1DE1-F943-A990-98CD0591FB5B}"/>
              </a:ext>
            </a:extLst>
          </p:cNvPr>
          <p:cNvSpPr/>
          <p:nvPr userDrawn="1"/>
        </p:nvSpPr>
        <p:spPr>
          <a:xfrm>
            <a:off x="0" y="0"/>
            <a:ext cx="12188952" cy="6857999"/>
          </a:xfrm>
          <a:prstGeom prst="rect">
            <a:avLst/>
          </a:prstGeom>
          <a:gradFill flip="none" rotWithShape="1">
            <a:gsLst>
              <a:gs pos="8000">
                <a:srgbClr val="7C4DFF"/>
              </a:gs>
              <a:gs pos="100000">
                <a:srgbClr val="93E858"/>
              </a:gs>
              <a:gs pos="64000">
                <a:srgbClr val="05CFFF"/>
              </a:gs>
            </a:gsLst>
            <a:lin ang="198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latin typeface="Poppins-Light"/>
            </a:endParaRPr>
          </a:p>
        </p:txBody>
      </p:sp>
      <p:pic>
        <p:nvPicPr>
          <p:cNvPr id="9" name="Graphic 8">
            <a:extLst>
              <a:ext uri="{FF2B5EF4-FFF2-40B4-BE49-F238E27FC236}">
                <a16:creationId xmlns:a16="http://schemas.microsoft.com/office/drawing/2014/main" id="{C118008C-9593-594F-B02B-07F9DAD2A4AE}"/>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xmlns="" r:embed="rId3"/>
              </a:ext>
            </a:extLst>
          </a:blip>
          <a:stretch>
            <a:fillRect/>
          </a:stretch>
        </p:blipFill>
        <p:spPr>
          <a:xfrm>
            <a:off x="-212665" y="5120030"/>
            <a:ext cx="2461138" cy="1442736"/>
          </a:xfrm>
          <a:prstGeom prst="rect">
            <a:avLst/>
          </a:prstGeom>
        </p:spPr>
      </p:pic>
      <p:sp>
        <p:nvSpPr>
          <p:cNvPr id="3" name="TextBox 2">
            <a:extLst>
              <a:ext uri="{FF2B5EF4-FFF2-40B4-BE49-F238E27FC236}">
                <a16:creationId xmlns:a16="http://schemas.microsoft.com/office/drawing/2014/main" id="{A6F1210E-5130-0D42-AA3C-C1F6516D4B3B}"/>
              </a:ext>
            </a:extLst>
          </p:cNvPr>
          <p:cNvSpPr txBox="1"/>
          <p:nvPr userDrawn="1"/>
        </p:nvSpPr>
        <p:spPr>
          <a:xfrm>
            <a:off x="419078" y="432752"/>
            <a:ext cx="6324600" cy="1323439"/>
          </a:xfrm>
          <a:prstGeom prst="rect">
            <a:avLst/>
          </a:prstGeom>
          <a:noFill/>
        </p:spPr>
        <p:txBody>
          <a:bodyPr wrap="square" rtlCol="0">
            <a:spAutoFit/>
          </a:bodyPr>
          <a:lstStyle/>
          <a:p>
            <a:r>
              <a:rPr lang="en-US" sz="8000" b="1" i="0" dirty="0">
                <a:solidFill>
                  <a:schemeClr val="bg1"/>
                </a:solidFill>
                <a:latin typeface="Poppins SemiBold" pitchFamily="2" charset="77"/>
                <a:cs typeface="Poppins SemiBold" pitchFamily="2" charset="77"/>
              </a:rPr>
              <a:t>Thank you</a:t>
            </a:r>
          </a:p>
        </p:txBody>
      </p:sp>
    </p:spTree>
    <p:extLst>
      <p:ext uri="{BB962C8B-B14F-4D97-AF65-F5344CB8AC3E}">
        <p14:creationId xmlns:p14="http://schemas.microsoft.com/office/powerpoint/2010/main" val="219228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esentation copy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1814" y="533400"/>
            <a:ext cx="7078026" cy="1086756"/>
          </a:xfrm>
        </p:spPr>
        <p:txBody>
          <a:bodyPr wrap="square"/>
          <a:lstStyle>
            <a:lvl1pPr algn="l">
              <a:lnSpc>
                <a:spcPct val="110000"/>
              </a:lnSpc>
              <a:defRPr sz="2800"/>
            </a:lvl1pPr>
          </a:lstStyle>
          <a:p>
            <a:r>
              <a:rPr lang="en-US" dirty="0"/>
              <a:t>Click to add heading</a:t>
            </a:r>
          </a:p>
        </p:txBody>
      </p:sp>
      <p:sp>
        <p:nvSpPr>
          <p:cNvPr id="3" name="Content Placeholder 2"/>
          <p:cNvSpPr>
            <a:spLocks noGrp="1"/>
          </p:cNvSpPr>
          <p:nvPr>
            <p:ph idx="1" hasCustomPrompt="1"/>
          </p:nvPr>
        </p:nvSpPr>
        <p:spPr>
          <a:xfrm>
            <a:off x="531813" y="2191657"/>
            <a:ext cx="10096499" cy="3705906"/>
          </a:xfrm>
        </p:spPr>
        <p:txBody>
          <a:bodyPr/>
          <a:lstStyle>
            <a:lvl1pPr>
              <a:lnSpc>
                <a:spcPct val="120000"/>
              </a:lnSpc>
              <a:spcBef>
                <a:spcPts val="600"/>
              </a:spcBef>
              <a:spcAft>
                <a:spcPts val="600"/>
              </a:spcAft>
              <a:defRPr sz="2000" b="0" i="0" kern="1000" spc="0" baseline="0">
                <a:solidFill>
                  <a:schemeClr val="tx2"/>
                </a:solidFill>
                <a:latin typeface="Poppins Light" pitchFamily="2" charset="77"/>
                <a:cs typeface="Poppins Light" pitchFamily="2" charset="77"/>
              </a:defRPr>
            </a:lvl1pPr>
            <a:lvl2pPr>
              <a:lnSpc>
                <a:spcPct val="120000"/>
              </a:lnSpc>
              <a:spcBef>
                <a:spcPts val="0"/>
              </a:spcBef>
              <a:spcAft>
                <a:spcPts val="500"/>
              </a:spcAft>
              <a:defRPr sz="2000" kern="1000" spc="0" baseline="0"/>
            </a:lvl2pPr>
            <a:lvl3pPr>
              <a:lnSpc>
                <a:spcPct val="120000"/>
              </a:lnSpc>
              <a:spcBef>
                <a:spcPts val="0"/>
              </a:spcBef>
              <a:spcAft>
                <a:spcPts val="500"/>
              </a:spcAft>
              <a:defRPr sz="2000" kern="1000" spc="0" baseline="0"/>
            </a:lvl3pPr>
            <a:lvl4pPr>
              <a:lnSpc>
                <a:spcPct val="120000"/>
              </a:lnSpc>
              <a:spcBef>
                <a:spcPts val="0"/>
              </a:spcBef>
              <a:spcAft>
                <a:spcPts val="500"/>
              </a:spcAft>
              <a:defRPr sz="2000" kern="1000" spc="0" baseline="0"/>
            </a:lvl4pPr>
            <a:lvl5pPr>
              <a:lnSpc>
                <a:spcPct val="120000"/>
              </a:lnSpc>
              <a:spcBef>
                <a:spcPts val="0"/>
              </a:spcBef>
              <a:spcAft>
                <a:spcPts val="500"/>
              </a:spcAft>
              <a:defRPr sz="2000" kern="1000" spc="0" baseline="0"/>
            </a:lvl5pPr>
          </a:lstStyle>
          <a:p>
            <a:pPr lvl="0"/>
            <a:r>
              <a:rPr lang="en-US" dirty="0"/>
              <a:t>Click to add presentation themed copy</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a:extLst>
              <a:ext uri="{FF2B5EF4-FFF2-40B4-BE49-F238E27FC236}">
                <a16:creationId xmlns:a16="http://schemas.microsoft.com/office/drawing/2014/main" id="{F1DBD099-F4B4-514C-BACC-5030077B2928}"/>
              </a:ext>
            </a:extLst>
          </p:cNvPr>
          <p:cNvSpPr>
            <a:spLocks noGrp="1"/>
          </p:cNvSpPr>
          <p:nvPr>
            <p:ph type="body" sz="quarter" idx="13" hasCustomPrompt="1"/>
          </p:nvPr>
        </p:nvSpPr>
        <p:spPr>
          <a:xfrm>
            <a:off x="531813" y="1620157"/>
            <a:ext cx="6886362" cy="440872"/>
          </a:xfrm>
        </p:spPr>
        <p:txBody>
          <a:bodyPr/>
          <a:lstStyle>
            <a:lvl1pPr marL="0" indent="0">
              <a:buNone/>
              <a:defRPr sz="2000" baseline="0">
                <a:solidFill>
                  <a:schemeClr val="accent1"/>
                </a:solidFill>
              </a:defRPr>
            </a:lvl1pPr>
          </a:lstStyle>
          <a:p>
            <a:pPr lvl="0"/>
            <a:r>
              <a:rPr lang="en-US" dirty="0"/>
              <a:t>Click to add impact heading</a:t>
            </a:r>
          </a:p>
        </p:txBody>
      </p:sp>
      <p:sp>
        <p:nvSpPr>
          <p:cNvPr id="12" name="Slide Number Placeholder 5">
            <a:extLst>
              <a:ext uri="{FF2B5EF4-FFF2-40B4-BE49-F238E27FC236}">
                <a16:creationId xmlns:a16="http://schemas.microsoft.com/office/drawing/2014/main" id="{C6EEFF5A-9054-B84F-B2FE-6CEF7E737DC3}"/>
              </a:ext>
            </a:extLst>
          </p:cNvPr>
          <p:cNvSpPr>
            <a:spLocks noGrp="1"/>
          </p:cNvSpPr>
          <p:nvPr>
            <p:ph type="sldNum" sz="quarter" idx="12"/>
          </p:nvPr>
        </p:nvSpPr>
        <p:spPr>
          <a:xfrm>
            <a:off x="11146207" y="6324600"/>
            <a:ext cx="493343" cy="365125"/>
          </a:xfrm>
          <a:prstGeom prst="rect">
            <a:avLst/>
          </a:prstGeom>
        </p:spPr>
        <p:txBody>
          <a:bodyPr/>
          <a:lstStyle>
            <a:lvl1pPr>
              <a:defRPr sz="1000"/>
            </a:lvl1pPr>
          </a:lstStyle>
          <a:p>
            <a:fld id="{0AE1315B-CDFF-E848-BF72-295A8B64A5C8}" type="slidenum">
              <a:rPr lang="en-US" smtClean="0"/>
              <a:pPr/>
              <a:t>‹#›</a:t>
            </a:fld>
            <a:endParaRPr lang="en-US" dirty="0"/>
          </a:p>
        </p:txBody>
      </p:sp>
      <p:sp>
        <p:nvSpPr>
          <p:cNvPr id="13" name="Footer Placeholder 4">
            <a:extLst>
              <a:ext uri="{FF2B5EF4-FFF2-40B4-BE49-F238E27FC236}">
                <a16:creationId xmlns:a16="http://schemas.microsoft.com/office/drawing/2014/main" id="{2B357517-0991-3441-8ABF-412FB3CE247F}"/>
              </a:ext>
            </a:extLst>
          </p:cNvPr>
          <p:cNvSpPr>
            <a:spLocks noGrp="1"/>
          </p:cNvSpPr>
          <p:nvPr>
            <p:ph type="ftr" sz="quarter" idx="11"/>
          </p:nvPr>
        </p:nvSpPr>
        <p:spPr>
          <a:xfrm>
            <a:off x="7286412" y="6324599"/>
            <a:ext cx="3859795" cy="365125"/>
          </a:xfrm>
          <a:prstGeom prst="rect">
            <a:avLst/>
          </a:prstGeom>
        </p:spPr>
        <p:txBody>
          <a:bodyPr/>
          <a:lstStyle>
            <a:lvl1pPr>
              <a:defRPr sz="1000"/>
            </a:lvl1pPr>
          </a:lstStyle>
          <a:p>
            <a:r>
              <a:rPr lang="en-US"/>
              <a:t>Liberty PPT template V3</a:t>
            </a:r>
            <a:endParaRPr lang="en-US" dirty="0"/>
          </a:p>
        </p:txBody>
      </p:sp>
    </p:spTree>
    <p:extLst>
      <p:ext uri="{BB962C8B-B14F-4D97-AF65-F5344CB8AC3E}">
        <p14:creationId xmlns:p14="http://schemas.microsoft.com/office/powerpoint/2010/main" val="2553370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resentation copy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1814" y="533400"/>
            <a:ext cx="7057706" cy="1104900"/>
          </a:xfrm>
        </p:spPr>
        <p:txBody>
          <a:bodyPr wrap="square"/>
          <a:lstStyle>
            <a:lvl1pPr algn="l">
              <a:lnSpc>
                <a:spcPct val="110000"/>
              </a:lnSpc>
              <a:defRPr sz="2800" baseline="0"/>
            </a:lvl1pPr>
          </a:lstStyle>
          <a:p>
            <a:r>
              <a:rPr lang="en-US" dirty="0"/>
              <a:t>Click to add heading</a:t>
            </a:r>
          </a:p>
        </p:txBody>
      </p:sp>
      <p:sp>
        <p:nvSpPr>
          <p:cNvPr id="3" name="Content Placeholder 2"/>
          <p:cNvSpPr>
            <a:spLocks noGrp="1"/>
          </p:cNvSpPr>
          <p:nvPr>
            <p:ph idx="1" hasCustomPrompt="1"/>
          </p:nvPr>
        </p:nvSpPr>
        <p:spPr>
          <a:xfrm>
            <a:off x="531813" y="1669143"/>
            <a:ext cx="10096499" cy="4228420"/>
          </a:xfrm>
        </p:spPr>
        <p:txBody>
          <a:bodyPr/>
          <a:lstStyle>
            <a:lvl1pPr>
              <a:lnSpc>
                <a:spcPct val="120000"/>
              </a:lnSpc>
              <a:spcBef>
                <a:spcPts val="1400"/>
              </a:spcBef>
              <a:spcAft>
                <a:spcPts val="500"/>
              </a:spcAft>
              <a:defRPr sz="2000" b="0" i="0" kern="1000" spc="40" baseline="0">
                <a:solidFill>
                  <a:schemeClr val="tx1"/>
                </a:solidFill>
                <a:latin typeface="Poppins SemiBold" pitchFamily="2" charset="77"/>
                <a:cs typeface="Poppins SemiBold" pitchFamily="2" charset="77"/>
              </a:defRPr>
            </a:lvl1pPr>
            <a:lvl2pPr>
              <a:lnSpc>
                <a:spcPct val="120000"/>
              </a:lnSpc>
              <a:spcBef>
                <a:spcPts val="0"/>
              </a:spcBef>
              <a:spcAft>
                <a:spcPts val="500"/>
              </a:spcAft>
              <a:defRPr sz="2000" kern="1000" spc="40" baseline="0"/>
            </a:lvl2pPr>
            <a:lvl3pPr>
              <a:lnSpc>
                <a:spcPct val="120000"/>
              </a:lnSpc>
              <a:spcBef>
                <a:spcPts val="0"/>
              </a:spcBef>
              <a:spcAft>
                <a:spcPts val="500"/>
              </a:spcAft>
              <a:defRPr sz="2000" kern="1000" spc="40" baseline="0"/>
            </a:lvl3pPr>
            <a:lvl4pPr>
              <a:lnSpc>
                <a:spcPct val="120000"/>
              </a:lnSpc>
              <a:spcBef>
                <a:spcPts val="0"/>
              </a:spcBef>
              <a:spcAft>
                <a:spcPts val="500"/>
              </a:spcAft>
              <a:defRPr sz="2000" kern="1000" spc="40" baseline="0"/>
            </a:lvl4pPr>
            <a:lvl5pPr>
              <a:lnSpc>
                <a:spcPct val="120000"/>
              </a:lnSpc>
              <a:spcBef>
                <a:spcPts val="0"/>
              </a:spcBef>
              <a:spcAft>
                <a:spcPts val="500"/>
              </a:spcAft>
              <a:defRPr sz="2000" kern="1000" spc="40" baseline="0"/>
            </a:lvl5pPr>
          </a:lstStyle>
          <a:p>
            <a:pPr lvl="0"/>
            <a:r>
              <a:rPr lang="en-US" dirty="0"/>
              <a:t>Click to add presentation themed copy</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lide Number Placeholder 5">
            <a:extLst>
              <a:ext uri="{FF2B5EF4-FFF2-40B4-BE49-F238E27FC236}">
                <a16:creationId xmlns:a16="http://schemas.microsoft.com/office/drawing/2014/main" id="{0DB4829F-35BF-2543-A326-245307FE58BA}"/>
              </a:ext>
            </a:extLst>
          </p:cNvPr>
          <p:cNvSpPr>
            <a:spLocks noGrp="1"/>
          </p:cNvSpPr>
          <p:nvPr>
            <p:ph type="sldNum" sz="quarter" idx="12"/>
          </p:nvPr>
        </p:nvSpPr>
        <p:spPr>
          <a:xfrm>
            <a:off x="11146207" y="6324600"/>
            <a:ext cx="493343" cy="365125"/>
          </a:xfrm>
          <a:prstGeom prst="rect">
            <a:avLst/>
          </a:prstGeom>
        </p:spPr>
        <p:txBody>
          <a:bodyPr/>
          <a:lstStyle>
            <a:lvl1pPr>
              <a:defRPr sz="1000"/>
            </a:lvl1pPr>
          </a:lstStyle>
          <a:p>
            <a:fld id="{0AE1315B-CDFF-E848-BF72-295A8B64A5C8}" type="slidenum">
              <a:rPr lang="en-US" smtClean="0"/>
              <a:pPr/>
              <a:t>‹#›</a:t>
            </a:fld>
            <a:endParaRPr lang="en-US" dirty="0"/>
          </a:p>
        </p:txBody>
      </p:sp>
      <p:sp>
        <p:nvSpPr>
          <p:cNvPr id="13" name="Footer Placeholder 4">
            <a:extLst>
              <a:ext uri="{FF2B5EF4-FFF2-40B4-BE49-F238E27FC236}">
                <a16:creationId xmlns:a16="http://schemas.microsoft.com/office/drawing/2014/main" id="{B3A372E3-478C-DD4F-A61E-06CA51F44403}"/>
              </a:ext>
            </a:extLst>
          </p:cNvPr>
          <p:cNvSpPr>
            <a:spLocks noGrp="1"/>
          </p:cNvSpPr>
          <p:nvPr>
            <p:ph type="ftr" sz="quarter" idx="11"/>
          </p:nvPr>
        </p:nvSpPr>
        <p:spPr>
          <a:xfrm>
            <a:off x="7286412" y="6324599"/>
            <a:ext cx="3859795" cy="365125"/>
          </a:xfrm>
          <a:prstGeom prst="rect">
            <a:avLst/>
          </a:prstGeom>
        </p:spPr>
        <p:txBody>
          <a:bodyPr/>
          <a:lstStyle>
            <a:lvl1pPr>
              <a:defRPr sz="1000"/>
            </a:lvl1pPr>
          </a:lstStyle>
          <a:p>
            <a:r>
              <a:rPr lang="en-US"/>
              <a:t>Liberty PPT template V3</a:t>
            </a:r>
            <a:endParaRPr lang="en-US" dirty="0"/>
          </a:p>
        </p:txBody>
      </p:sp>
    </p:spTree>
    <p:extLst>
      <p:ext uri="{BB962C8B-B14F-4D97-AF65-F5344CB8AC3E}">
        <p14:creationId xmlns:p14="http://schemas.microsoft.com/office/powerpoint/2010/main" val="3743300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441" y="609919"/>
            <a:ext cx="10969943" cy="822006"/>
          </a:xfrm>
          <a:prstGeom prst="rect">
            <a:avLst/>
          </a:prstGeom>
        </p:spPr>
        <p:txBody>
          <a:bodyPr vert="horz" lIns="36000" tIns="0" rIns="3600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441" y="1600201"/>
            <a:ext cx="10969943" cy="4525963"/>
          </a:xfrm>
          <a:prstGeom prst="rect">
            <a:avLst/>
          </a:prstGeom>
        </p:spPr>
        <p:txBody>
          <a:bodyPr vert="horz" lIns="36000" tIns="4680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a:extLst>
              <a:ext uri="{FF2B5EF4-FFF2-40B4-BE49-F238E27FC236}">
                <a16:creationId xmlns:a16="http://schemas.microsoft.com/office/drawing/2014/main" id="{FD8A1816-59D8-5A4A-9C26-44D474497BDE}"/>
              </a:ext>
            </a:extLst>
          </p:cNvPr>
          <p:cNvSpPr/>
          <p:nvPr userDrawn="1"/>
        </p:nvSpPr>
        <p:spPr>
          <a:xfrm>
            <a:off x="0" y="6126480"/>
            <a:ext cx="12188952" cy="731520"/>
          </a:xfrm>
          <a:prstGeom prst="rect">
            <a:avLst/>
          </a:prstGeom>
          <a:gradFill flip="none" rotWithShape="1">
            <a:gsLst>
              <a:gs pos="8000">
                <a:srgbClr val="7C4DFF"/>
              </a:gs>
              <a:gs pos="100000">
                <a:srgbClr val="93E858"/>
              </a:gs>
              <a:gs pos="64000">
                <a:srgbClr val="05CFFF"/>
              </a:gs>
            </a:gsLst>
            <a:lin ang="198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latin typeface="Poppins-Light"/>
            </a:endParaRPr>
          </a:p>
        </p:txBody>
      </p:sp>
      <p:sp>
        <p:nvSpPr>
          <p:cNvPr id="5" name="Footer Placeholder 4"/>
          <p:cNvSpPr>
            <a:spLocks noGrp="1"/>
          </p:cNvSpPr>
          <p:nvPr>
            <p:ph type="ftr" sz="quarter" idx="3"/>
          </p:nvPr>
        </p:nvSpPr>
        <p:spPr>
          <a:xfrm>
            <a:off x="7226246" y="6324599"/>
            <a:ext cx="3859795" cy="365125"/>
          </a:xfrm>
          <a:prstGeom prst="rect">
            <a:avLst/>
          </a:prstGeom>
        </p:spPr>
        <p:txBody>
          <a:bodyPr vert="horz" lIns="36000" tIns="0" rIns="36000" bIns="0" rtlCol="0" anchor="ctr"/>
          <a:lstStyle>
            <a:lvl1pPr algn="r">
              <a:defRPr sz="1000" b="0" i="0" baseline="0">
                <a:solidFill>
                  <a:schemeClr val="bg1"/>
                </a:solidFill>
                <a:latin typeface="Poppins Light" pitchFamily="2" charset="77"/>
                <a:cs typeface="Poppins Light" pitchFamily="2" charset="77"/>
              </a:defRPr>
            </a:lvl1pPr>
          </a:lstStyle>
          <a:p>
            <a:r>
              <a:rPr lang="en-US" sz="1000"/>
              <a:t>Liberty PPT template V3</a:t>
            </a:r>
            <a:endParaRPr lang="en-US" sz="1000" dirty="0"/>
          </a:p>
        </p:txBody>
      </p:sp>
      <p:sp>
        <p:nvSpPr>
          <p:cNvPr id="6" name="Slide Number Placeholder 5"/>
          <p:cNvSpPr>
            <a:spLocks noGrp="1"/>
          </p:cNvSpPr>
          <p:nvPr>
            <p:ph type="sldNum" sz="quarter" idx="4"/>
          </p:nvPr>
        </p:nvSpPr>
        <p:spPr>
          <a:xfrm>
            <a:off x="11086041" y="6324600"/>
            <a:ext cx="493343" cy="365125"/>
          </a:xfrm>
          <a:prstGeom prst="rect">
            <a:avLst/>
          </a:prstGeom>
        </p:spPr>
        <p:txBody>
          <a:bodyPr vert="horz" lIns="91440" tIns="45720" rIns="0" bIns="45720" rtlCol="0" anchor="ctr"/>
          <a:lstStyle>
            <a:lvl1pPr algn="r">
              <a:defRPr sz="1000" b="0" i="0" baseline="0">
                <a:solidFill>
                  <a:schemeClr val="bg1"/>
                </a:solidFill>
                <a:latin typeface="Poppins Medium" pitchFamily="2" charset="77"/>
                <a:cs typeface="Poppins Medium" pitchFamily="2" charset="77"/>
              </a:defRPr>
            </a:lvl1pPr>
          </a:lstStyle>
          <a:p>
            <a:fld id="{0AE1315B-CDFF-E848-BF72-295A8B64A5C8}" type="slidenum">
              <a:rPr lang="en-US" smtClean="0"/>
              <a:pPr/>
              <a:t>‹#›</a:t>
            </a:fld>
            <a:endParaRPr lang="en-US" sz="1000" dirty="0"/>
          </a:p>
        </p:txBody>
      </p:sp>
      <p:pic>
        <p:nvPicPr>
          <p:cNvPr id="21" name="Graphic 20">
            <a:extLst>
              <a:ext uri="{FF2B5EF4-FFF2-40B4-BE49-F238E27FC236}">
                <a16:creationId xmlns:a16="http://schemas.microsoft.com/office/drawing/2014/main" id="{DE2312CA-182E-EE44-9B3D-60BEEC40F86C}"/>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xmlns="" r:embed="rId9"/>
              </a:ext>
            </a:extLst>
          </a:blip>
          <a:stretch>
            <a:fillRect/>
          </a:stretch>
        </p:blipFill>
        <p:spPr>
          <a:xfrm>
            <a:off x="103158" y="6078430"/>
            <a:ext cx="1411820" cy="827619"/>
          </a:xfrm>
          <a:prstGeom prst="rect">
            <a:avLst/>
          </a:prstGeom>
        </p:spPr>
      </p:pic>
      <p:pic>
        <p:nvPicPr>
          <p:cNvPr id="9" name="Graphic 8">
            <a:extLst>
              <a:ext uri="{FF2B5EF4-FFF2-40B4-BE49-F238E27FC236}">
                <a16:creationId xmlns:a16="http://schemas.microsoft.com/office/drawing/2014/main" id="{7DD82373-7F44-8343-BAEE-9D50389ED0C1}"/>
              </a:ext>
            </a:extLst>
          </p:cNvPr>
          <p:cNvPicPr>
            <a:picLocks noChangeAspect="1"/>
          </p:cNvPicPr>
          <p:nvPr userDrawn="1"/>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xmlns="" r:embed="rId9"/>
              </a:ext>
            </a:extLst>
          </a:blip>
          <a:stretch>
            <a:fillRect/>
          </a:stretch>
        </p:blipFill>
        <p:spPr>
          <a:xfrm>
            <a:off x="103158" y="6078430"/>
            <a:ext cx="1411820" cy="827619"/>
          </a:xfrm>
          <a:prstGeom prst="rect">
            <a:avLst/>
          </a:prstGeom>
        </p:spPr>
      </p:pic>
    </p:spTree>
    <p:extLst>
      <p:ext uri="{BB962C8B-B14F-4D97-AF65-F5344CB8AC3E}">
        <p14:creationId xmlns:p14="http://schemas.microsoft.com/office/powerpoint/2010/main" val="3003539039"/>
      </p:ext>
    </p:extLst>
  </p:cSld>
  <p:clrMap bg1="lt1" tx1="dk1" bg2="lt2" tx2="dk2" accent1="accent1" accent2="accent2" accent3="accent3" accent4="accent4" accent5="accent5" accent6="accent6" hlink="hlink" folHlink="folHlink"/>
  <p:sldLayoutIdLst>
    <p:sldLayoutId id="2147483722" r:id="rId1"/>
    <p:sldLayoutId id="2147483798" r:id="rId2"/>
    <p:sldLayoutId id="2147483801" r:id="rId3"/>
    <p:sldLayoutId id="2147483803" r:id="rId4"/>
    <p:sldLayoutId id="2147483739" r:id="rId5"/>
    <p:sldLayoutId id="2147483789" r:id="rId6"/>
  </p:sldLayoutIdLst>
  <p:hf hdr="0" dt="0"/>
  <p:txStyles>
    <p:titleStyle>
      <a:lvl1pPr algn="l" defTabSz="609448" rtl="0" eaLnBrk="1" latinLnBrk="0" hangingPunct="1">
        <a:spcBef>
          <a:spcPct val="0"/>
        </a:spcBef>
        <a:buNone/>
        <a:defRPr sz="2800" b="0" i="0" kern="1200" spc="20" baseline="0">
          <a:solidFill>
            <a:schemeClr val="tx1"/>
          </a:solidFill>
          <a:latin typeface="Poppins SemiBold" pitchFamily="2" charset="77"/>
          <a:ea typeface="+mj-ea"/>
          <a:cs typeface="Poppins SemiBold" pitchFamily="2" charset="77"/>
        </a:defRPr>
      </a:lvl1pPr>
    </p:titleStyle>
    <p:bodyStyle>
      <a:lvl1pPr marL="288000" indent="-288000" algn="l" defTabSz="609448" rtl="0" eaLnBrk="1" latinLnBrk="0" hangingPunct="1">
        <a:lnSpc>
          <a:spcPct val="120000"/>
        </a:lnSpc>
        <a:spcBef>
          <a:spcPts val="1200"/>
        </a:spcBef>
        <a:spcAft>
          <a:spcPts val="500"/>
        </a:spcAft>
        <a:buFont typeface="Arial"/>
        <a:buChar char="•"/>
        <a:tabLst/>
        <a:defRPr sz="1600" b="0" i="0" kern="800" spc="30" baseline="0">
          <a:solidFill>
            <a:schemeClr val="tx1"/>
          </a:solidFill>
          <a:latin typeface="Poppins SemiBold" pitchFamily="2" charset="77"/>
          <a:ea typeface="+mn-ea"/>
          <a:cs typeface="Poppins SemiBold" pitchFamily="2" charset="77"/>
        </a:defRPr>
      </a:lvl1pPr>
      <a:lvl2pPr marL="576000" indent="-288000" algn="l" defTabSz="609448" rtl="0" eaLnBrk="1" latinLnBrk="0" hangingPunct="1">
        <a:lnSpc>
          <a:spcPct val="120000"/>
        </a:lnSpc>
        <a:spcBef>
          <a:spcPts val="0"/>
        </a:spcBef>
        <a:buFont typeface="System Font Regular"/>
        <a:buChar char="–"/>
        <a:tabLst/>
        <a:defRPr sz="1600" b="0" i="0" kern="800" spc="30" baseline="0">
          <a:solidFill>
            <a:schemeClr val="tx2"/>
          </a:solidFill>
          <a:latin typeface="Poppins Light" pitchFamily="2" charset="77"/>
          <a:ea typeface="+mn-ea"/>
          <a:cs typeface="Poppins Light" pitchFamily="2" charset="77"/>
        </a:defRPr>
      </a:lvl2pPr>
      <a:lvl3pPr marL="864000" indent="-288000" algn="l" defTabSz="609448" rtl="0" eaLnBrk="1" latinLnBrk="0" hangingPunct="1">
        <a:lnSpc>
          <a:spcPct val="120000"/>
        </a:lnSpc>
        <a:spcBef>
          <a:spcPts val="0"/>
        </a:spcBef>
        <a:buFont typeface="System Font Regular"/>
        <a:buChar char="–"/>
        <a:tabLst/>
        <a:defRPr sz="1600" b="0" i="0" kern="800" spc="30" baseline="0">
          <a:solidFill>
            <a:schemeClr val="tx2"/>
          </a:solidFill>
          <a:latin typeface="Poppins Light" pitchFamily="2" charset="77"/>
          <a:ea typeface="+mn-ea"/>
          <a:cs typeface="Poppins Light" pitchFamily="2" charset="77"/>
        </a:defRPr>
      </a:lvl3pPr>
      <a:lvl4pPr marL="1152000" indent="-288000" algn="l" defTabSz="609448" rtl="0" eaLnBrk="1" latinLnBrk="0" hangingPunct="1">
        <a:lnSpc>
          <a:spcPct val="120000"/>
        </a:lnSpc>
        <a:spcBef>
          <a:spcPts val="0"/>
        </a:spcBef>
        <a:buFont typeface="System Font Regular"/>
        <a:buChar char="–"/>
        <a:tabLst/>
        <a:defRPr sz="1600" b="0" i="0" kern="800" spc="30" baseline="0">
          <a:solidFill>
            <a:schemeClr val="tx2"/>
          </a:solidFill>
          <a:latin typeface="Poppins Light" pitchFamily="2" charset="77"/>
          <a:ea typeface="+mn-ea"/>
          <a:cs typeface="Poppins Light" pitchFamily="2" charset="77"/>
        </a:defRPr>
      </a:lvl4pPr>
      <a:lvl5pPr marL="1440000" indent="-288000" algn="l" defTabSz="609448" rtl="0" eaLnBrk="1" latinLnBrk="0" hangingPunct="1">
        <a:lnSpc>
          <a:spcPct val="120000"/>
        </a:lnSpc>
        <a:spcBef>
          <a:spcPts val="0"/>
        </a:spcBef>
        <a:buFont typeface="System Font Regular"/>
        <a:buChar char="–"/>
        <a:tabLst/>
        <a:defRPr sz="1600" b="0" i="0" kern="800" spc="30" baseline="0">
          <a:solidFill>
            <a:schemeClr val="tx2"/>
          </a:solidFill>
          <a:latin typeface="Poppins Light" pitchFamily="2" charset="77"/>
          <a:ea typeface="+mn-ea"/>
          <a:cs typeface="Poppins Light" pitchFamily="2" charset="77"/>
        </a:defRPr>
      </a:lvl5pPr>
      <a:lvl6pPr marL="3351962" indent="-304724" algn="l" defTabSz="609448" rtl="0" eaLnBrk="1" latinLnBrk="0" hangingPunct="1">
        <a:spcBef>
          <a:spcPct val="20000"/>
        </a:spcBef>
        <a:buFont typeface="Arial"/>
        <a:buChar char="•"/>
        <a:defRPr sz="2666" kern="1200">
          <a:solidFill>
            <a:schemeClr val="tx1"/>
          </a:solidFill>
          <a:latin typeface="+mn-lt"/>
          <a:ea typeface="+mn-ea"/>
          <a:cs typeface="+mn-cs"/>
        </a:defRPr>
      </a:lvl6pPr>
      <a:lvl7pPr marL="3961409" indent="-304724" algn="l" defTabSz="609448" rtl="0" eaLnBrk="1" latinLnBrk="0" hangingPunct="1">
        <a:spcBef>
          <a:spcPct val="20000"/>
        </a:spcBef>
        <a:buFont typeface="Arial"/>
        <a:buChar char="•"/>
        <a:defRPr sz="2666" kern="1200">
          <a:solidFill>
            <a:schemeClr val="tx1"/>
          </a:solidFill>
          <a:latin typeface="+mn-lt"/>
          <a:ea typeface="+mn-ea"/>
          <a:cs typeface="+mn-cs"/>
        </a:defRPr>
      </a:lvl7pPr>
      <a:lvl8pPr marL="4570857" indent="-304724" algn="l" defTabSz="609448" rtl="0" eaLnBrk="1" latinLnBrk="0" hangingPunct="1">
        <a:spcBef>
          <a:spcPct val="20000"/>
        </a:spcBef>
        <a:buFont typeface="Arial"/>
        <a:buChar char="•"/>
        <a:defRPr sz="2666" kern="1200">
          <a:solidFill>
            <a:schemeClr val="tx1"/>
          </a:solidFill>
          <a:latin typeface="+mn-lt"/>
          <a:ea typeface="+mn-ea"/>
          <a:cs typeface="+mn-cs"/>
        </a:defRPr>
      </a:lvl8pPr>
      <a:lvl9pPr marL="5180305" indent="-304724" algn="l" defTabSz="609448" rtl="0" eaLnBrk="1" latinLnBrk="0" hangingPunct="1">
        <a:spcBef>
          <a:spcPct val="20000"/>
        </a:spcBef>
        <a:buFont typeface="Arial"/>
        <a:buChar char="•"/>
        <a:defRPr sz="2666" kern="1200">
          <a:solidFill>
            <a:schemeClr val="tx1"/>
          </a:solidFill>
          <a:latin typeface="+mn-lt"/>
          <a:ea typeface="+mn-ea"/>
          <a:cs typeface="+mn-cs"/>
        </a:defRPr>
      </a:lvl9pPr>
    </p:bodyStyle>
    <p:otherStyle>
      <a:defPPr>
        <a:defRPr lang="en-US"/>
      </a:defPPr>
      <a:lvl1pPr marL="0" algn="l" defTabSz="609448" rtl="0" eaLnBrk="1" latinLnBrk="0" hangingPunct="1">
        <a:defRPr sz="2399" kern="1200">
          <a:solidFill>
            <a:schemeClr val="tx1"/>
          </a:solidFill>
          <a:latin typeface="+mn-lt"/>
          <a:ea typeface="+mn-ea"/>
          <a:cs typeface="+mn-cs"/>
        </a:defRPr>
      </a:lvl1pPr>
      <a:lvl2pPr marL="609448" algn="l" defTabSz="609448" rtl="0" eaLnBrk="1" latinLnBrk="0" hangingPunct="1">
        <a:defRPr sz="2399" kern="1200">
          <a:solidFill>
            <a:schemeClr val="tx1"/>
          </a:solidFill>
          <a:latin typeface="+mn-lt"/>
          <a:ea typeface="+mn-ea"/>
          <a:cs typeface="+mn-cs"/>
        </a:defRPr>
      </a:lvl2pPr>
      <a:lvl3pPr marL="1218895" algn="l" defTabSz="609448" rtl="0" eaLnBrk="1" latinLnBrk="0" hangingPunct="1">
        <a:defRPr sz="2399" kern="1200">
          <a:solidFill>
            <a:schemeClr val="tx1"/>
          </a:solidFill>
          <a:latin typeface="+mn-lt"/>
          <a:ea typeface="+mn-ea"/>
          <a:cs typeface="+mn-cs"/>
        </a:defRPr>
      </a:lvl3pPr>
      <a:lvl4pPr marL="1828343" algn="l" defTabSz="609448" rtl="0" eaLnBrk="1" latinLnBrk="0" hangingPunct="1">
        <a:defRPr sz="2399" kern="1200">
          <a:solidFill>
            <a:schemeClr val="tx1"/>
          </a:solidFill>
          <a:latin typeface="+mn-lt"/>
          <a:ea typeface="+mn-ea"/>
          <a:cs typeface="+mn-cs"/>
        </a:defRPr>
      </a:lvl4pPr>
      <a:lvl5pPr marL="2437790" algn="l" defTabSz="609448" rtl="0" eaLnBrk="1" latinLnBrk="0" hangingPunct="1">
        <a:defRPr sz="2399" kern="1200">
          <a:solidFill>
            <a:schemeClr val="tx1"/>
          </a:solidFill>
          <a:latin typeface="+mn-lt"/>
          <a:ea typeface="+mn-ea"/>
          <a:cs typeface="+mn-cs"/>
        </a:defRPr>
      </a:lvl5pPr>
      <a:lvl6pPr marL="3047238" algn="l" defTabSz="609448" rtl="0" eaLnBrk="1" latinLnBrk="0" hangingPunct="1">
        <a:defRPr sz="2399" kern="1200">
          <a:solidFill>
            <a:schemeClr val="tx1"/>
          </a:solidFill>
          <a:latin typeface="+mn-lt"/>
          <a:ea typeface="+mn-ea"/>
          <a:cs typeface="+mn-cs"/>
        </a:defRPr>
      </a:lvl6pPr>
      <a:lvl7pPr marL="3656686" algn="l" defTabSz="609448" rtl="0" eaLnBrk="1" latinLnBrk="0" hangingPunct="1">
        <a:defRPr sz="2399" kern="1200">
          <a:solidFill>
            <a:schemeClr val="tx1"/>
          </a:solidFill>
          <a:latin typeface="+mn-lt"/>
          <a:ea typeface="+mn-ea"/>
          <a:cs typeface="+mn-cs"/>
        </a:defRPr>
      </a:lvl7pPr>
      <a:lvl8pPr marL="4266133" algn="l" defTabSz="609448" rtl="0" eaLnBrk="1" latinLnBrk="0" hangingPunct="1">
        <a:defRPr sz="2399" kern="1200">
          <a:solidFill>
            <a:schemeClr val="tx1"/>
          </a:solidFill>
          <a:latin typeface="+mn-lt"/>
          <a:ea typeface="+mn-ea"/>
          <a:cs typeface="+mn-cs"/>
        </a:defRPr>
      </a:lvl8pPr>
      <a:lvl9pPr marL="4875581" algn="l" defTabSz="609448" rtl="0" eaLnBrk="1" latinLnBrk="0" hangingPunct="1">
        <a:defRPr sz="2399" kern="1200">
          <a:solidFill>
            <a:schemeClr val="tx1"/>
          </a:solidFill>
          <a:latin typeface="+mn-lt"/>
          <a:ea typeface="+mn-ea"/>
          <a:cs typeface="+mn-cs"/>
        </a:defRPr>
      </a:lvl9pPr>
    </p:otherStyle>
  </p:txStyles>
  <p:extLst>
    <p:ext uri="{27BBF7A9-308A-43DC-89C8-2F10F3537804}">
      <p15:sldGuideLst xmlns:p15="http://schemas.microsoft.com/office/powerpoint/2012/main">
        <p15:guide id="2" pos="1271">
          <p15:clr>
            <a:srgbClr val="FBAE40"/>
          </p15:clr>
        </p15:guide>
        <p15:guide id="5" pos="5111">
          <p15:clr>
            <a:srgbClr val="FBAE40"/>
          </p15:clr>
        </p15:guide>
        <p15:guide id="13" orient="horz" pos="864">
          <p15:clr>
            <a:srgbClr val="FBAE40"/>
          </p15:clr>
        </p15:guide>
        <p15:guide id="14" pos="335">
          <p15:clr>
            <a:srgbClr val="5ACBF0"/>
          </p15:clr>
        </p15:guide>
        <p15:guide id="15" pos="959">
          <p15:clr>
            <a:srgbClr val="5ACBF0"/>
          </p15:clr>
        </p15:guide>
        <p15:guide id="16" pos="1127">
          <p15:clr>
            <a:srgbClr val="5ACBF0"/>
          </p15:clr>
        </p15:guide>
        <p15:guide id="17" pos="1751">
          <p15:clr>
            <a:srgbClr val="5ACBF0"/>
          </p15:clr>
        </p15:guide>
        <p15:guide id="18" pos="1919">
          <p15:clr>
            <a:srgbClr val="5ACBF0"/>
          </p15:clr>
        </p15:guide>
        <p15:guide id="19" pos="2543">
          <p15:clr>
            <a:srgbClr val="5ACBF0"/>
          </p15:clr>
        </p15:guide>
        <p15:guide id="20" pos="2711">
          <p15:clr>
            <a:srgbClr val="5ACBF0"/>
          </p15:clr>
        </p15:guide>
        <p15:guide id="21" pos="3335">
          <p15:clr>
            <a:srgbClr val="5ACBF0"/>
          </p15:clr>
        </p15:guide>
        <p15:guide id="22" pos="3503">
          <p15:clr>
            <a:srgbClr val="5ACBF0"/>
          </p15:clr>
        </p15:guide>
        <p15:guide id="23" pos="4151">
          <p15:clr>
            <a:srgbClr val="5ACBF0"/>
          </p15:clr>
        </p15:guide>
        <p15:guide id="24" pos="4319">
          <p15:clr>
            <a:srgbClr val="5ACBF0"/>
          </p15:clr>
        </p15:guide>
        <p15:guide id="25" pos="4943">
          <p15:clr>
            <a:srgbClr val="5ACBF0"/>
          </p15:clr>
        </p15:guide>
        <p15:guide id="26" pos="5735">
          <p15:clr>
            <a:srgbClr val="5ACBF0"/>
          </p15:clr>
        </p15:guide>
        <p15:guide id="27" pos="5903">
          <p15:clr>
            <a:srgbClr val="5ACBF0"/>
          </p15:clr>
        </p15:guide>
        <p15:guide id="28" pos="6527">
          <p15:clr>
            <a:srgbClr val="5ACBF0"/>
          </p15:clr>
        </p15:guide>
        <p15:guide id="29" pos="6695">
          <p15:clr>
            <a:srgbClr val="5ACBF0"/>
          </p15:clr>
        </p15:guide>
        <p15:guide id="30" pos="7332">
          <p15:clr>
            <a:srgbClr val="5ACBF0"/>
          </p15:clr>
        </p15:guide>
        <p15:guide id="31" orient="horz" pos="336">
          <p15:clr>
            <a:srgbClr val="5ACBF0"/>
          </p15:clr>
        </p15:guide>
        <p15:guide id="32" orient="horz" pos="3984">
          <p15:clr>
            <a:srgbClr val="5ACBF0"/>
          </p15:clr>
        </p15:guide>
        <p15:guide id="33" orient="horz" pos="1728">
          <p15:clr>
            <a:srgbClr val="FBAE40"/>
          </p15:clr>
        </p15:guide>
        <p15:guide id="34" orient="horz" pos="2592">
          <p15:clr>
            <a:srgbClr val="FBAE40"/>
          </p15:clr>
        </p15:guide>
        <p15:guide id="35" orient="horz" pos="3456">
          <p15:clr>
            <a:srgbClr val="FBAE40"/>
          </p15:clr>
        </p15:guide>
        <p15:guide id="37" pos="3839">
          <p15:clr>
            <a:srgbClr val="FBAE40"/>
          </p15:clr>
        </p15:guide>
        <p15:guide id="38" pos="6383">
          <p15:clr>
            <a:srgbClr val="FBAE40"/>
          </p15:clr>
        </p15:guide>
        <p15:guide id="39" orient="horz" pos="1032">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478860" y="3363435"/>
            <a:ext cx="4160690" cy="1500396"/>
          </a:xfrm>
        </p:spPr>
        <p:txBody>
          <a:bodyPr/>
          <a:lstStyle/>
          <a:p>
            <a:r>
              <a:rPr lang="en-US" dirty="0"/>
              <a:t>Docket No. AO-2021-0264</a:t>
            </a:r>
          </a:p>
          <a:p>
            <a:endParaRPr lang="en-US" dirty="0"/>
          </a:p>
          <a:p>
            <a:r>
              <a:rPr lang="en-US" dirty="0"/>
              <a:t>Mike Beatty,</a:t>
            </a:r>
          </a:p>
          <a:p>
            <a:r>
              <a:rPr lang="en-US" dirty="0"/>
              <a:t>Vice President of Operations </a:t>
            </a:r>
          </a:p>
          <a:p>
            <a:endParaRPr lang="en-US" dirty="0"/>
          </a:p>
        </p:txBody>
      </p:sp>
      <p:sp>
        <p:nvSpPr>
          <p:cNvPr id="3" name="Title 2"/>
          <p:cNvSpPr>
            <a:spLocks noGrp="1"/>
          </p:cNvSpPr>
          <p:nvPr>
            <p:ph type="title"/>
          </p:nvPr>
        </p:nvSpPr>
        <p:spPr>
          <a:xfrm>
            <a:off x="4303713" y="807278"/>
            <a:ext cx="7335837" cy="1748880"/>
          </a:xfrm>
        </p:spPr>
        <p:txBody>
          <a:bodyPr/>
          <a:lstStyle/>
          <a:p>
            <a:r>
              <a:rPr lang="en-US" sz="2800" dirty="0"/>
              <a:t>Workshop Presentation by The Empire District Gas Company and Liberty Utilities (</a:t>
            </a:r>
            <a:r>
              <a:rPr lang="en-US" sz="2800" dirty="0" err="1"/>
              <a:t>Midstates</a:t>
            </a:r>
            <a:r>
              <a:rPr lang="en-US" sz="2800" dirty="0"/>
              <a:t> Natural Gas) Corp.</a:t>
            </a:r>
            <a:r>
              <a:rPr lang="en-US" sz="3000" dirty="0"/>
              <a:t>	</a:t>
            </a:r>
            <a:br>
              <a:rPr lang="en-US" sz="3000" dirty="0"/>
            </a:br>
            <a:r>
              <a:rPr lang="en-US" sz="3600" dirty="0"/>
              <a:t> </a:t>
            </a:r>
            <a:endParaRPr lang="en-US" dirty="0"/>
          </a:p>
        </p:txBody>
      </p:sp>
      <p:sp>
        <p:nvSpPr>
          <p:cNvPr id="5" name="Rectangle 1">
            <a:extLst>
              <a:ext uri="{FF2B5EF4-FFF2-40B4-BE49-F238E27FC236}">
                <a16:creationId xmlns:a16="http://schemas.microsoft.com/office/drawing/2014/main" id="{EEC31624-9D01-4B63-A5ED-9E193AF0221D}"/>
              </a:ext>
            </a:extLst>
          </p:cNvPr>
          <p:cNvSpPr>
            <a:spLocks noChangeArrowheads="1"/>
          </p:cNvSpPr>
          <p:nvPr/>
        </p:nvSpPr>
        <p:spPr bwMode="auto">
          <a:xfrm>
            <a:off x="0" y="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Arial" panose="020B0604020202020204" pitchFamily="34" charset="0"/>
                <a:cs typeface="Arial" panose="020B0604020202020204" pitchFamily="34" charset="0"/>
              </a:rPr>
              <a:t>PGA-2020-0222</a:t>
            </a:r>
            <a:r>
              <a:rPr kumimoji="0" lang="en-US" altLang="en-US" sz="11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16807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000" dirty="0"/>
              <a:t>Agenda</a:t>
            </a:r>
          </a:p>
        </p:txBody>
      </p:sp>
      <p:sp>
        <p:nvSpPr>
          <p:cNvPr id="7" name="Content Placeholder 6"/>
          <p:cNvSpPr>
            <a:spLocks noGrp="1"/>
          </p:cNvSpPr>
          <p:nvPr>
            <p:ph idx="1"/>
          </p:nvPr>
        </p:nvSpPr>
        <p:spPr/>
        <p:txBody>
          <a:bodyPr/>
          <a:lstStyle/>
          <a:p>
            <a:r>
              <a:rPr lang="en-US" sz="2200" dirty="0">
                <a:latin typeface="Poppins Light" panose="00000400000000000000" pitchFamily="50" charset="0"/>
                <a:cs typeface="Poppins Light" panose="00000400000000000000" pitchFamily="50" charset="0"/>
              </a:rPr>
              <a:t>The Event</a:t>
            </a:r>
          </a:p>
          <a:p>
            <a:r>
              <a:rPr lang="en-US" sz="2200" dirty="0">
                <a:latin typeface="Poppins Light" panose="00000400000000000000" pitchFamily="50" charset="0"/>
                <a:cs typeface="Poppins Light" panose="00000400000000000000" pitchFamily="50" charset="0"/>
              </a:rPr>
              <a:t>February Supply Costs</a:t>
            </a:r>
          </a:p>
          <a:p>
            <a:r>
              <a:rPr lang="en-US" sz="2200" dirty="0">
                <a:latin typeface="Poppins Light" panose="00000400000000000000" pitchFamily="50" charset="0"/>
                <a:cs typeface="Poppins Light" panose="00000400000000000000" pitchFamily="50" charset="0"/>
              </a:rPr>
              <a:t>Operations</a:t>
            </a:r>
          </a:p>
          <a:p>
            <a:r>
              <a:rPr lang="en-US" sz="2200" dirty="0">
                <a:latin typeface="Poppins Light" panose="00000400000000000000" pitchFamily="50" charset="0"/>
                <a:cs typeface="Poppins Light" panose="00000400000000000000" pitchFamily="50" charset="0"/>
              </a:rPr>
              <a:t>Purchased Gas Adjustment (PGA)</a:t>
            </a:r>
          </a:p>
          <a:p>
            <a:r>
              <a:rPr lang="en-US" sz="2200" dirty="0">
                <a:latin typeface="Poppins Light" panose="00000400000000000000" pitchFamily="50" charset="0"/>
                <a:cs typeface="Poppins Light" panose="00000400000000000000" pitchFamily="50" charset="0"/>
              </a:rPr>
              <a:t>Communications</a:t>
            </a:r>
          </a:p>
          <a:p>
            <a:r>
              <a:rPr lang="en-US" sz="2200" dirty="0">
                <a:latin typeface="Poppins Light" panose="00000400000000000000" pitchFamily="50" charset="0"/>
                <a:cs typeface="Poppins Light" panose="00000400000000000000" pitchFamily="50" charset="0"/>
              </a:rPr>
              <a:t>Questions</a:t>
            </a:r>
          </a:p>
          <a:p>
            <a:endParaRPr lang="en-US" dirty="0"/>
          </a:p>
        </p:txBody>
      </p:sp>
    </p:spTree>
    <p:extLst>
      <p:ext uri="{BB962C8B-B14F-4D97-AF65-F5344CB8AC3E}">
        <p14:creationId xmlns:p14="http://schemas.microsoft.com/office/powerpoint/2010/main" val="1554789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D2276-E29D-4F06-B454-A978733FBDB1}"/>
              </a:ext>
            </a:extLst>
          </p:cNvPr>
          <p:cNvSpPr>
            <a:spLocks noGrp="1"/>
          </p:cNvSpPr>
          <p:nvPr>
            <p:ph type="title"/>
          </p:nvPr>
        </p:nvSpPr>
        <p:spPr/>
        <p:txBody>
          <a:bodyPr/>
          <a:lstStyle/>
          <a:p>
            <a:r>
              <a:rPr lang="en-US" sz="3000" dirty="0"/>
              <a:t>The Event</a:t>
            </a:r>
          </a:p>
        </p:txBody>
      </p:sp>
      <p:sp>
        <p:nvSpPr>
          <p:cNvPr id="3" name="Content Placeholder 2">
            <a:extLst>
              <a:ext uri="{FF2B5EF4-FFF2-40B4-BE49-F238E27FC236}">
                <a16:creationId xmlns:a16="http://schemas.microsoft.com/office/drawing/2014/main" id="{36DA29A0-4138-4E1E-811D-6880DAA6445D}"/>
              </a:ext>
            </a:extLst>
          </p:cNvPr>
          <p:cNvSpPr>
            <a:spLocks noGrp="1"/>
          </p:cNvSpPr>
          <p:nvPr>
            <p:ph idx="1"/>
          </p:nvPr>
        </p:nvSpPr>
        <p:spPr>
          <a:xfrm>
            <a:off x="531813" y="1454727"/>
            <a:ext cx="5852559" cy="4442836"/>
          </a:xfrm>
        </p:spPr>
        <p:txBody>
          <a:bodyPr/>
          <a:lstStyle/>
          <a:p>
            <a:r>
              <a:rPr lang="en-US" dirty="0"/>
              <a:t>Extreme Cold </a:t>
            </a:r>
          </a:p>
          <a:p>
            <a:pPr lvl="1"/>
            <a:r>
              <a:rPr lang="en-US" dirty="0"/>
              <a:t>Daily temps between </a:t>
            </a:r>
            <a:r>
              <a:rPr lang="en-US" b="1" dirty="0"/>
              <a:t>-10 to -20 F</a:t>
            </a:r>
          </a:p>
          <a:p>
            <a:pPr lvl="1"/>
            <a:r>
              <a:rPr lang="en-US" dirty="0"/>
              <a:t>Anomalies of </a:t>
            </a:r>
            <a:r>
              <a:rPr lang="en-US" b="1" dirty="0"/>
              <a:t>-10 to -30 degrees</a:t>
            </a:r>
          </a:p>
          <a:p>
            <a:pPr marL="288000" lvl="1" indent="0">
              <a:buNone/>
            </a:pPr>
            <a:endParaRPr lang="en-US" sz="600" b="1" dirty="0"/>
          </a:p>
          <a:p>
            <a:endParaRPr lang="en-US" sz="600" b="1" dirty="0"/>
          </a:p>
          <a:p>
            <a:r>
              <a:rPr lang="en-US" b="1" dirty="0"/>
              <a:t>Prices</a:t>
            </a:r>
          </a:p>
          <a:p>
            <a:pPr lvl="1"/>
            <a:r>
              <a:rPr lang="en-US" b="1" dirty="0"/>
              <a:t>Period from Feb 6 to Feb 18</a:t>
            </a:r>
          </a:p>
          <a:p>
            <a:pPr lvl="2"/>
            <a:r>
              <a:rPr lang="en-US" b="1" dirty="0"/>
              <a:t>Minimum Price 		$2.68</a:t>
            </a:r>
          </a:p>
          <a:p>
            <a:pPr lvl="2"/>
            <a:r>
              <a:rPr lang="en-US" b="1" dirty="0"/>
              <a:t>Max Price 			$622.78</a:t>
            </a:r>
          </a:p>
        </p:txBody>
      </p:sp>
      <p:sp>
        <p:nvSpPr>
          <p:cNvPr id="4" name="Slide Number Placeholder 3">
            <a:extLst>
              <a:ext uri="{FF2B5EF4-FFF2-40B4-BE49-F238E27FC236}">
                <a16:creationId xmlns:a16="http://schemas.microsoft.com/office/drawing/2014/main" id="{358721D2-C41D-49DA-BB58-E2888748C7EA}"/>
              </a:ext>
            </a:extLst>
          </p:cNvPr>
          <p:cNvSpPr>
            <a:spLocks noGrp="1"/>
          </p:cNvSpPr>
          <p:nvPr>
            <p:ph type="sldNum" sz="quarter" idx="12"/>
          </p:nvPr>
        </p:nvSpPr>
        <p:spPr/>
        <p:txBody>
          <a:bodyPr/>
          <a:lstStyle/>
          <a:p>
            <a:fld id="{0AE1315B-CDFF-E848-BF72-295A8B64A5C8}" type="slidenum">
              <a:rPr lang="en-US" smtClean="0"/>
              <a:pPr/>
              <a:t>3</a:t>
            </a:fld>
            <a:endParaRPr lang="en-US" dirty="0"/>
          </a:p>
        </p:txBody>
      </p:sp>
      <p:sp>
        <p:nvSpPr>
          <p:cNvPr id="5" name="Footer Placeholder 4">
            <a:extLst>
              <a:ext uri="{FF2B5EF4-FFF2-40B4-BE49-F238E27FC236}">
                <a16:creationId xmlns:a16="http://schemas.microsoft.com/office/drawing/2014/main" id="{F0C15360-C8DC-4FF9-99DD-67D33E80AA09}"/>
              </a:ext>
            </a:extLst>
          </p:cNvPr>
          <p:cNvSpPr>
            <a:spLocks noGrp="1"/>
          </p:cNvSpPr>
          <p:nvPr>
            <p:ph type="ftr" sz="quarter" idx="11"/>
          </p:nvPr>
        </p:nvSpPr>
        <p:spPr/>
        <p:txBody>
          <a:bodyPr/>
          <a:lstStyle/>
          <a:p>
            <a:endParaRPr lang="en-US" dirty="0"/>
          </a:p>
        </p:txBody>
      </p:sp>
      <p:sp>
        <p:nvSpPr>
          <p:cNvPr id="6" name="Rectangle 5">
            <a:extLst>
              <a:ext uri="{FF2B5EF4-FFF2-40B4-BE49-F238E27FC236}">
                <a16:creationId xmlns:a16="http://schemas.microsoft.com/office/drawing/2014/main" id="{A6D17968-B740-42E0-8A4A-9474C3773D13}"/>
              </a:ext>
            </a:extLst>
          </p:cNvPr>
          <p:cNvSpPr/>
          <p:nvPr/>
        </p:nvSpPr>
        <p:spPr>
          <a:xfrm>
            <a:off x="3048000" y="3013502"/>
            <a:ext cx="6092825" cy="461665"/>
          </a:xfrm>
          <a:prstGeom prst="rect">
            <a:avLst/>
          </a:prstGeom>
        </p:spPr>
        <p:txBody>
          <a:bodyPr>
            <a:spAutoFit/>
          </a:bodyPr>
          <a:lstStyle/>
          <a:p>
            <a:endParaRPr lang="en-US" dirty="0"/>
          </a:p>
        </p:txBody>
      </p:sp>
      <p:pic>
        <p:nvPicPr>
          <p:cNvPr id="10" name="Picture 9">
            <a:extLst>
              <a:ext uri="{FF2B5EF4-FFF2-40B4-BE49-F238E27FC236}">
                <a16:creationId xmlns:a16="http://schemas.microsoft.com/office/drawing/2014/main" id="{4CE19951-9D3D-4C6F-A225-F05A65528836}"/>
              </a:ext>
            </a:extLst>
          </p:cNvPr>
          <p:cNvPicPr>
            <a:picLocks noChangeAspect="1"/>
          </p:cNvPicPr>
          <p:nvPr/>
        </p:nvPicPr>
        <p:blipFill>
          <a:blip r:embed="rId3"/>
          <a:stretch>
            <a:fillRect/>
          </a:stretch>
        </p:blipFill>
        <p:spPr>
          <a:xfrm>
            <a:off x="5786991" y="299558"/>
            <a:ext cx="5852559" cy="3286436"/>
          </a:xfrm>
          <a:prstGeom prst="rect">
            <a:avLst/>
          </a:prstGeom>
        </p:spPr>
      </p:pic>
      <p:sp>
        <p:nvSpPr>
          <p:cNvPr id="7" name="Rectangle 6">
            <a:extLst>
              <a:ext uri="{FF2B5EF4-FFF2-40B4-BE49-F238E27FC236}">
                <a16:creationId xmlns:a16="http://schemas.microsoft.com/office/drawing/2014/main" id="{91D90996-852B-49EF-AA6F-D66D29AC914C}"/>
              </a:ext>
            </a:extLst>
          </p:cNvPr>
          <p:cNvSpPr/>
          <p:nvPr/>
        </p:nvSpPr>
        <p:spPr>
          <a:xfrm>
            <a:off x="8011783" y="5831457"/>
            <a:ext cx="1589417" cy="10567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0A14410-D981-4B72-8A53-01EFDC9C7758}"/>
              </a:ext>
            </a:extLst>
          </p:cNvPr>
          <p:cNvGrpSpPr/>
          <p:nvPr/>
        </p:nvGrpSpPr>
        <p:grpSpPr>
          <a:xfrm>
            <a:off x="6509444" y="3386089"/>
            <a:ext cx="4489860" cy="2731267"/>
            <a:chOff x="6509444" y="3386089"/>
            <a:chExt cx="4489860" cy="2731267"/>
          </a:xfrm>
        </p:grpSpPr>
        <p:pic>
          <p:nvPicPr>
            <p:cNvPr id="13" name="Picture 12">
              <a:extLst>
                <a:ext uri="{FF2B5EF4-FFF2-40B4-BE49-F238E27FC236}">
                  <a16:creationId xmlns:a16="http://schemas.microsoft.com/office/drawing/2014/main" id="{11FCFE47-CB12-4DBC-8194-7DFA6902C7D4}"/>
                </a:ext>
              </a:extLst>
            </p:cNvPr>
            <p:cNvPicPr>
              <a:picLocks noChangeAspect="1"/>
            </p:cNvPicPr>
            <p:nvPr/>
          </p:nvPicPr>
          <p:blipFill>
            <a:blip r:embed="rId4"/>
            <a:stretch>
              <a:fillRect/>
            </a:stretch>
          </p:blipFill>
          <p:spPr>
            <a:xfrm>
              <a:off x="6509444" y="3386089"/>
              <a:ext cx="4489860" cy="2731267"/>
            </a:xfrm>
            <a:prstGeom prst="rect">
              <a:avLst/>
            </a:prstGeom>
          </p:spPr>
        </p:pic>
        <p:sp>
          <p:nvSpPr>
            <p:cNvPr id="14" name="Rectangle 13">
              <a:extLst>
                <a:ext uri="{FF2B5EF4-FFF2-40B4-BE49-F238E27FC236}">
                  <a16:creationId xmlns:a16="http://schemas.microsoft.com/office/drawing/2014/main" id="{D87FCE96-0B10-4214-BC45-76664CB62A60}"/>
                </a:ext>
              </a:extLst>
            </p:cNvPr>
            <p:cNvSpPr/>
            <p:nvPr/>
          </p:nvSpPr>
          <p:spPr>
            <a:xfrm>
              <a:off x="8011783" y="5831457"/>
              <a:ext cx="1589417" cy="10567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2730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F2A35-2E3A-4B0A-896A-C0DCDB1871D2}"/>
              </a:ext>
            </a:extLst>
          </p:cNvPr>
          <p:cNvSpPr>
            <a:spLocks noGrp="1"/>
          </p:cNvSpPr>
          <p:nvPr>
            <p:ph type="title"/>
          </p:nvPr>
        </p:nvSpPr>
        <p:spPr/>
        <p:txBody>
          <a:bodyPr/>
          <a:lstStyle/>
          <a:p>
            <a:r>
              <a:rPr lang="en-US" dirty="0"/>
              <a:t>February Supply Costs</a:t>
            </a:r>
          </a:p>
        </p:txBody>
      </p:sp>
      <p:sp>
        <p:nvSpPr>
          <p:cNvPr id="4" name="Slide Number Placeholder 3">
            <a:extLst>
              <a:ext uri="{FF2B5EF4-FFF2-40B4-BE49-F238E27FC236}">
                <a16:creationId xmlns:a16="http://schemas.microsoft.com/office/drawing/2014/main" id="{4CD44F01-7CCC-414C-99CF-1413134CFDCE}"/>
              </a:ext>
            </a:extLst>
          </p:cNvPr>
          <p:cNvSpPr>
            <a:spLocks noGrp="1"/>
          </p:cNvSpPr>
          <p:nvPr>
            <p:ph type="sldNum" sz="quarter" idx="12"/>
          </p:nvPr>
        </p:nvSpPr>
        <p:spPr/>
        <p:txBody>
          <a:bodyPr/>
          <a:lstStyle/>
          <a:p>
            <a:fld id="{0AE1315B-CDFF-E848-BF72-295A8B64A5C8}" type="slidenum">
              <a:rPr lang="en-US" smtClean="0"/>
              <a:pPr/>
              <a:t>4</a:t>
            </a:fld>
            <a:endParaRPr lang="en-US" dirty="0"/>
          </a:p>
        </p:txBody>
      </p:sp>
      <p:sp>
        <p:nvSpPr>
          <p:cNvPr id="5" name="Footer Placeholder 4">
            <a:extLst>
              <a:ext uri="{FF2B5EF4-FFF2-40B4-BE49-F238E27FC236}">
                <a16:creationId xmlns:a16="http://schemas.microsoft.com/office/drawing/2014/main" id="{8E19356D-E41D-40FE-888B-C7A78EEE8134}"/>
              </a:ext>
            </a:extLst>
          </p:cNvPr>
          <p:cNvSpPr>
            <a:spLocks noGrp="1"/>
          </p:cNvSpPr>
          <p:nvPr>
            <p:ph type="ftr" sz="quarter" idx="11"/>
          </p:nvPr>
        </p:nvSpPr>
        <p:spPr/>
        <p:txBody>
          <a:bodyPr/>
          <a:lstStyle/>
          <a:p>
            <a:endParaRPr lang="en-US" dirty="0"/>
          </a:p>
        </p:txBody>
      </p:sp>
      <p:sp>
        <p:nvSpPr>
          <p:cNvPr id="8" name="Content Placeholder 2">
            <a:extLst>
              <a:ext uri="{FF2B5EF4-FFF2-40B4-BE49-F238E27FC236}">
                <a16:creationId xmlns:a16="http://schemas.microsoft.com/office/drawing/2014/main" id="{00E74E3B-9B1E-496E-8515-CEB9B7D60FAA}"/>
              </a:ext>
            </a:extLst>
          </p:cNvPr>
          <p:cNvSpPr txBox="1">
            <a:spLocks noChangeArrowheads="1"/>
          </p:cNvSpPr>
          <p:nvPr/>
        </p:nvSpPr>
        <p:spPr>
          <a:xfrm>
            <a:off x="6094413" y="1365553"/>
            <a:ext cx="5673835" cy="4194905"/>
          </a:xfrm>
          <a:prstGeom prst="rect">
            <a:avLst/>
          </a:prstGeom>
        </p:spPr>
        <p:txBody>
          <a:bodyPr vert="horz" lIns="36000" tIns="46800" rIns="91440" bIns="45720" rtlCol="0">
            <a:noAutofit/>
          </a:bodyPr>
          <a:lstStyle>
            <a:lvl1pPr marL="288000" indent="-288000" algn="l" defTabSz="609448" rtl="0" eaLnBrk="1" latinLnBrk="0" hangingPunct="1">
              <a:lnSpc>
                <a:spcPct val="120000"/>
              </a:lnSpc>
              <a:spcBef>
                <a:spcPts val="1400"/>
              </a:spcBef>
              <a:spcAft>
                <a:spcPts val="500"/>
              </a:spcAft>
              <a:buFont typeface="Arial"/>
              <a:buChar char="•"/>
              <a:tabLst/>
              <a:defRPr sz="2000" b="0" i="0" kern="1000" spc="40" baseline="0">
                <a:solidFill>
                  <a:schemeClr val="tx1"/>
                </a:solidFill>
                <a:latin typeface="Poppins SemiBold" pitchFamily="2" charset="77"/>
                <a:ea typeface="+mn-ea"/>
                <a:cs typeface="Poppins SemiBold" pitchFamily="2" charset="77"/>
              </a:defRPr>
            </a:lvl1pPr>
            <a:lvl2pPr marL="576000" indent="-288000" algn="l" defTabSz="609448" rtl="0" eaLnBrk="1" latinLnBrk="0" hangingPunct="1">
              <a:lnSpc>
                <a:spcPct val="120000"/>
              </a:lnSpc>
              <a:spcBef>
                <a:spcPts val="0"/>
              </a:spcBef>
              <a:spcAft>
                <a:spcPts val="500"/>
              </a:spcAft>
              <a:buFont typeface="System Font Regular"/>
              <a:buChar char="–"/>
              <a:tabLst/>
              <a:defRPr sz="2000" b="0" i="0" kern="1000" spc="40" baseline="0">
                <a:solidFill>
                  <a:schemeClr val="tx2"/>
                </a:solidFill>
                <a:latin typeface="Poppins Light" pitchFamily="2" charset="77"/>
                <a:ea typeface="+mn-ea"/>
                <a:cs typeface="Poppins Light" pitchFamily="2" charset="77"/>
              </a:defRPr>
            </a:lvl2pPr>
            <a:lvl3pPr marL="864000" indent="-288000" algn="l" defTabSz="609448" rtl="0" eaLnBrk="1" latinLnBrk="0" hangingPunct="1">
              <a:lnSpc>
                <a:spcPct val="120000"/>
              </a:lnSpc>
              <a:spcBef>
                <a:spcPts val="0"/>
              </a:spcBef>
              <a:spcAft>
                <a:spcPts val="500"/>
              </a:spcAft>
              <a:buFont typeface="System Font Regular"/>
              <a:buChar char="–"/>
              <a:tabLst/>
              <a:defRPr sz="2000" b="0" i="0" kern="1000" spc="40" baseline="0">
                <a:solidFill>
                  <a:schemeClr val="tx2"/>
                </a:solidFill>
                <a:latin typeface="Poppins Light" pitchFamily="2" charset="77"/>
                <a:ea typeface="+mn-ea"/>
                <a:cs typeface="Poppins Light" pitchFamily="2" charset="77"/>
              </a:defRPr>
            </a:lvl3pPr>
            <a:lvl4pPr marL="1152000" indent="-288000" algn="l" defTabSz="609448" rtl="0" eaLnBrk="1" latinLnBrk="0" hangingPunct="1">
              <a:lnSpc>
                <a:spcPct val="120000"/>
              </a:lnSpc>
              <a:spcBef>
                <a:spcPts val="0"/>
              </a:spcBef>
              <a:spcAft>
                <a:spcPts val="500"/>
              </a:spcAft>
              <a:buFont typeface="System Font Regular"/>
              <a:buChar char="–"/>
              <a:tabLst/>
              <a:defRPr sz="2000" b="0" i="0" kern="1000" spc="40" baseline="0">
                <a:solidFill>
                  <a:schemeClr val="tx2"/>
                </a:solidFill>
                <a:latin typeface="Poppins Light" pitchFamily="2" charset="77"/>
                <a:ea typeface="+mn-ea"/>
                <a:cs typeface="Poppins Light" pitchFamily="2" charset="77"/>
              </a:defRPr>
            </a:lvl4pPr>
            <a:lvl5pPr marL="1440000" indent="-288000" algn="l" defTabSz="609448" rtl="0" eaLnBrk="1" latinLnBrk="0" hangingPunct="1">
              <a:lnSpc>
                <a:spcPct val="120000"/>
              </a:lnSpc>
              <a:spcBef>
                <a:spcPts val="0"/>
              </a:spcBef>
              <a:spcAft>
                <a:spcPts val="500"/>
              </a:spcAft>
              <a:buFont typeface="System Font Regular"/>
              <a:buChar char="–"/>
              <a:tabLst/>
              <a:defRPr sz="2000" b="0" i="0" kern="1000" spc="40" baseline="0">
                <a:solidFill>
                  <a:schemeClr val="tx2"/>
                </a:solidFill>
                <a:latin typeface="Poppins Light" pitchFamily="2" charset="77"/>
                <a:ea typeface="+mn-ea"/>
                <a:cs typeface="Poppins Light" pitchFamily="2" charset="77"/>
              </a:defRPr>
            </a:lvl5pPr>
            <a:lvl6pPr marL="3351962" indent="-304724" algn="l" defTabSz="609448" rtl="0" eaLnBrk="1" latinLnBrk="0" hangingPunct="1">
              <a:spcBef>
                <a:spcPct val="20000"/>
              </a:spcBef>
              <a:buFont typeface="Arial"/>
              <a:buChar char="•"/>
              <a:defRPr sz="2666" kern="1200">
                <a:solidFill>
                  <a:schemeClr val="tx1"/>
                </a:solidFill>
                <a:latin typeface="+mn-lt"/>
                <a:ea typeface="+mn-ea"/>
                <a:cs typeface="+mn-cs"/>
              </a:defRPr>
            </a:lvl6pPr>
            <a:lvl7pPr marL="3961409" indent="-304724" algn="l" defTabSz="609448" rtl="0" eaLnBrk="1" latinLnBrk="0" hangingPunct="1">
              <a:spcBef>
                <a:spcPct val="20000"/>
              </a:spcBef>
              <a:buFont typeface="Arial"/>
              <a:buChar char="•"/>
              <a:defRPr sz="2666" kern="1200">
                <a:solidFill>
                  <a:schemeClr val="tx1"/>
                </a:solidFill>
                <a:latin typeface="+mn-lt"/>
                <a:ea typeface="+mn-ea"/>
                <a:cs typeface="+mn-cs"/>
              </a:defRPr>
            </a:lvl7pPr>
            <a:lvl8pPr marL="4570857" indent="-304724" algn="l" defTabSz="609448" rtl="0" eaLnBrk="1" latinLnBrk="0" hangingPunct="1">
              <a:spcBef>
                <a:spcPct val="20000"/>
              </a:spcBef>
              <a:buFont typeface="Arial"/>
              <a:buChar char="•"/>
              <a:defRPr sz="2666" kern="1200">
                <a:solidFill>
                  <a:schemeClr val="tx1"/>
                </a:solidFill>
                <a:latin typeface="+mn-lt"/>
                <a:ea typeface="+mn-ea"/>
                <a:cs typeface="+mn-cs"/>
              </a:defRPr>
            </a:lvl8pPr>
            <a:lvl9pPr marL="5180305" indent="-304724" algn="l" defTabSz="609448" rtl="0" eaLnBrk="1" latinLnBrk="0" hangingPunct="1">
              <a:spcBef>
                <a:spcPct val="20000"/>
              </a:spcBef>
              <a:buFont typeface="Arial"/>
              <a:buChar char="•"/>
              <a:defRPr sz="2666" kern="1200">
                <a:solidFill>
                  <a:schemeClr val="tx1"/>
                </a:solidFill>
                <a:latin typeface="+mn-lt"/>
                <a:ea typeface="+mn-ea"/>
                <a:cs typeface="+mn-cs"/>
              </a:defRPr>
            </a:lvl9pPr>
          </a:lstStyle>
          <a:p>
            <a:pPr marL="0" indent="0">
              <a:lnSpc>
                <a:spcPct val="100000"/>
              </a:lnSpc>
              <a:spcBef>
                <a:spcPct val="0"/>
              </a:spcBef>
              <a:spcAft>
                <a:spcPts val="1200"/>
              </a:spcAft>
              <a:buNone/>
            </a:pPr>
            <a:r>
              <a:rPr lang="en-US" altLang="en-US" sz="2400" b="1" dirty="0">
                <a:latin typeface="Poppins SemiBold" panose="00000700000000000000" pitchFamily="50" charset="0"/>
                <a:cs typeface="Poppins SemiBold" panose="00000700000000000000" pitchFamily="50" charset="0"/>
              </a:rPr>
              <a:t>LU - Empire District Gas (EDG)</a:t>
            </a:r>
            <a:endParaRPr lang="en-US" altLang="en-US" sz="600" b="1" dirty="0">
              <a:latin typeface="Poppins SemiBold" panose="00000700000000000000" pitchFamily="50" charset="0"/>
              <a:cs typeface="Poppins SemiBold" panose="00000700000000000000" pitchFamily="50" charset="0"/>
            </a:endParaRPr>
          </a:p>
          <a:p>
            <a:pPr>
              <a:lnSpc>
                <a:spcPct val="100000"/>
              </a:lnSpc>
              <a:spcBef>
                <a:spcPct val="0"/>
              </a:spcBef>
              <a:spcAft>
                <a:spcPts val="1200"/>
              </a:spcAft>
              <a:buFont typeface="Wingdings" panose="05000000000000000000" pitchFamily="2" charset="2"/>
              <a:buChar char="§"/>
            </a:pPr>
            <a:r>
              <a:rPr lang="en-US" sz="2100" dirty="0">
                <a:solidFill>
                  <a:schemeClr val="tx2"/>
                </a:solidFill>
                <a:latin typeface="Poppins-Light" panose="00000400000000000000" pitchFamily="50" charset="0"/>
                <a:cs typeface="Poppins-Light" panose="00000400000000000000" pitchFamily="50" charset="0"/>
              </a:rPr>
              <a:t>$35.5 vs $1.7M typical Feb</a:t>
            </a:r>
          </a:p>
          <a:p>
            <a:pPr>
              <a:lnSpc>
                <a:spcPct val="100000"/>
              </a:lnSpc>
              <a:spcBef>
                <a:spcPct val="0"/>
              </a:spcBef>
              <a:spcAft>
                <a:spcPts val="1200"/>
              </a:spcAft>
              <a:buFont typeface="Wingdings" panose="05000000000000000000" pitchFamily="2" charset="2"/>
              <a:buChar char="§"/>
            </a:pPr>
            <a:r>
              <a:rPr lang="en-US" sz="2100" dirty="0">
                <a:solidFill>
                  <a:schemeClr val="tx2"/>
                </a:solidFill>
                <a:latin typeface="Poppins-Light" panose="00000400000000000000" pitchFamily="50" charset="0"/>
                <a:cs typeface="Poppins-Light" panose="00000400000000000000" pitchFamily="50" charset="0"/>
              </a:rPr>
              <a:t>$35.5 vs $15.4 typical annual costs </a:t>
            </a:r>
            <a:endParaRPr lang="en-US" altLang="en-US" sz="2100" dirty="0">
              <a:solidFill>
                <a:schemeClr val="tx2"/>
              </a:solidFill>
              <a:latin typeface="Poppins-Light" panose="00000400000000000000" pitchFamily="50" charset="0"/>
              <a:cs typeface="Poppins-Light" panose="00000400000000000000" pitchFamily="50" charset="0"/>
            </a:endParaRPr>
          </a:p>
        </p:txBody>
      </p:sp>
      <p:sp>
        <p:nvSpPr>
          <p:cNvPr id="11" name="Content Placeholder 2">
            <a:extLst>
              <a:ext uri="{FF2B5EF4-FFF2-40B4-BE49-F238E27FC236}">
                <a16:creationId xmlns:a16="http://schemas.microsoft.com/office/drawing/2014/main" id="{8F3827C7-6E74-4FA1-A4D8-BCF2AAD14DC7}"/>
              </a:ext>
            </a:extLst>
          </p:cNvPr>
          <p:cNvSpPr txBox="1">
            <a:spLocks/>
          </p:cNvSpPr>
          <p:nvPr/>
        </p:nvSpPr>
        <p:spPr>
          <a:xfrm>
            <a:off x="531813" y="1365553"/>
            <a:ext cx="5297555" cy="425997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1200"/>
              </a:spcAft>
              <a:buNone/>
              <a:defRPr/>
            </a:pPr>
            <a:r>
              <a:rPr lang="en-US" sz="2400" b="1" dirty="0">
                <a:latin typeface="Poppins SemiBold" panose="00000700000000000000" pitchFamily="50" charset="0"/>
                <a:cs typeface="Poppins SemiBold" panose="00000700000000000000" pitchFamily="50" charset="0"/>
              </a:rPr>
              <a:t>LU - Midstates</a:t>
            </a:r>
            <a:endParaRPr lang="en-US" sz="600" b="1" dirty="0">
              <a:latin typeface="Poppins SemiBold" panose="00000700000000000000" pitchFamily="50" charset="0"/>
              <a:cs typeface="Poppins SemiBold" panose="00000700000000000000" pitchFamily="50" charset="0"/>
            </a:endParaRPr>
          </a:p>
          <a:p>
            <a:pPr>
              <a:lnSpc>
                <a:spcPct val="100000"/>
              </a:lnSpc>
              <a:spcBef>
                <a:spcPts val="0"/>
              </a:spcBef>
              <a:spcAft>
                <a:spcPts val="1200"/>
              </a:spcAft>
              <a:buFont typeface="Wingdings" pitchFamily="2" charset="2"/>
              <a:buChar char="§"/>
              <a:defRPr/>
            </a:pPr>
            <a:r>
              <a:rPr lang="en-US" sz="2100" dirty="0">
                <a:solidFill>
                  <a:schemeClr val="tx2"/>
                </a:solidFill>
                <a:latin typeface="Poppins-Light" panose="00000400000000000000" pitchFamily="50" charset="0"/>
                <a:cs typeface="Poppins-Light" panose="00000400000000000000" pitchFamily="50" charset="0"/>
              </a:rPr>
              <a:t>$9.7 vs $2.2 in a typical Feb</a:t>
            </a:r>
          </a:p>
          <a:p>
            <a:pPr>
              <a:lnSpc>
                <a:spcPct val="100000"/>
              </a:lnSpc>
              <a:spcBef>
                <a:spcPts val="0"/>
              </a:spcBef>
              <a:spcAft>
                <a:spcPts val="1200"/>
              </a:spcAft>
              <a:buFont typeface="Wingdings" pitchFamily="2" charset="2"/>
              <a:buChar char="§"/>
              <a:defRPr/>
            </a:pPr>
            <a:r>
              <a:rPr lang="en-US" sz="2100" dirty="0">
                <a:solidFill>
                  <a:schemeClr val="tx2"/>
                </a:solidFill>
                <a:latin typeface="Poppins-Light" panose="00000400000000000000" pitchFamily="50" charset="0"/>
                <a:cs typeface="Poppins-Light" panose="00000400000000000000" pitchFamily="50" charset="0"/>
              </a:rPr>
              <a:t>$9.7 vs $21.8 typical annual costs</a:t>
            </a:r>
          </a:p>
        </p:txBody>
      </p:sp>
      <p:sp>
        <p:nvSpPr>
          <p:cNvPr id="9" name="Content Placeholder 2">
            <a:extLst>
              <a:ext uri="{FF2B5EF4-FFF2-40B4-BE49-F238E27FC236}">
                <a16:creationId xmlns:a16="http://schemas.microsoft.com/office/drawing/2014/main" id="{A7264CD0-D6B9-4DC5-B6DE-FCDEB6743CAA}"/>
              </a:ext>
            </a:extLst>
          </p:cNvPr>
          <p:cNvSpPr>
            <a:spLocks noGrp="1"/>
          </p:cNvSpPr>
          <p:nvPr>
            <p:ph idx="1"/>
          </p:nvPr>
        </p:nvSpPr>
        <p:spPr>
          <a:xfrm>
            <a:off x="603115" y="3093396"/>
            <a:ext cx="10690698" cy="3296274"/>
          </a:xfrm>
        </p:spPr>
        <p:txBody>
          <a:bodyPr/>
          <a:lstStyle/>
          <a:p>
            <a:r>
              <a:rPr lang="en-US" dirty="0">
                <a:latin typeface="Poppins Light" panose="00000400000000000000" pitchFamily="50" charset="0"/>
                <a:cs typeface="Poppins Light" panose="00000400000000000000" pitchFamily="50" charset="0"/>
              </a:rPr>
              <a:t>We followed our purchasing procedures and ensured supply met demand on all days during the cold snap (as required by pipelines due to OFOs)</a:t>
            </a:r>
          </a:p>
          <a:p>
            <a:r>
              <a:rPr lang="en-US" dirty="0">
                <a:latin typeface="Poppins Light" panose="00000400000000000000" pitchFamily="50" charset="0"/>
                <a:cs typeface="Poppins Light" panose="00000400000000000000" pitchFamily="50" charset="0"/>
              </a:rPr>
              <a:t>Daily purchases were necessary to supplement base supply and (maximized) storage withdrawals</a:t>
            </a:r>
          </a:p>
          <a:p>
            <a:r>
              <a:rPr lang="en-US" dirty="0">
                <a:latin typeface="Poppins Light" panose="00000400000000000000" pitchFamily="50" charset="0"/>
                <a:cs typeface="Poppins Light" panose="00000400000000000000" pitchFamily="50" charset="0"/>
              </a:rPr>
              <a:t>Some areas also necessitated additional purchases due to marketer shortfalls</a:t>
            </a:r>
          </a:p>
          <a:p>
            <a:r>
              <a:rPr lang="en-US" dirty="0">
                <a:latin typeface="Poppins Light" panose="00000400000000000000" pitchFamily="50" charset="0"/>
                <a:cs typeface="Poppins Light" panose="00000400000000000000" pitchFamily="50" charset="0"/>
              </a:rPr>
              <a:t>Daily gas prices reached historical highs, resulting in extremely high costs</a:t>
            </a:r>
          </a:p>
          <a:p>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868272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6B03F-17EE-40B8-9D33-102F20B056DE}"/>
              </a:ext>
            </a:extLst>
          </p:cNvPr>
          <p:cNvSpPr>
            <a:spLocks noGrp="1"/>
          </p:cNvSpPr>
          <p:nvPr>
            <p:ph type="title"/>
          </p:nvPr>
        </p:nvSpPr>
        <p:spPr>
          <a:xfrm>
            <a:off x="531814" y="533400"/>
            <a:ext cx="7057706" cy="559094"/>
          </a:xfrm>
        </p:spPr>
        <p:txBody>
          <a:bodyPr/>
          <a:lstStyle/>
          <a:p>
            <a:r>
              <a:rPr lang="en-US" dirty="0"/>
              <a:t>Operations</a:t>
            </a:r>
          </a:p>
        </p:txBody>
      </p:sp>
      <p:sp>
        <p:nvSpPr>
          <p:cNvPr id="3" name="Content Placeholder 2">
            <a:extLst>
              <a:ext uri="{FF2B5EF4-FFF2-40B4-BE49-F238E27FC236}">
                <a16:creationId xmlns:a16="http://schemas.microsoft.com/office/drawing/2014/main" id="{21DC7D6C-9AB0-4244-9E1C-DF3F89A529FE}"/>
              </a:ext>
            </a:extLst>
          </p:cNvPr>
          <p:cNvSpPr>
            <a:spLocks noGrp="1"/>
          </p:cNvSpPr>
          <p:nvPr>
            <p:ph idx="1"/>
          </p:nvPr>
        </p:nvSpPr>
        <p:spPr>
          <a:xfrm>
            <a:off x="531814" y="1092494"/>
            <a:ext cx="6602126" cy="4441753"/>
          </a:xfrm>
        </p:spPr>
        <p:txBody>
          <a:bodyPr/>
          <a:lstStyle/>
          <a:p>
            <a:r>
              <a:rPr lang="en-US" sz="2100" dirty="0">
                <a:latin typeface="Poppins Light" panose="00000400000000000000" pitchFamily="50" charset="0"/>
                <a:cs typeface="Poppins Light" panose="00000400000000000000" pitchFamily="50" charset="0"/>
              </a:rPr>
              <a:t>Liberty is served by 7 Transmission Companies</a:t>
            </a:r>
          </a:p>
          <a:p>
            <a:r>
              <a:rPr lang="en-US" sz="2100" dirty="0">
                <a:latin typeface="Poppins Light" panose="00000400000000000000" pitchFamily="50" charset="0"/>
                <a:cs typeface="Poppins Light" panose="00000400000000000000" pitchFamily="50" charset="0"/>
              </a:rPr>
              <a:t>11 operations areas serving 146 communities in 42 counties</a:t>
            </a:r>
          </a:p>
          <a:p>
            <a:r>
              <a:rPr lang="en-US" sz="2100" dirty="0">
                <a:latin typeface="Poppins Light" panose="00000400000000000000" pitchFamily="50" charset="0"/>
                <a:cs typeface="Poppins Light" panose="00000400000000000000" pitchFamily="50" charset="0"/>
              </a:rPr>
              <a:t>84,880 Residential, 11,728 Commercial, 60 Industrial, 966 Transportation customers </a:t>
            </a:r>
          </a:p>
          <a:p>
            <a:r>
              <a:rPr lang="en-US" sz="2100" dirty="0">
                <a:latin typeface="Poppins Light" panose="00000400000000000000" pitchFamily="50" charset="0"/>
                <a:cs typeface="Poppins Light" panose="00000400000000000000" pitchFamily="50" charset="0"/>
              </a:rPr>
              <a:t>Service and supply were maintained throughout the winter weather event.</a:t>
            </a:r>
          </a:p>
          <a:p>
            <a:r>
              <a:rPr lang="en-US" sz="2100" dirty="0">
                <a:latin typeface="Poppins Light" panose="00000400000000000000" pitchFamily="50" charset="0"/>
                <a:cs typeface="Poppins Light" panose="00000400000000000000" pitchFamily="50" charset="0"/>
              </a:rPr>
              <a:t>There were some impacts to a number of transport customers due to supply issues.</a:t>
            </a:r>
          </a:p>
          <a:p>
            <a:endParaRPr lang="en-US" dirty="0"/>
          </a:p>
          <a:p>
            <a:pPr marL="0" inden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DE5B6E0-358C-4BCC-8B67-170DB7F7649A}"/>
              </a:ext>
            </a:extLst>
          </p:cNvPr>
          <p:cNvSpPr>
            <a:spLocks noGrp="1"/>
          </p:cNvSpPr>
          <p:nvPr>
            <p:ph type="sldNum" sz="quarter" idx="12"/>
          </p:nvPr>
        </p:nvSpPr>
        <p:spPr/>
        <p:txBody>
          <a:bodyPr/>
          <a:lstStyle/>
          <a:p>
            <a:fld id="{0AE1315B-CDFF-E848-BF72-295A8B64A5C8}" type="slidenum">
              <a:rPr lang="en-US" smtClean="0"/>
              <a:pPr/>
              <a:t>5</a:t>
            </a:fld>
            <a:endParaRPr lang="en-US" dirty="0"/>
          </a:p>
        </p:txBody>
      </p:sp>
      <p:sp>
        <p:nvSpPr>
          <p:cNvPr id="5" name="Footer Placeholder 4">
            <a:extLst>
              <a:ext uri="{FF2B5EF4-FFF2-40B4-BE49-F238E27FC236}">
                <a16:creationId xmlns:a16="http://schemas.microsoft.com/office/drawing/2014/main" id="{5005381B-35E5-4C05-A08C-AE57869EA84E}"/>
              </a:ext>
            </a:extLst>
          </p:cNvPr>
          <p:cNvSpPr>
            <a:spLocks noGrp="1"/>
          </p:cNvSpPr>
          <p:nvPr>
            <p:ph type="ftr" sz="quarter" idx="11"/>
          </p:nvPr>
        </p:nvSpPr>
        <p:spPr/>
        <p:txBody>
          <a:bodyPr/>
          <a:lstStyle/>
          <a:p>
            <a:endParaRPr lang="en-US" dirty="0"/>
          </a:p>
        </p:txBody>
      </p:sp>
      <p:pic>
        <p:nvPicPr>
          <p:cNvPr id="6" name="Content Placeholder 5">
            <a:extLst>
              <a:ext uri="{FF2B5EF4-FFF2-40B4-BE49-F238E27FC236}">
                <a16:creationId xmlns:a16="http://schemas.microsoft.com/office/drawing/2014/main" id="{B19A1A95-1D79-4A90-9F6E-04CC87FC5E54}"/>
              </a:ext>
            </a:extLst>
          </p:cNvPr>
          <p:cNvPicPr>
            <a:picLocks noChangeAspect="1"/>
          </p:cNvPicPr>
          <p:nvPr/>
        </p:nvPicPr>
        <p:blipFill>
          <a:blip r:embed="rId2"/>
          <a:stretch>
            <a:fillRect/>
          </a:stretch>
        </p:blipFill>
        <p:spPr>
          <a:xfrm>
            <a:off x="7133940" y="260847"/>
            <a:ext cx="5054885" cy="5714361"/>
          </a:xfrm>
          <a:prstGeom prst="rect">
            <a:avLst/>
          </a:prstGeom>
        </p:spPr>
      </p:pic>
    </p:spTree>
    <p:extLst>
      <p:ext uri="{BB962C8B-B14F-4D97-AF65-F5344CB8AC3E}">
        <p14:creationId xmlns:p14="http://schemas.microsoft.com/office/powerpoint/2010/main" val="787523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0073E-516E-4BF4-8F6A-FED0F31E9FD6}"/>
              </a:ext>
            </a:extLst>
          </p:cNvPr>
          <p:cNvSpPr>
            <a:spLocks noGrp="1"/>
          </p:cNvSpPr>
          <p:nvPr>
            <p:ph type="title"/>
          </p:nvPr>
        </p:nvSpPr>
        <p:spPr/>
        <p:txBody>
          <a:bodyPr/>
          <a:lstStyle/>
          <a:p>
            <a:r>
              <a:rPr lang="en-US" dirty="0"/>
              <a:t>Purchased Gas Adjustment (PGA)</a:t>
            </a:r>
          </a:p>
        </p:txBody>
      </p:sp>
      <p:sp>
        <p:nvSpPr>
          <p:cNvPr id="3" name="Content Placeholder 2">
            <a:extLst>
              <a:ext uri="{FF2B5EF4-FFF2-40B4-BE49-F238E27FC236}">
                <a16:creationId xmlns:a16="http://schemas.microsoft.com/office/drawing/2014/main" id="{D34C4639-4680-4E6D-BD76-2A4D6EC1FD26}"/>
              </a:ext>
            </a:extLst>
          </p:cNvPr>
          <p:cNvSpPr>
            <a:spLocks noGrp="1"/>
          </p:cNvSpPr>
          <p:nvPr>
            <p:ph idx="1"/>
          </p:nvPr>
        </p:nvSpPr>
        <p:spPr>
          <a:xfrm>
            <a:off x="531813" y="1425039"/>
            <a:ext cx="10096499" cy="4472524"/>
          </a:xfrm>
        </p:spPr>
        <p:txBody>
          <a:bodyPr/>
          <a:lstStyle/>
          <a:p>
            <a:r>
              <a:rPr lang="en-US" dirty="0">
                <a:latin typeface="Poppins Light" panose="00000400000000000000" pitchFamily="50" charset="0"/>
                <a:cs typeface="Poppins Light" panose="00000400000000000000" pitchFamily="50" charset="0"/>
              </a:rPr>
              <a:t>Firm PGA rates under normal process would increase by approximately $0.07 per </a:t>
            </a:r>
            <a:r>
              <a:rPr lang="en-US" dirty="0" err="1">
                <a:latin typeface="Poppins Light" panose="00000400000000000000" pitchFamily="50" charset="0"/>
                <a:cs typeface="Poppins Light" panose="00000400000000000000" pitchFamily="50" charset="0"/>
              </a:rPr>
              <a:t>ccf</a:t>
            </a:r>
            <a:r>
              <a:rPr lang="en-US" dirty="0">
                <a:latin typeface="Poppins Light" panose="00000400000000000000" pitchFamily="50" charset="0"/>
                <a:cs typeface="Poppins Light" panose="00000400000000000000" pitchFamily="50" charset="0"/>
              </a:rPr>
              <a:t> for MNG and $0.90 for EDG </a:t>
            </a:r>
          </a:p>
          <a:p>
            <a:r>
              <a:rPr lang="en-US" dirty="0">
                <a:latin typeface="Poppins Light" panose="00000400000000000000" pitchFamily="50" charset="0"/>
                <a:cs typeface="Poppins Light" panose="00000400000000000000" pitchFamily="50" charset="0"/>
              </a:rPr>
              <a:t>Recovery over multiple years</a:t>
            </a:r>
          </a:p>
          <a:p>
            <a:pPr marL="0" indent="0">
              <a:buNone/>
            </a:pPr>
            <a:endParaRPr lang="en-US" dirty="0"/>
          </a:p>
        </p:txBody>
      </p:sp>
      <p:sp>
        <p:nvSpPr>
          <p:cNvPr id="4" name="Slide Number Placeholder 3">
            <a:extLst>
              <a:ext uri="{FF2B5EF4-FFF2-40B4-BE49-F238E27FC236}">
                <a16:creationId xmlns:a16="http://schemas.microsoft.com/office/drawing/2014/main" id="{14F8F15D-7D51-4A81-B7B3-A1F0E6268298}"/>
              </a:ext>
            </a:extLst>
          </p:cNvPr>
          <p:cNvSpPr>
            <a:spLocks noGrp="1"/>
          </p:cNvSpPr>
          <p:nvPr>
            <p:ph type="sldNum" sz="quarter" idx="12"/>
          </p:nvPr>
        </p:nvSpPr>
        <p:spPr/>
        <p:txBody>
          <a:bodyPr/>
          <a:lstStyle/>
          <a:p>
            <a:fld id="{0AE1315B-CDFF-E848-BF72-295A8B64A5C8}" type="slidenum">
              <a:rPr lang="en-US" smtClean="0"/>
              <a:pPr/>
              <a:t>6</a:t>
            </a:fld>
            <a:endParaRPr lang="en-US" dirty="0"/>
          </a:p>
        </p:txBody>
      </p:sp>
      <p:sp>
        <p:nvSpPr>
          <p:cNvPr id="5" name="Footer Placeholder 4">
            <a:extLst>
              <a:ext uri="{FF2B5EF4-FFF2-40B4-BE49-F238E27FC236}">
                <a16:creationId xmlns:a16="http://schemas.microsoft.com/office/drawing/2014/main" id="{BB965093-CCCF-45C4-9A28-B1414B4B6E6E}"/>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864766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6B03F-17EE-40B8-9D33-102F20B056DE}"/>
              </a:ext>
            </a:extLst>
          </p:cNvPr>
          <p:cNvSpPr>
            <a:spLocks noGrp="1"/>
          </p:cNvSpPr>
          <p:nvPr>
            <p:ph type="title"/>
          </p:nvPr>
        </p:nvSpPr>
        <p:spPr/>
        <p:txBody>
          <a:bodyPr/>
          <a:lstStyle/>
          <a:p>
            <a:r>
              <a:rPr lang="en-US" dirty="0"/>
              <a:t>Communications</a:t>
            </a:r>
            <a:br>
              <a:rPr lang="en-US" dirty="0"/>
            </a:br>
            <a:endParaRPr lang="en-US" dirty="0"/>
          </a:p>
        </p:txBody>
      </p:sp>
      <p:sp>
        <p:nvSpPr>
          <p:cNvPr id="3" name="Content Placeholder 2">
            <a:extLst>
              <a:ext uri="{FF2B5EF4-FFF2-40B4-BE49-F238E27FC236}">
                <a16:creationId xmlns:a16="http://schemas.microsoft.com/office/drawing/2014/main" id="{21DC7D6C-9AB0-4244-9E1C-DF3F89A529FE}"/>
              </a:ext>
            </a:extLst>
          </p:cNvPr>
          <p:cNvSpPr>
            <a:spLocks noGrp="1"/>
          </p:cNvSpPr>
          <p:nvPr>
            <p:ph idx="1"/>
          </p:nvPr>
        </p:nvSpPr>
        <p:spPr>
          <a:xfrm>
            <a:off x="531814" y="1465118"/>
            <a:ext cx="10096499" cy="4441753"/>
          </a:xfrm>
        </p:spPr>
        <p:txBody>
          <a:bodyPr/>
          <a:lstStyle/>
          <a:p>
            <a:r>
              <a:rPr lang="en-US" dirty="0">
                <a:latin typeface="Poppins Light" panose="00000400000000000000" pitchFamily="50" charset="0"/>
                <a:cs typeface="Poppins Light" panose="00000400000000000000" pitchFamily="50" charset="0"/>
              </a:rPr>
              <a:t>Customers were not required to curtail usage, but many voluntarily reduced usage and worked collaboratively with the company to monitor consumption allowing the utility to meet the needs of all customers.</a:t>
            </a:r>
          </a:p>
          <a:p>
            <a:r>
              <a:rPr lang="en-US" dirty="0">
                <a:latin typeface="Poppins Light" panose="00000400000000000000" pitchFamily="50" charset="0"/>
                <a:cs typeface="Poppins Light" panose="00000400000000000000" pitchFamily="50" charset="0"/>
              </a:rPr>
              <a:t>Key customers and community leaders were contacted before and during the event through direct calls and email.</a:t>
            </a:r>
          </a:p>
          <a:p>
            <a:endParaRPr lang="en-US" dirty="0"/>
          </a:p>
          <a:p>
            <a:endParaRPr lang="en-US" dirty="0"/>
          </a:p>
          <a:p>
            <a:pPr marL="0" inden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DE5B6E0-358C-4BCC-8B67-170DB7F7649A}"/>
              </a:ext>
            </a:extLst>
          </p:cNvPr>
          <p:cNvSpPr>
            <a:spLocks noGrp="1"/>
          </p:cNvSpPr>
          <p:nvPr>
            <p:ph type="sldNum" sz="quarter" idx="12"/>
          </p:nvPr>
        </p:nvSpPr>
        <p:spPr/>
        <p:txBody>
          <a:bodyPr/>
          <a:lstStyle/>
          <a:p>
            <a:fld id="{0AE1315B-CDFF-E848-BF72-295A8B64A5C8}" type="slidenum">
              <a:rPr lang="en-US" smtClean="0"/>
              <a:pPr/>
              <a:t>7</a:t>
            </a:fld>
            <a:endParaRPr lang="en-US" dirty="0"/>
          </a:p>
        </p:txBody>
      </p:sp>
      <p:sp>
        <p:nvSpPr>
          <p:cNvPr id="5" name="Footer Placeholder 4">
            <a:extLst>
              <a:ext uri="{FF2B5EF4-FFF2-40B4-BE49-F238E27FC236}">
                <a16:creationId xmlns:a16="http://schemas.microsoft.com/office/drawing/2014/main" id="{5005381B-35E5-4C05-A08C-AE57869EA84E}"/>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197619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6B03F-17EE-40B8-9D33-102F20B056DE}"/>
              </a:ext>
            </a:extLst>
          </p:cNvPr>
          <p:cNvSpPr>
            <a:spLocks noGrp="1"/>
          </p:cNvSpPr>
          <p:nvPr>
            <p:ph type="title"/>
          </p:nvPr>
        </p:nvSpPr>
        <p:spPr/>
        <p:txBody>
          <a:bodyPr/>
          <a:lstStyle/>
          <a:p>
            <a:r>
              <a:rPr lang="en-US" dirty="0"/>
              <a:t>Operational Flow Orders (OFOs)</a:t>
            </a:r>
          </a:p>
        </p:txBody>
      </p:sp>
      <p:sp>
        <p:nvSpPr>
          <p:cNvPr id="3" name="Content Placeholder 2">
            <a:extLst>
              <a:ext uri="{FF2B5EF4-FFF2-40B4-BE49-F238E27FC236}">
                <a16:creationId xmlns:a16="http://schemas.microsoft.com/office/drawing/2014/main" id="{21DC7D6C-9AB0-4244-9E1C-DF3F89A529FE}"/>
              </a:ext>
            </a:extLst>
          </p:cNvPr>
          <p:cNvSpPr>
            <a:spLocks noGrp="1"/>
          </p:cNvSpPr>
          <p:nvPr>
            <p:ph idx="1"/>
          </p:nvPr>
        </p:nvSpPr>
        <p:spPr>
          <a:xfrm>
            <a:off x="531814" y="1465118"/>
            <a:ext cx="10096499" cy="4441753"/>
          </a:xfrm>
        </p:spPr>
        <p:txBody>
          <a:bodyPr/>
          <a:lstStyle/>
          <a:p>
            <a:endParaRPr lang="en-US" dirty="0"/>
          </a:p>
          <a:p>
            <a:endParaRPr lang="en-US" dirty="0"/>
          </a:p>
          <a:p>
            <a:pPr marL="0" inden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DE5B6E0-358C-4BCC-8B67-170DB7F7649A}"/>
              </a:ext>
            </a:extLst>
          </p:cNvPr>
          <p:cNvSpPr>
            <a:spLocks noGrp="1"/>
          </p:cNvSpPr>
          <p:nvPr>
            <p:ph type="sldNum" sz="quarter" idx="12"/>
          </p:nvPr>
        </p:nvSpPr>
        <p:spPr/>
        <p:txBody>
          <a:bodyPr/>
          <a:lstStyle/>
          <a:p>
            <a:fld id="{0AE1315B-CDFF-E848-BF72-295A8B64A5C8}" type="slidenum">
              <a:rPr lang="en-US" smtClean="0"/>
              <a:pPr/>
              <a:t>8</a:t>
            </a:fld>
            <a:endParaRPr lang="en-US" dirty="0"/>
          </a:p>
        </p:txBody>
      </p:sp>
      <p:sp>
        <p:nvSpPr>
          <p:cNvPr id="5" name="Footer Placeholder 4">
            <a:extLst>
              <a:ext uri="{FF2B5EF4-FFF2-40B4-BE49-F238E27FC236}">
                <a16:creationId xmlns:a16="http://schemas.microsoft.com/office/drawing/2014/main" id="{5005381B-35E5-4C05-A08C-AE57869EA84E}"/>
              </a:ext>
            </a:extLst>
          </p:cNvPr>
          <p:cNvSpPr>
            <a:spLocks noGrp="1"/>
          </p:cNvSpPr>
          <p:nvPr>
            <p:ph type="ftr" sz="quarter" idx="11"/>
          </p:nvPr>
        </p:nvSpPr>
        <p:spPr/>
        <p:txBody>
          <a:bodyPr/>
          <a:lstStyle/>
          <a:p>
            <a:endParaRPr lang="en-US" dirty="0"/>
          </a:p>
        </p:txBody>
      </p:sp>
      <p:graphicFrame>
        <p:nvGraphicFramePr>
          <p:cNvPr id="6" name="Table 5">
            <a:extLst>
              <a:ext uri="{FF2B5EF4-FFF2-40B4-BE49-F238E27FC236}">
                <a16:creationId xmlns:a16="http://schemas.microsoft.com/office/drawing/2014/main" id="{5A9FF4E1-4717-4E2E-BE33-47AC73EB5BA7}"/>
              </a:ext>
            </a:extLst>
          </p:cNvPr>
          <p:cNvGraphicFramePr>
            <a:graphicFrameLocks noGrp="1"/>
          </p:cNvGraphicFramePr>
          <p:nvPr>
            <p:extLst>
              <p:ext uri="{D42A27DB-BD31-4B8C-83A1-F6EECF244321}">
                <p14:modId xmlns:p14="http://schemas.microsoft.com/office/powerpoint/2010/main" val="4086212891"/>
              </p:ext>
            </p:extLst>
          </p:nvPr>
        </p:nvGraphicFramePr>
        <p:xfrm>
          <a:off x="627629" y="1837751"/>
          <a:ext cx="9129213" cy="2734990"/>
        </p:xfrm>
        <a:graphic>
          <a:graphicData uri="http://schemas.openxmlformats.org/drawingml/2006/table">
            <a:tbl>
              <a:tblPr firstRow="1" firstCol="1" bandRow="1">
                <a:tableStyleId>{5C22544A-7EE6-4342-B048-85BDC9FD1C3A}</a:tableStyleId>
              </a:tblPr>
              <a:tblGrid>
                <a:gridCol w="1237535">
                  <a:extLst>
                    <a:ext uri="{9D8B030D-6E8A-4147-A177-3AD203B41FA5}">
                      <a16:colId xmlns:a16="http://schemas.microsoft.com/office/drawing/2014/main" val="2602530310"/>
                    </a:ext>
                  </a:extLst>
                </a:gridCol>
                <a:gridCol w="2067464">
                  <a:extLst>
                    <a:ext uri="{9D8B030D-6E8A-4147-A177-3AD203B41FA5}">
                      <a16:colId xmlns:a16="http://schemas.microsoft.com/office/drawing/2014/main" val="2408182919"/>
                    </a:ext>
                  </a:extLst>
                </a:gridCol>
                <a:gridCol w="1324354">
                  <a:extLst>
                    <a:ext uri="{9D8B030D-6E8A-4147-A177-3AD203B41FA5}">
                      <a16:colId xmlns:a16="http://schemas.microsoft.com/office/drawing/2014/main" val="365061269"/>
                    </a:ext>
                  </a:extLst>
                </a:gridCol>
                <a:gridCol w="1324354">
                  <a:extLst>
                    <a:ext uri="{9D8B030D-6E8A-4147-A177-3AD203B41FA5}">
                      <a16:colId xmlns:a16="http://schemas.microsoft.com/office/drawing/2014/main" val="3255547327"/>
                    </a:ext>
                  </a:extLst>
                </a:gridCol>
                <a:gridCol w="1655442">
                  <a:extLst>
                    <a:ext uri="{9D8B030D-6E8A-4147-A177-3AD203B41FA5}">
                      <a16:colId xmlns:a16="http://schemas.microsoft.com/office/drawing/2014/main" val="98013357"/>
                    </a:ext>
                  </a:extLst>
                </a:gridCol>
                <a:gridCol w="1520064">
                  <a:extLst>
                    <a:ext uri="{9D8B030D-6E8A-4147-A177-3AD203B41FA5}">
                      <a16:colId xmlns:a16="http://schemas.microsoft.com/office/drawing/2014/main" val="3261439287"/>
                    </a:ext>
                  </a:extLst>
                </a:gridCol>
              </a:tblGrid>
              <a:tr h="253191">
                <a:tc>
                  <a:txBody>
                    <a:bodyPr/>
                    <a:lstStyle/>
                    <a:p>
                      <a:pPr marL="0" marR="0" algn="ctr">
                        <a:spcBef>
                          <a:spcPts val="0"/>
                        </a:spcBef>
                        <a:spcAft>
                          <a:spcPts val="0"/>
                        </a:spcAft>
                      </a:pPr>
                      <a:r>
                        <a:rPr lang="en-US" sz="1100">
                          <a:effectLst/>
                        </a:rPr>
                        <a:t>Pipeline</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dirty="0">
                          <a:effectLst/>
                        </a:rPr>
                        <a:t>Notice</a:t>
                      </a:r>
                      <a:endParaRPr lang="en-US" sz="11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Start Date</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End Date</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Liberty Area OFO</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Empire Area OFO</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286736204"/>
                  </a:ext>
                </a:extLst>
              </a:tr>
              <a:tr h="368358">
                <a:tc>
                  <a:txBody>
                    <a:bodyPr/>
                    <a:lstStyle/>
                    <a:p>
                      <a:pPr marL="0" marR="0">
                        <a:spcBef>
                          <a:spcPts val="0"/>
                        </a:spcBef>
                        <a:spcAft>
                          <a:spcPts val="0"/>
                        </a:spcAft>
                      </a:pPr>
                      <a:r>
                        <a:rPr lang="en-US" sz="1100">
                          <a:effectLst/>
                        </a:rPr>
                        <a:t>ANR</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Phase 2 Extreme Condition</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5</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6</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No  </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No</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29717633"/>
                  </a:ext>
                </a:extLst>
              </a:tr>
              <a:tr h="327917">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Phase 3 Extreme Condition</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dirty="0">
                          <a:effectLst/>
                        </a:rPr>
                        <a:t>Feb 7</a:t>
                      </a:r>
                      <a:endParaRPr lang="en-US" sz="11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21</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No  </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No</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2688446395"/>
                  </a:ext>
                </a:extLst>
              </a:tr>
              <a:tr h="253191">
                <a:tc>
                  <a:txBody>
                    <a:bodyPr/>
                    <a:lstStyle/>
                    <a:p>
                      <a:pPr marL="0" marR="0">
                        <a:spcBef>
                          <a:spcPts val="0"/>
                        </a:spcBef>
                        <a:spcAft>
                          <a:spcPts val="0"/>
                        </a:spcAft>
                      </a:pPr>
                      <a:r>
                        <a:rPr lang="en-US" sz="1100">
                          <a:effectLst/>
                        </a:rPr>
                        <a:t>MRT</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dirty="0">
                          <a:effectLst/>
                        </a:rPr>
                        <a:t>OFO</a:t>
                      </a:r>
                      <a:endParaRPr lang="en-US" sz="11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12</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19</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Yes</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NA</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413428603"/>
                  </a:ext>
                </a:extLst>
              </a:tr>
              <a:tr h="253191">
                <a:tc>
                  <a:txBody>
                    <a:bodyPr/>
                    <a:lstStyle/>
                    <a:p>
                      <a:pPr marL="0" marR="0">
                        <a:spcBef>
                          <a:spcPts val="0"/>
                        </a:spcBef>
                        <a:spcAft>
                          <a:spcPts val="0"/>
                        </a:spcAft>
                      </a:pPr>
                      <a:r>
                        <a:rPr lang="en-US" sz="1100">
                          <a:effectLst/>
                        </a:rPr>
                        <a:t>NGPL</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OFO</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17</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22</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Yes</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NA</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1655829485"/>
                  </a:ext>
                </a:extLst>
              </a:tr>
              <a:tr h="253191">
                <a:tc>
                  <a:txBody>
                    <a:bodyPr/>
                    <a:lstStyle/>
                    <a:p>
                      <a:pPr marL="0" marR="0">
                        <a:spcBef>
                          <a:spcPts val="0"/>
                        </a:spcBef>
                        <a:spcAft>
                          <a:spcPts val="0"/>
                        </a:spcAft>
                      </a:pPr>
                      <a:r>
                        <a:rPr lang="en-US" sz="1100">
                          <a:effectLst/>
                        </a:rPr>
                        <a:t>Ozark</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Operational Alert</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17</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20</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Imbalance Warning</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NA</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1039587941"/>
                  </a:ext>
                </a:extLst>
              </a:tr>
              <a:tr h="266378">
                <a:tc>
                  <a:txBody>
                    <a:bodyPr/>
                    <a:lstStyle/>
                    <a:p>
                      <a:pPr marL="0" marR="0">
                        <a:spcBef>
                          <a:spcPts val="0"/>
                        </a:spcBef>
                        <a:spcAft>
                          <a:spcPts val="0"/>
                        </a:spcAft>
                      </a:pPr>
                      <a:r>
                        <a:rPr lang="en-US" sz="1100">
                          <a:effectLst/>
                        </a:rPr>
                        <a:t>PEPL</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OFO</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15</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18</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Yes</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Yes</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498681357"/>
                  </a:ext>
                </a:extLst>
              </a:tr>
              <a:tr h="253191">
                <a:tc>
                  <a:txBody>
                    <a:bodyPr/>
                    <a:lstStyle/>
                    <a:p>
                      <a:pPr marL="0" marR="0">
                        <a:spcBef>
                          <a:spcPts val="0"/>
                        </a:spcBef>
                        <a:spcAft>
                          <a:spcPts val="0"/>
                        </a:spcAft>
                      </a:pPr>
                      <a:r>
                        <a:rPr lang="en-US" sz="1100">
                          <a:effectLst/>
                        </a:rPr>
                        <a:t>Tetco</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OFO</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Jan 28</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21</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NA</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NA</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1438584975"/>
                  </a:ext>
                </a:extLst>
              </a:tr>
              <a:tr h="253191">
                <a:tc>
                  <a:txBody>
                    <a:bodyPr/>
                    <a:lstStyle/>
                    <a:p>
                      <a:pPr marL="0" marR="0">
                        <a:spcBef>
                          <a:spcPts val="0"/>
                        </a:spcBef>
                        <a:spcAft>
                          <a:spcPts val="0"/>
                        </a:spcAft>
                      </a:pPr>
                      <a:r>
                        <a:rPr lang="en-US" sz="1100">
                          <a:effectLst/>
                        </a:rPr>
                        <a:t>Trunkline</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None</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NA</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  NA</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232571560"/>
                  </a:ext>
                </a:extLst>
              </a:tr>
              <a:tr h="253191">
                <a:tc>
                  <a:txBody>
                    <a:bodyPr/>
                    <a:lstStyle/>
                    <a:p>
                      <a:pPr marL="0" marR="0">
                        <a:spcBef>
                          <a:spcPts val="0"/>
                        </a:spcBef>
                        <a:spcAft>
                          <a:spcPts val="0"/>
                        </a:spcAft>
                      </a:pPr>
                      <a:r>
                        <a:rPr lang="en-US" sz="1100">
                          <a:effectLst/>
                        </a:rPr>
                        <a:t>Southern Star</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OFO</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11</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Feb 19</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a:effectLst/>
                        </a:rPr>
                        <a:t>NA</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100" dirty="0">
                          <a:effectLst/>
                        </a:rPr>
                        <a:t>  Yes</a:t>
                      </a:r>
                      <a:endParaRPr lang="en-US" sz="1100" dirty="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621031974"/>
                  </a:ext>
                </a:extLst>
              </a:tr>
            </a:tbl>
          </a:graphicData>
        </a:graphic>
      </p:graphicFrame>
      <p:sp>
        <p:nvSpPr>
          <p:cNvPr id="7" name="TextBox 6">
            <a:extLst>
              <a:ext uri="{FF2B5EF4-FFF2-40B4-BE49-F238E27FC236}">
                <a16:creationId xmlns:a16="http://schemas.microsoft.com/office/drawing/2014/main" id="{9148959C-B780-4010-BDBB-D4054451158D}"/>
              </a:ext>
            </a:extLst>
          </p:cNvPr>
          <p:cNvSpPr txBox="1"/>
          <p:nvPr/>
        </p:nvSpPr>
        <p:spPr>
          <a:xfrm>
            <a:off x="531814" y="1265667"/>
            <a:ext cx="10723087" cy="738664"/>
          </a:xfrm>
          <a:prstGeom prst="rect">
            <a:avLst/>
          </a:prstGeom>
          <a:noFill/>
        </p:spPr>
        <p:txBody>
          <a:bodyPr wrap="square" rtlCol="0">
            <a:spAutoFit/>
          </a:bodyPr>
          <a:lstStyle/>
          <a:p>
            <a:r>
              <a:rPr lang="en-US" sz="1800" dirty="0">
                <a:latin typeface="Poppins-Light" panose="00000400000000000000" pitchFamily="50" charset="0"/>
                <a:cs typeface="Poppins-Light" panose="00000400000000000000" pitchFamily="50" charset="0"/>
              </a:rPr>
              <a:t>Did the gas utility issue operational flow orders (OFOs) lead to penalties to customers? </a:t>
            </a:r>
          </a:p>
          <a:p>
            <a:endParaRPr lang="en-US" dirty="0"/>
          </a:p>
        </p:txBody>
      </p:sp>
      <p:sp>
        <p:nvSpPr>
          <p:cNvPr id="8" name="TextBox 7">
            <a:extLst>
              <a:ext uri="{FF2B5EF4-FFF2-40B4-BE49-F238E27FC236}">
                <a16:creationId xmlns:a16="http://schemas.microsoft.com/office/drawing/2014/main" id="{8D72D3E9-8689-47A8-8640-F1D7C66413B7}"/>
              </a:ext>
            </a:extLst>
          </p:cNvPr>
          <p:cNvSpPr txBox="1"/>
          <p:nvPr/>
        </p:nvSpPr>
        <p:spPr>
          <a:xfrm>
            <a:off x="627629" y="4931217"/>
            <a:ext cx="9849060" cy="646331"/>
          </a:xfrm>
          <a:prstGeom prst="rect">
            <a:avLst/>
          </a:prstGeom>
          <a:noFill/>
        </p:spPr>
        <p:txBody>
          <a:bodyPr wrap="square" rtlCol="0">
            <a:spAutoFit/>
          </a:bodyPr>
          <a:lstStyle/>
          <a:p>
            <a:r>
              <a:rPr lang="en-US" sz="1800" dirty="0">
                <a:latin typeface="Poppins Light" panose="00000400000000000000" pitchFamily="50" charset="0"/>
                <a:cs typeface="Poppins Light" panose="00000400000000000000" pitchFamily="50" charset="0"/>
              </a:rPr>
              <a:t>Did you assess Operational Flow Orders penalties to any customers for their actions during the weather event?   We are not expecting any material OFO penalties.</a:t>
            </a:r>
          </a:p>
        </p:txBody>
      </p:sp>
    </p:spTree>
    <p:extLst>
      <p:ext uri="{BB962C8B-B14F-4D97-AF65-F5344CB8AC3E}">
        <p14:creationId xmlns:p14="http://schemas.microsoft.com/office/powerpoint/2010/main" val="13626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695113" y="6324600"/>
            <a:ext cx="493712" cy="365125"/>
          </a:xfrm>
        </p:spPr>
        <p:txBody>
          <a:bodyPr/>
          <a:lstStyle/>
          <a:p>
            <a:fld id="{0AE1315B-CDFF-E848-BF72-295A8B64A5C8}" type="slidenum">
              <a:rPr lang="en-US" smtClean="0"/>
              <a:pPr/>
              <a:t>9</a:t>
            </a:fld>
            <a:endParaRPr lang="en-US" dirty="0"/>
          </a:p>
        </p:txBody>
      </p:sp>
      <p:sp>
        <p:nvSpPr>
          <p:cNvPr id="6" name="Footer Placeholder 5"/>
          <p:cNvSpPr>
            <a:spLocks noGrp="1"/>
          </p:cNvSpPr>
          <p:nvPr>
            <p:ph type="ftr" sz="quarter" idx="4294967295"/>
          </p:nvPr>
        </p:nvSpPr>
        <p:spPr>
          <a:xfrm>
            <a:off x="8329613" y="6324600"/>
            <a:ext cx="3859212" cy="365125"/>
          </a:xfrm>
        </p:spPr>
        <p:txBody>
          <a:bodyPr/>
          <a:lstStyle/>
          <a:p>
            <a:r>
              <a:rPr lang="en-US"/>
              <a:t>Liberty PPT template V3</a:t>
            </a:r>
            <a:endParaRPr lang="en-US" dirty="0"/>
          </a:p>
        </p:txBody>
      </p:sp>
      <p:sp>
        <p:nvSpPr>
          <p:cNvPr id="4" name="Rectangle 3">
            <a:extLst>
              <a:ext uri="{FF2B5EF4-FFF2-40B4-BE49-F238E27FC236}">
                <a16:creationId xmlns:a16="http://schemas.microsoft.com/office/drawing/2014/main" id="{03A160E5-7CC7-49AA-AD30-483208E2FCF7}"/>
              </a:ext>
            </a:extLst>
          </p:cNvPr>
          <p:cNvSpPr/>
          <p:nvPr/>
        </p:nvSpPr>
        <p:spPr>
          <a:xfrm>
            <a:off x="-15233" y="-79513"/>
            <a:ext cx="12188952" cy="6857999"/>
          </a:xfrm>
          <a:prstGeom prst="rect">
            <a:avLst/>
          </a:prstGeom>
          <a:gradFill flip="none" rotWithShape="1">
            <a:gsLst>
              <a:gs pos="8000">
                <a:srgbClr val="7C4DFF"/>
              </a:gs>
              <a:gs pos="100000">
                <a:srgbClr val="93E858"/>
              </a:gs>
              <a:gs pos="64000">
                <a:srgbClr val="05CFFF"/>
              </a:gs>
            </a:gsLst>
            <a:lin ang="198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latin typeface="Poppins-Light"/>
            </a:endParaRPr>
          </a:p>
        </p:txBody>
      </p:sp>
      <p:pic>
        <p:nvPicPr>
          <p:cNvPr id="7" name="Graphic 6">
            <a:extLst>
              <a:ext uri="{FF2B5EF4-FFF2-40B4-BE49-F238E27FC236}">
                <a16:creationId xmlns:a16="http://schemas.microsoft.com/office/drawing/2014/main" id="{690319A9-A0CB-43C7-A309-A69FFD5F6CF9}"/>
              </a:ext>
            </a:extLst>
          </p:cNvPr>
          <p:cNvPicPr>
            <a:picLocks noChangeAspect="1"/>
          </p:cNvPicPr>
          <p:nvPr/>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xmlns="" r:embed="rId4"/>
              </a:ext>
            </a:extLst>
          </a:blip>
          <a:stretch>
            <a:fillRect/>
          </a:stretch>
        </p:blipFill>
        <p:spPr>
          <a:xfrm>
            <a:off x="-1" y="5765439"/>
            <a:ext cx="2086253" cy="1222975"/>
          </a:xfrm>
          <a:prstGeom prst="rect">
            <a:avLst/>
          </a:prstGeom>
        </p:spPr>
      </p:pic>
      <p:sp>
        <p:nvSpPr>
          <p:cNvPr id="8" name="TextBox 7">
            <a:extLst>
              <a:ext uri="{FF2B5EF4-FFF2-40B4-BE49-F238E27FC236}">
                <a16:creationId xmlns:a16="http://schemas.microsoft.com/office/drawing/2014/main" id="{46673342-3B0B-48C7-B16E-5A69DC938519}"/>
              </a:ext>
            </a:extLst>
          </p:cNvPr>
          <p:cNvSpPr txBox="1"/>
          <p:nvPr/>
        </p:nvSpPr>
        <p:spPr>
          <a:xfrm>
            <a:off x="2711496" y="3450262"/>
            <a:ext cx="6324600" cy="707886"/>
          </a:xfrm>
          <a:prstGeom prst="rect">
            <a:avLst/>
          </a:prstGeom>
          <a:noFill/>
        </p:spPr>
        <p:txBody>
          <a:bodyPr wrap="square" rtlCol="0">
            <a:spAutoFit/>
          </a:bodyPr>
          <a:lstStyle/>
          <a:p>
            <a:pPr algn="ctr"/>
            <a:r>
              <a:rPr lang="en-US" sz="4000" b="1" dirty="0">
                <a:solidFill>
                  <a:schemeClr val="bg1"/>
                </a:solidFill>
                <a:latin typeface="Poppins SemiBold" pitchFamily="2" charset="77"/>
                <a:cs typeface="Poppins SemiBold" pitchFamily="2" charset="77"/>
              </a:rPr>
              <a:t>Questions?</a:t>
            </a:r>
            <a:endParaRPr lang="en-US" sz="4000" b="1" i="0" dirty="0">
              <a:solidFill>
                <a:schemeClr val="bg1"/>
              </a:solidFill>
              <a:latin typeface="Poppins SemiBold" pitchFamily="2" charset="77"/>
              <a:cs typeface="Poppins SemiBold" pitchFamily="2" charset="77"/>
            </a:endParaRPr>
          </a:p>
        </p:txBody>
      </p:sp>
      <p:sp>
        <p:nvSpPr>
          <p:cNvPr id="9" name="TextBox 8">
            <a:extLst>
              <a:ext uri="{FF2B5EF4-FFF2-40B4-BE49-F238E27FC236}">
                <a16:creationId xmlns:a16="http://schemas.microsoft.com/office/drawing/2014/main" id="{A2365045-58FA-4BEA-B854-3C15F72C3A6F}"/>
              </a:ext>
            </a:extLst>
          </p:cNvPr>
          <p:cNvSpPr txBox="1"/>
          <p:nvPr/>
        </p:nvSpPr>
        <p:spPr>
          <a:xfrm>
            <a:off x="695738" y="750411"/>
            <a:ext cx="4883795" cy="1323439"/>
          </a:xfrm>
          <a:prstGeom prst="rect">
            <a:avLst/>
          </a:prstGeom>
          <a:noFill/>
        </p:spPr>
        <p:txBody>
          <a:bodyPr wrap="square" rtlCol="0">
            <a:spAutoFit/>
          </a:bodyPr>
          <a:lstStyle/>
          <a:p>
            <a:r>
              <a:rPr lang="en-US" sz="4000" b="1" dirty="0">
                <a:solidFill>
                  <a:schemeClr val="bg1"/>
                </a:solidFill>
                <a:latin typeface="Poppins SemiBold" pitchFamily="2" charset="77"/>
                <a:cs typeface="Poppins SemiBold" pitchFamily="2" charset="77"/>
              </a:rPr>
              <a:t>Thank you</a:t>
            </a:r>
          </a:p>
          <a:p>
            <a:endParaRPr lang="en-US" sz="4000" b="1" i="0" dirty="0">
              <a:solidFill>
                <a:schemeClr val="bg1"/>
              </a:solidFill>
              <a:latin typeface="Poppins SemiBold" pitchFamily="2" charset="77"/>
              <a:cs typeface="Poppins SemiBold" pitchFamily="2" charset="77"/>
            </a:endParaRPr>
          </a:p>
        </p:txBody>
      </p:sp>
    </p:spTree>
    <p:extLst>
      <p:ext uri="{BB962C8B-B14F-4D97-AF65-F5344CB8AC3E}">
        <p14:creationId xmlns:p14="http://schemas.microsoft.com/office/powerpoint/2010/main" val="1760214169"/>
      </p:ext>
    </p:extLst>
  </p:cSld>
  <p:clrMapOvr>
    <a:masterClrMapping/>
  </p:clrMapOvr>
</p:sld>
</file>

<file path=ppt/theme/theme1.xml><?xml version="1.0" encoding="utf-8"?>
<a:theme xmlns:a="http://schemas.openxmlformats.org/drawingml/2006/main" name="Liberty 2020">
  <a:themeElements>
    <a:clrScheme name="Liberty 2020">
      <a:dk1>
        <a:srgbClr val="000000"/>
      </a:dk1>
      <a:lt1>
        <a:srgbClr val="FFFFFF"/>
      </a:lt1>
      <a:dk2>
        <a:srgbClr val="757677"/>
      </a:dk2>
      <a:lt2>
        <a:srgbClr val="C9C9C8"/>
      </a:lt2>
      <a:accent1>
        <a:srgbClr val="7C4DFF"/>
      </a:accent1>
      <a:accent2>
        <a:srgbClr val="05CFFF"/>
      </a:accent2>
      <a:accent3>
        <a:srgbClr val="71E023"/>
      </a:accent3>
      <a:accent4>
        <a:srgbClr val="FEDD00"/>
      </a:accent4>
      <a:accent5>
        <a:srgbClr val="FF9100"/>
      </a:accent5>
      <a:accent6>
        <a:srgbClr val="FF388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iberty PPT 2020 - General  -  Read-Only" id="{82FC8A47-163B-4102-B4CE-B7DA7E098DA8}" vid="{A403D44C-3675-4B7F-97DF-4CF50561A3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Liberty PPT 2020 - General</Template>
  <TotalTime>0</TotalTime>
  <Words>520</Words>
  <Application>Microsoft Office PowerPoint</Application>
  <PresentationFormat>Custom</PresentationFormat>
  <Paragraphs>134</Paragraphs>
  <Slides>9</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Calibri</vt:lpstr>
      <vt:lpstr>Poppins Light</vt:lpstr>
      <vt:lpstr>Poppins Medium</vt:lpstr>
      <vt:lpstr>Poppins SemiBold</vt:lpstr>
      <vt:lpstr>Poppins-Light</vt:lpstr>
      <vt:lpstr>System Font Regular</vt:lpstr>
      <vt:lpstr>Wingdings</vt:lpstr>
      <vt:lpstr>Liberty 2020</vt:lpstr>
      <vt:lpstr>Workshop Presentation by The Empire District Gas Company and Liberty Utilities (Midstates Natural Gas) Corp.   </vt:lpstr>
      <vt:lpstr>Agenda</vt:lpstr>
      <vt:lpstr>The Event</vt:lpstr>
      <vt:lpstr>February Supply Costs</vt:lpstr>
      <vt:lpstr>Operations</vt:lpstr>
      <vt:lpstr>Purchased Gas Adjustment (PGA)</vt:lpstr>
      <vt:lpstr>Communications </vt:lpstr>
      <vt:lpstr>Operational Flow Orders (OFOs)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2021-02-01T14:36:51Z</dcterms:created>
  <dcterms:modified xsi:type="dcterms:W3CDTF">2021-03-24T12:28:34Z</dcterms:modified>
</cp:coreProperties>
</file>