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56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Missouri</a:t>
            </a:r>
            <a:r>
              <a:rPr lang="en-US" baseline="0"/>
              <a:t> Electricity Generation by Source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9104385389326334"/>
          <c:y val="0.15938469339059891"/>
          <c:w val="0.5442317366579178"/>
          <c:h val="0.70494512049630165"/>
        </c:manualLayout>
      </c:layout>
      <c:lineChart>
        <c:grouping val="standard"/>
        <c:varyColors val="0"/>
        <c:ser>
          <c:idx val="0"/>
          <c:order val="0"/>
          <c:tx>
            <c:strRef>
              <c:f>'[annual_generation_state (1).xls]Net_Generation_1990-2014 Final'!$D$24984</c:f>
              <c:strCache>
                <c:ptCount val="1"/>
                <c:pt idx="0">
                  <c:v>Coal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Final'!$E$24984:$E$26796</c:f>
              <c:numCache>
                <c:formatCode>#,##0</c:formatCode>
                <c:ptCount val="10"/>
                <c:pt idx="0">
                  <c:v>77436559</c:v>
                </c:pt>
                <c:pt idx="1">
                  <c:v>77449604</c:v>
                </c:pt>
                <c:pt idx="2">
                  <c:v>75084154</c:v>
                </c:pt>
                <c:pt idx="3">
                  <c:v>73531660</c:v>
                </c:pt>
                <c:pt idx="4">
                  <c:v>71611240</c:v>
                </c:pt>
                <c:pt idx="5">
                  <c:v>75047229</c:v>
                </c:pt>
                <c:pt idx="6">
                  <c:v>78315850.25</c:v>
                </c:pt>
                <c:pt idx="7">
                  <c:v>72775008.489999995</c:v>
                </c:pt>
                <c:pt idx="8">
                  <c:v>76104817.670000002</c:v>
                </c:pt>
                <c:pt idx="9">
                  <c:v>72409212.140000001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'[annual_generation_state (1).xls]Net_Generation_1990-2014 Final'!$D$34253</c:f>
              <c:strCache>
                <c:ptCount val="1"/>
                <c:pt idx="0">
                  <c:v>Nuclear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Final'!$E$34253:$E$38158</c:f>
              <c:numCache>
                <c:formatCode>#,##0</c:formatCode>
                <c:ptCount val="10"/>
                <c:pt idx="0">
                  <c:v>8030577</c:v>
                </c:pt>
                <c:pt idx="1">
                  <c:v>10116660</c:v>
                </c:pt>
                <c:pt idx="2">
                  <c:v>9371955</c:v>
                </c:pt>
                <c:pt idx="3">
                  <c:v>9378629</c:v>
                </c:pt>
                <c:pt idx="4">
                  <c:v>10247116</c:v>
                </c:pt>
                <c:pt idx="5">
                  <c:v>8996033</c:v>
                </c:pt>
                <c:pt idx="6">
                  <c:v>9371323</c:v>
                </c:pt>
                <c:pt idx="7">
                  <c:v>10718329</c:v>
                </c:pt>
                <c:pt idx="8">
                  <c:v>8367103</c:v>
                </c:pt>
                <c:pt idx="9">
                  <c:v>9276356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'[annual_generation_state (1).xls]Net_Generation_1990-2014 Final'!$D$30466</c:f>
              <c:strCache>
                <c:ptCount val="1"/>
                <c:pt idx="0">
                  <c:v>Natural Gas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Final'!$E$30466:$E$34252</c:f>
              <c:numCache>
                <c:formatCode>#,##0</c:formatCode>
                <c:ptCount val="10"/>
                <c:pt idx="0">
                  <c:v>3865946</c:v>
                </c:pt>
                <c:pt idx="1">
                  <c:v>3729427</c:v>
                </c:pt>
                <c:pt idx="2">
                  <c:v>4979379</c:v>
                </c:pt>
                <c:pt idx="3">
                  <c:v>5196137</c:v>
                </c:pt>
                <c:pt idx="4">
                  <c:v>3416231</c:v>
                </c:pt>
                <c:pt idx="5">
                  <c:v>4689867</c:v>
                </c:pt>
                <c:pt idx="6">
                  <c:v>4548229.79</c:v>
                </c:pt>
                <c:pt idx="7">
                  <c:v>6167164.2699999996</c:v>
                </c:pt>
                <c:pt idx="8">
                  <c:v>4399627.7</c:v>
                </c:pt>
                <c:pt idx="9">
                  <c:v>4044294.38</c:v>
                </c:pt>
              </c:numCache>
            </c:numRef>
          </c:val>
          <c:smooth val="0"/>
        </c:ser>
        <c:ser>
          <c:idx val="4"/>
          <c:order val="3"/>
          <c:tx>
            <c:strRef>
              <c:f>'[annual_generation_state (1).xls]Net_Generation_1990-2014 Final'!$D$42200</c:f>
              <c:strCache>
                <c:ptCount val="1"/>
                <c:pt idx="0">
                  <c:v>Wind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Final'!$G$40159:$G$42209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#,##0">
                  <c:v>203313</c:v>
                </c:pt>
                <c:pt idx="4" formatCode="#,##0">
                  <c:v>499377</c:v>
                </c:pt>
                <c:pt idx="5" formatCode="#,##0">
                  <c:v>925490</c:v>
                </c:pt>
                <c:pt idx="6" formatCode="#,##0">
                  <c:v>1178212</c:v>
                </c:pt>
                <c:pt idx="7" formatCode="#,##0">
                  <c:v>1244778</c:v>
                </c:pt>
                <c:pt idx="8">
                  <c:v>1166862</c:v>
                </c:pt>
                <c:pt idx="9">
                  <c:v>1131105</c:v>
                </c:pt>
              </c:numCache>
            </c:numRef>
          </c:val>
          <c:smooth val="0"/>
        </c:ser>
        <c:ser>
          <c:idx val="1"/>
          <c:order val="4"/>
          <c:tx>
            <c:strRef>
              <c:f>'[annual_generation_state (1).xls]Net_Generation_1990-2014 Final'!$D$28610</c:f>
              <c:strCache>
                <c:ptCount val="1"/>
                <c:pt idx="0">
                  <c:v>Hydroelectric Conventional</c:v>
                </c:pt>
              </c:strCache>
            </c:strRef>
          </c:tx>
          <c:marker>
            <c:symbol val="none"/>
          </c:marker>
          <c:cat>
            <c:numRef>
              <c:f>'[annual_generation_state (1).xls]Net_Generation_1990-2014 Final'!$A$34253:$A$38158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'[annual_generation_state (1).xls]Net_Generation_1990-2014 Final'!$E$28610:$E$30465</c:f>
              <c:numCache>
                <c:formatCode>#,##0</c:formatCode>
                <c:ptCount val="10"/>
                <c:pt idx="0">
                  <c:v>1159326</c:v>
                </c:pt>
                <c:pt idx="1">
                  <c:v>199214</c:v>
                </c:pt>
                <c:pt idx="2">
                  <c:v>1204326</c:v>
                </c:pt>
                <c:pt idx="3">
                  <c:v>2046773</c:v>
                </c:pt>
                <c:pt idx="4">
                  <c:v>1816693</c:v>
                </c:pt>
                <c:pt idx="5">
                  <c:v>1539347</c:v>
                </c:pt>
                <c:pt idx="6">
                  <c:v>1185144</c:v>
                </c:pt>
                <c:pt idx="7">
                  <c:v>714269</c:v>
                </c:pt>
                <c:pt idx="8">
                  <c:v>1136427</c:v>
                </c:pt>
                <c:pt idx="9">
                  <c:v>697336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129024"/>
        <c:axId val="36987264"/>
      </c:lineChart>
      <c:catAx>
        <c:axId val="76129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6987264"/>
        <c:crosses val="autoZero"/>
        <c:auto val="1"/>
        <c:lblAlgn val="ctr"/>
        <c:lblOffset val="100"/>
        <c:noMultiLvlLbl val="0"/>
      </c:catAx>
      <c:valAx>
        <c:axId val="369872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MMh</a:t>
                </a:r>
              </a:p>
            </c:rich>
          </c:tx>
          <c:layout/>
          <c:overlay val="0"/>
        </c:title>
        <c:numFmt formatCode="#,##0" sourceLinked="1"/>
        <c:majorTickMark val="none"/>
        <c:minorTickMark val="none"/>
        <c:tickLblPos val="nextTo"/>
        <c:crossAx val="7612902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831846019247594"/>
          <c:y val="0.27381160688247302"/>
          <c:w val="0.23501487314085739"/>
          <c:h val="0.62807086614173224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Missouri</a:t>
            </a:r>
            <a:r>
              <a:rPr lang="en-US" baseline="0"/>
              <a:t> Power Sector Criteria Pollutant Emissions</a:t>
            </a:r>
            <a:endParaRPr lang="en-US"/>
          </a:p>
        </c:rich>
      </c:tx>
      <c:layout>
        <c:manualLayout>
          <c:xMode val="edge"/>
          <c:yMode val="edge"/>
          <c:x val="0.15168374501132562"/>
          <c:y val="2.2788212572753312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Coal (SO2)</c:v>
          </c:tx>
          <c:marker>
            <c:symbol val="none"/>
          </c:marker>
          <c:cat>
            <c:numRef>
              <c:f>'[emission_annual.xls]State Emissions'!$A$27025:$A$33257</c:f>
              <c:numCache>
                <c:formatCode>0000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'[emission_annual.xls]State Emissions'!$F$13464:$F$19465</c:f>
              <c:numCache>
                <c:formatCode>#,##0</c:formatCode>
                <c:ptCount val="14"/>
                <c:pt idx="0">
                  <c:v>194148</c:v>
                </c:pt>
                <c:pt idx="1">
                  <c:v>217546</c:v>
                </c:pt>
                <c:pt idx="2">
                  <c:v>224419</c:v>
                </c:pt>
                <c:pt idx="3">
                  <c:v>254800</c:v>
                </c:pt>
                <c:pt idx="4">
                  <c:v>265483</c:v>
                </c:pt>
                <c:pt idx="5">
                  <c:v>265927</c:v>
                </c:pt>
                <c:pt idx="6">
                  <c:v>253213</c:v>
                </c:pt>
                <c:pt idx="7">
                  <c:v>251107</c:v>
                </c:pt>
                <c:pt idx="8">
                  <c:v>252782</c:v>
                </c:pt>
                <c:pt idx="9">
                  <c:v>234077</c:v>
                </c:pt>
                <c:pt idx="10">
                  <c:v>232052</c:v>
                </c:pt>
                <c:pt idx="11">
                  <c:v>189234</c:v>
                </c:pt>
                <c:pt idx="12">
                  <c:v>135652</c:v>
                </c:pt>
                <c:pt idx="13">
                  <c:v>142588</c:v>
                </c:pt>
              </c:numCache>
            </c:numRef>
          </c:val>
          <c:smooth val="0"/>
        </c:ser>
        <c:ser>
          <c:idx val="1"/>
          <c:order val="1"/>
          <c:tx>
            <c:v>Coal (NOx) </c:v>
          </c:tx>
          <c:marker>
            <c:symbol val="none"/>
          </c:marker>
          <c:cat>
            <c:numRef>
              <c:f>'[emission_annual.xls]State Emissions'!$A$27025:$A$33257</c:f>
              <c:numCache>
                <c:formatCode>0000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'[emission_annual.xls]State Emissions'!$G$13464:$G$19465</c:f>
              <c:numCache>
                <c:formatCode>#,##0</c:formatCode>
                <c:ptCount val="14"/>
                <c:pt idx="0">
                  <c:v>142521</c:v>
                </c:pt>
                <c:pt idx="1">
                  <c:v>130181</c:v>
                </c:pt>
                <c:pt idx="2">
                  <c:v>127063</c:v>
                </c:pt>
                <c:pt idx="3">
                  <c:v>132763</c:v>
                </c:pt>
                <c:pt idx="4">
                  <c:v>114003</c:v>
                </c:pt>
                <c:pt idx="5">
                  <c:v>113155</c:v>
                </c:pt>
                <c:pt idx="6">
                  <c:v>105452</c:v>
                </c:pt>
                <c:pt idx="7">
                  <c:v>97439</c:v>
                </c:pt>
                <c:pt idx="8">
                  <c:v>81300</c:v>
                </c:pt>
                <c:pt idx="9">
                  <c:v>49573</c:v>
                </c:pt>
                <c:pt idx="10">
                  <c:v>53892</c:v>
                </c:pt>
                <c:pt idx="11">
                  <c:v>58571</c:v>
                </c:pt>
                <c:pt idx="12">
                  <c:v>63652</c:v>
                </c:pt>
                <c:pt idx="13">
                  <c:v>68758</c:v>
                </c:pt>
              </c:numCache>
            </c:numRef>
          </c:val>
          <c:smooth val="0"/>
        </c:ser>
        <c:ser>
          <c:idx val="2"/>
          <c:order val="2"/>
          <c:tx>
            <c:v>Natural Gas (SO2)</c:v>
          </c:tx>
          <c:marker>
            <c:symbol val="none"/>
          </c:marker>
          <c:cat>
            <c:numRef>
              <c:f>'[emission_annual.xls]State Emissions'!$A$27025:$A$33257</c:f>
              <c:numCache>
                <c:formatCode>0000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'[emission_annual.xls]State Emissions'!$F$19469:$F$27024</c:f>
              <c:numCache>
                <c:formatCode>#,##0</c:formatCode>
                <c:ptCount val="14"/>
                <c:pt idx="0">
                  <c:v>8</c:v>
                </c:pt>
                <c:pt idx="1">
                  <c:v>20</c:v>
                </c:pt>
                <c:pt idx="2">
                  <c:v>11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9</c:v>
                </c:pt>
                <c:pt idx="7">
                  <c:v>12</c:v>
                </c:pt>
                <c:pt idx="8">
                  <c:v>9</c:v>
                </c:pt>
                <c:pt idx="9">
                  <c:v>6</c:v>
                </c:pt>
                <c:pt idx="10">
                  <c:v>10</c:v>
                </c:pt>
                <c:pt idx="11">
                  <c:v>9</c:v>
                </c:pt>
                <c:pt idx="12">
                  <c:v>12</c:v>
                </c:pt>
                <c:pt idx="13">
                  <c:v>7</c:v>
                </c:pt>
              </c:numCache>
            </c:numRef>
          </c:val>
          <c:smooth val="0"/>
        </c:ser>
        <c:ser>
          <c:idx val="3"/>
          <c:order val="3"/>
          <c:tx>
            <c:v>Natural Gas (NOx)</c:v>
          </c:tx>
          <c:marker>
            <c:symbol val="none"/>
          </c:marker>
          <c:cat>
            <c:numRef>
              <c:f>'[emission_annual.xls]State Emissions'!$A$27025:$A$33257</c:f>
              <c:numCache>
                <c:formatCode>0000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'[emission_annual.xls]State Emissions'!$G$19469:$G$27024</c:f>
              <c:numCache>
                <c:formatCode>#,##0</c:formatCode>
                <c:ptCount val="14"/>
                <c:pt idx="0">
                  <c:v>3820</c:v>
                </c:pt>
                <c:pt idx="1">
                  <c:v>3023</c:v>
                </c:pt>
                <c:pt idx="2">
                  <c:v>1686</c:v>
                </c:pt>
                <c:pt idx="3">
                  <c:v>1002</c:v>
                </c:pt>
                <c:pt idx="4">
                  <c:v>2188</c:v>
                </c:pt>
                <c:pt idx="5">
                  <c:v>1481</c:v>
                </c:pt>
                <c:pt idx="6">
                  <c:v>1629</c:v>
                </c:pt>
                <c:pt idx="7">
                  <c:v>1571</c:v>
                </c:pt>
                <c:pt idx="8">
                  <c:v>1269</c:v>
                </c:pt>
                <c:pt idx="9">
                  <c:v>1171</c:v>
                </c:pt>
                <c:pt idx="10">
                  <c:v>1393</c:v>
                </c:pt>
                <c:pt idx="11">
                  <c:v>1385</c:v>
                </c:pt>
                <c:pt idx="12">
                  <c:v>1890</c:v>
                </c:pt>
                <c:pt idx="13">
                  <c:v>1176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841536"/>
        <c:axId val="81872000"/>
      </c:lineChart>
      <c:catAx>
        <c:axId val="81841536"/>
        <c:scaling>
          <c:orientation val="minMax"/>
        </c:scaling>
        <c:delete val="0"/>
        <c:axPos val="b"/>
        <c:numFmt formatCode="0000" sourceLinked="1"/>
        <c:majorTickMark val="out"/>
        <c:minorTickMark val="none"/>
        <c:tickLblPos val="nextTo"/>
        <c:crossAx val="81872000"/>
        <c:crosses val="autoZero"/>
        <c:auto val="1"/>
        <c:lblAlgn val="ctr"/>
        <c:lblOffset val="100"/>
        <c:noMultiLvlLbl val="0"/>
      </c:catAx>
      <c:valAx>
        <c:axId val="818720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Metric</a:t>
                </a:r>
                <a:r>
                  <a:rPr lang="en-US" baseline="0"/>
                  <a:t> Tons</a:t>
                </a:r>
                <a:endParaRPr lang="en-US"/>
              </a:p>
            </c:rich>
          </c:tx>
          <c:layout/>
          <c:overlay val="0"/>
        </c:title>
        <c:numFmt formatCode="#,##0" sourceLinked="1"/>
        <c:majorTickMark val="none"/>
        <c:minorTickMark val="none"/>
        <c:tickLblPos val="nextTo"/>
        <c:crossAx val="8184153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3B607-C0D0-4209-BC52-5758EFBF21FD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EA93E-C089-4B17-B6F0-9AB2D3727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54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5265C-C0F8-4A49-BDB3-657311BCEB1F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07A4C-04B0-4893-9EEB-5C3BC438F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160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7A4C-04B0-4893-9EEB-5C3BC438F0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55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9A292F4-5F08-4BD6-A00F-2257C45CE99B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267947B-84A7-4167-A766-45626460323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Environmental Impacts of Electric Vehicle Charging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6400800" cy="1473200"/>
          </a:xfrm>
        </p:spPr>
        <p:txBody>
          <a:bodyPr/>
          <a:lstStyle/>
          <a:p>
            <a:pPr algn="l"/>
            <a:r>
              <a:rPr lang="en-US" dirty="0" smtClean="0"/>
              <a:t>Noah Garcia</a:t>
            </a:r>
          </a:p>
          <a:p>
            <a:pPr algn="l"/>
            <a:r>
              <a:rPr lang="en-US" dirty="0" smtClean="0"/>
              <a:t>Natural Resources Defense Council</a:t>
            </a:r>
          </a:p>
          <a:p>
            <a:pPr algn="l"/>
            <a:r>
              <a:rPr lang="en-US" dirty="0" smtClean="0"/>
              <a:t>May 25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30" name="Picture 6" descr="https://secure.nrdconline.org/images/nrdc-action/header-footer/logo-nrdc-2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519896"/>
            <a:ext cx="4175125" cy="123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43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Power Sector Snapshot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4905867"/>
              </p:ext>
            </p:extLst>
          </p:nvPr>
        </p:nvGraphicFramePr>
        <p:xfrm>
          <a:off x="1676400" y="2514600"/>
          <a:ext cx="54864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876800" y="5755958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 data: EIA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77212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EV vs. Gasoline Vehicle Emissions Comparison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5334000" y="4953000"/>
            <a:ext cx="3581400" cy="117348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BEVs in Missouri still emit 27.2% less pollutants than gasoline counterparts (on average</a:t>
            </a:r>
            <a:r>
              <a:rPr lang="en-US" dirty="0"/>
              <a:t>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62200"/>
            <a:ext cx="4953000" cy="2096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84" y="4514677"/>
            <a:ext cx="4946515" cy="2167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077653"/>
              </p:ext>
            </p:extLst>
          </p:nvPr>
        </p:nvGraphicFramePr>
        <p:xfrm>
          <a:off x="5334000" y="2590800"/>
          <a:ext cx="3623552" cy="2289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776"/>
                <a:gridCol w="1811776"/>
              </a:tblGrid>
              <a:tr h="69767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Vehicle Type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Annual Emissions per</a:t>
                      </a:r>
                      <a:r>
                        <a:rPr lang="en-US" sz="1400" baseline="0" dirty="0" smtClean="0"/>
                        <a:t> Vehicle (</a:t>
                      </a:r>
                      <a:r>
                        <a:rPr lang="en-US" sz="1400" baseline="0" dirty="0" err="1" smtClean="0"/>
                        <a:t>lbs</a:t>
                      </a:r>
                      <a:r>
                        <a:rPr lang="en-US" sz="1400" baseline="0" dirty="0" smtClean="0"/>
                        <a:t> CO</a:t>
                      </a:r>
                      <a:r>
                        <a:rPr lang="en-US" sz="1400" b="1" kern="1200" baseline="-25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400" dirty="0" smtClean="0"/>
                        <a:t>e)</a:t>
                      </a:r>
                      <a:endParaRPr lang="en-US" sz="1400" dirty="0"/>
                    </a:p>
                  </a:txBody>
                  <a:tcPr/>
                </a:tc>
              </a:tr>
              <a:tr h="36912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Gasoline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11,435</a:t>
                      </a:r>
                      <a:endParaRPr lang="en-US" sz="1400" dirty="0"/>
                    </a:p>
                  </a:txBody>
                  <a:tcPr/>
                </a:tc>
              </a:tr>
              <a:tr h="36794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All Electric (BEV)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8,328</a:t>
                      </a:r>
                      <a:endParaRPr lang="en-US" sz="1400" dirty="0"/>
                    </a:p>
                  </a:txBody>
                  <a:tcPr/>
                </a:tc>
              </a:tr>
              <a:tr h="4257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Plug-in Hybrid (PHEV)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8,552</a:t>
                      </a:r>
                      <a:endParaRPr lang="en-US" sz="1400" dirty="0"/>
                    </a:p>
                  </a:txBody>
                  <a:tcPr/>
                </a:tc>
              </a:tr>
              <a:tr h="4291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Hybrid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6,258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257800" y="6281678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Alternative Fuels Data Center (DOE)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5705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Criteria Pollutants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5715000" y="2667000"/>
            <a:ext cx="3203448" cy="3447288"/>
          </a:xfrm>
        </p:spPr>
        <p:txBody>
          <a:bodyPr/>
          <a:lstStyle/>
          <a:p>
            <a:r>
              <a:rPr lang="en-US" dirty="0" smtClean="0"/>
              <a:t>CAIR/CSAPR reductions since 2005</a:t>
            </a:r>
          </a:p>
          <a:p>
            <a:r>
              <a:rPr lang="en-US" dirty="0" smtClean="0"/>
              <a:t>Tangible public health gains to be made</a:t>
            </a:r>
          </a:p>
          <a:p>
            <a:pPr lvl="1"/>
            <a:r>
              <a:rPr lang="en-US" dirty="0" smtClean="0"/>
              <a:t>Estimated 50,000 premature deaths nationally attributed to traffic pollution each year*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9281461"/>
              </p:ext>
            </p:extLst>
          </p:nvPr>
        </p:nvGraphicFramePr>
        <p:xfrm>
          <a:off x="228600" y="2514600"/>
          <a:ext cx="5486400" cy="3343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00400" y="5879068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 data: EIA</a:t>
            </a:r>
            <a:endParaRPr lang="en-US" sz="100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2286000" y="3352800"/>
            <a:ext cx="0" cy="20574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>
          <a:xfrm>
            <a:off x="3200400" y="6248400"/>
            <a:ext cx="5844091" cy="365125"/>
          </a:xfrm>
        </p:spPr>
        <p:txBody>
          <a:bodyPr/>
          <a:lstStyle/>
          <a:p>
            <a:r>
              <a:rPr lang="en-US" dirty="0" smtClean="0"/>
              <a:t>*See Fabio </a:t>
            </a:r>
            <a:r>
              <a:rPr lang="en-US" dirty="0" err="1" smtClean="0"/>
              <a:t>Caiazzo</a:t>
            </a:r>
            <a:r>
              <a:rPr lang="en-US" dirty="0" smtClean="0"/>
              <a:t> et al., Air pollution and early deaths in the United States, Atmospheric Environment, 2013; National Highway Traffic Safety Administration, Fatality Analysis Reporting System (FARS) Encyclopedia.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92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7408333" cy="3450696"/>
          </a:xfrm>
        </p:spPr>
        <p:txBody>
          <a:bodyPr>
            <a:normAutofit/>
          </a:bodyPr>
          <a:lstStyle/>
          <a:p>
            <a:r>
              <a:rPr lang="en-US" dirty="0" smtClean="0"/>
              <a:t>Electric vehicles get </a:t>
            </a:r>
            <a:r>
              <a:rPr lang="en-US" i="1" dirty="0" smtClean="0"/>
              <a:t>cleaner</a:t>
            </a:r>
            <a:r>
              <a:rPr lang="en-US" dirty="0" smtClean="0"/>
              <a:t> over time</a:t>
            </a:r>
          </a:p>
          <a:p>
            <a:pPr lvl="1"/>
            <a:r>
              <a:rPr lang="en-US" dirty="0"/>
              <a:t>KCP&amp;L wind </a:t>
            </a:r>
            <a:r>
              <a:rPr lang="en-US" dirty="0" smtClean="0"/>
              <a:t>contracts</a:t>
            </a:r>
          </a:p>
          <a:p>
            <a:pPr lvl="1"/>
            <a:r>
              <a:rPr lang="en-US" dirty="0" smtClean="0"/>
              <a:t>CPP estimated to reduce MO CO</a:t>
            </a:r>
            <a:r>
              <a:rPr lang="en-US" sz="2400" baseline="-25000" dirty="0" smtClean="0"/>
              <a:t>2 </a:t>
            </a:r>
            <a:r>
              <a:rPr lang="en-US" dirty="0" smtClean="0"/>
              <a:t>emissions 28% from 2012 levels</a:t>
            </a:r>
          </a:p>
          <a:p>
            <a:pPr lvl="1"/>
            <a:r>
              <a:rPr lang="en-US" dirty="0" smtClean="0"/>
              <a:t>NRDC-EPRI analysis*</a:t>
            </a:r>
          </a:p>
          <a:p>
            <a:pPr lvl="2"/>
            <a:r>
              <a:rPr lang="en-US" dirty="0" smtClean="0"/>
              <a:t>Transportation electrification to reduce GHG emissions 430 million metric tons annually by 2050  (Base Scenario)</a:t>
            </a:r>
          </a:p>
          <a:p>
            <a:pPr lvl="2"/>
            <a:r>
              <a:rPr lang="en-US" dirty="0" smtClean="0"/>
              <a:t>Total transportation and electric sector emissions halved by 2050 relative to 2015 (Base Scenario)</a:t>
            </a:r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mtClean="0"/>
              <a:t>Looking Long-Term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6373953"/>
            <a:ext cx="4800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2"/>
                </a:solidFill>
              </a:rPr>
              <a:t>*See Environmental Assessment of a Full Electric Transportation Portfolio (NRDC, EPRI)</a:t>
            </a:r>
            <a:endParaRPr lang="en-US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93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2438400"/>
            <a:ext cx="7408333" cy="345069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Charging Infrastructure</a:t>
            </a:r>
          </a:p>
          <a:p>
            <a:pPr lvl="1"/>
            <a:r>
              <a:rPr lang="en-US" dirty="0"/>
              <a:t>Essential to overcoming barriers to EV adoption</a:t>
            </a:r>
          </a:p>
          <a:p>
            <a:pPr lvl="1"/>
            <a:r>
              <a:rPr lang="en-US" dirty="0"/>
              <a:t>Potential to provide more than just environmental </a:t>
            </a:r>
            <a:r>
              <a:rPr lang="en-US" dirty="0" smtClean="0"/>
              <a:t>benefits (through proper siting, load management, etc.)</a:t>
            </a:r>
            <a:endParaRPr lang="en-US" dirty="0"/>
          </a:p>
          <a:p>
            <a:pPr lvl="2"/>
            <a:r>
              <a:rPr lang="en-US" dirty="0"/>
              <a:t>Fuel cost savings</a:t>
            </a:r>
          </a:p>
          <a:p>
            <a:pPr lvl="2"/>
            <a:r>
              <a:rPr lang="en-US" dirty="0"/>
              <a:t>Widespread utility customer benefits</a:t>
            </a:r>
          </a:p>
          <a:p>
            <a:pPr lvl="2"/>
            <a:r>
              <a:rPr lang="en-US" dirty="0"/>
              <a:t>Grid reliability </a:t>
            </a:r>
            <a:r>
              <a:rPr lang="en-US" dirty="0" smtClean="0"/>
              <a:t>benefits</a:t>
            </a:r>
          </a:p>
          <a:p>
            <a:pPr lvl="2"/>
            <a:r>
              <a:rPr lang="en-US" dirty="0" smtClean="0"/>
              <a:t>Renewables Integration</a:t>
            </a:r>
            <a:endParaRPr lang="en-US" dirty="0"/>
          </a:p>
          <a:p>
            <a:pPr lvl="1"/>
            <a:r>
              <a:rPr lang="en-US" dirty="0"/>
              <a:t>Key to long-term strategy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Looking Long-Term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27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Load Management/Grid Reliability/Renewables Integration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08531"/>
            <a:ext cx="59436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990600" y="2362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a typeface="Times New Roman"/>
                <a:cs typeface="Times New Roman"/>
              </a:rPr>
              <a:t>Residential EV Charging in Dallas/Fort Worth by Time of </a:t>
            </a:r>
            <a:r>
              <a:rPr lang="en-US" dirty="0" smtClean="0">
                <a:ea typeface="Times New Roman"/>
                <a:cs typeface="Times New Roman"/>
              </a:rPr>
              <a:t>Day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181600"/>
            <a:ext cx="6011863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45352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a typeface="Times New Roman"/>
                <a:cs typeface="Times New Roman"/>
              </a:rPr>
              <a:t>Residential EV Charging in San Diego by Time of Day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508" y="2685365"/>
            <a:ext cx="1763713" cy="176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083" y="4535270"/>
            <a:ext cx="1734562" cy="173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76600" y="4257894"/>
            <a:ext cx="244009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The EV Project, </a:t>
            </a:r>
            <a:r>
              <a:rPr lang="en-US" sz="1000" i="1" dirty="0"/>
              <a:t>Quarterly Report, Q2, 2013.</a:t>
            </a:r>
            <a:endParaRPr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3276600" y="6443663"/>
            <a:ext cx="244009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The EV Project, </a:t>
            </a:r>
            <a:r>
              <a:rPr lang="en-US" sz="1000" i="1" dirty="0"/>
              <a:t>Quarterly Report, Q2, 2013.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2313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EVs provide clean air benefits in Missouri today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Benefits magnified as power sector CO</a:t>
            </a:r>
            <a:r>
              <a:rPr lang="en-US" baseline="-25000" dirty="0" smtClean="0"/>
              <a:t>2</a:t>
            </a:r>
            <a:r>
              <a:rPr lang="en-US" dirty="0" smtClean="0"/>
              <a:t> and criteria pollutant emissions decline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harging infrastructure critical to widespread transportation electrification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Takeaways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5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2183</TotalTime>
  <Words>352</Words>
  <Application>Microsoft Office PowerPoint</Application>
  <PresentationFormat>On-screen Show (4:3)</PresentationFormat>
  <Paragraphs>62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Environmental Impacts of Electric Vehicle Charging</vt:lpstr>
      <vt:lpstr>Power Sector Snapshot</vt:lpstr>
      <vt:lpstr>EV vs. Gasoline Vehicle Emissions Comparison</vt:lpstr>
      <vt:lpstr>Criteria Pollutants</vt:lpstr>
      <vt:lpstr>Looking Long-Term</vt:lpstr>
      <vt:lpstr>Looking Long-Term</vt:lpstr>
      <vt:lpstr>Load Management/Grid Reliability/Renewables Integration</vt:lpstr>
      <vt:lpstr>Takeaways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Environmental Impacts of Electric Vehicle Charging</dc:title>
  <dc:creator>Noah Garcia</dc:creator>
  <cp:lastModifiedBy>Noah Garcia</cp:lastModifiedBy>
  <cp:revision>30</cp:revision>
  <dcterms:created xsi:type="dcterms:W3CDTF">2016-05-19T14:15:10Z</dcterms:created>
  <dcterms:modified xsi:type="dcterms:W3CDTF">2016-05-25T04:40:11Z</dcterms:modified>
</cp:coreProperties>
</file>