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61" r:id="rId3"/>
    <p:sldId id="284" r:id="rId4"/>
    <p:sldId id="283" r:id="rId5"/>
    <p:sldId id="293" r:id="rId6"/>
    <p:sldId id="263" r:id="rId7"/>
    <p:sldId id="264" r:id="rId8"/>
    <p:sldId id="273" r:id="rId9"/>
    <p:sldId id="274" r:id="rId10"/>
    <p:sldId id="279" r:id="rId11"/>
    <p:sldId id="269" r:id="rId12"/>
    <p:sldId id="265" r:id="rId13"/>
    <p:sldId id="266" r:id="rId14"/>
    <p:sldId id="267" r:id="rId15"/>
    <p:sldId id="268" r:id="rId16"/>
    <p:sldId id="270" r:id="rId17"/>
    <p:sldId id="285" r:id="rId18"/>
    <p:sldId id="287" r:id="rId19"/>
    <p:sldId id="286" r:id="rId20"/>
    <p:sldId id="289" r:id="rId21"/>
    <p:sldId id="290" r:id="rId22"/>
    <p:sldId id="291" r:id="rId23"/>
    <p:sldId id="271" r:id="rId24"/>
    <p:sldId id="272" r:id="rId25"/>
    <p:sldId id="275" r:id="rId26"/>
    <p:sldId id="277" r:id="rId27"/>
    <p:sldId id="278"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96" autoAdjust="0"/>
  </p:normalViewPr>
  <p:slideViewPr>
    <p:cSldViewPr>
      <p:cViewPr>
        <p:scale>
          <a:sx n="105" d="100"/>
          <a:sy n="105" d="100"/>
        </p:scale>
        <p:origin x="-14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87386993292502E-2"/>
          <c:y val="3.2163742690058478E-2"/>
          <c:w val="0.58091511130553131"/>
          <c:h val="0.84363563107243167"/>
        </c:manualLayout>
      </c:layout>
      <c:barChart>
        <c:barDir val="bar"/>
        <c:grouping val="stacked"/>
        <c:varyColors val="0"/>
        <c:ser>
          <c:idx val="0"/>
          <c:order val="0"/>
          <c:tx>
            <c:strRef>
              <c:f>'2. End Use'!$C$16</c:f>
              <c:strCache>
                <c:ptCount val="1"/>
                <c:pt idx="0">
                  <c:v>Space Heating</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Use'!$C$17:$C$25</c:f>
              <c:numCache>
                <c:formatCode>0%</c:formatCode>
                <c:ptCount val="9"/>
                <c:pt idx="0">
                  <c:v>6.4305220094476701E-2</c:v>
                </c:pt>
                <c:pt idx="1">
                  <c:v>0.18775128987184647</c:v>
                </c:pt>
                <c:pt idx="2">
                  <c:v>0.20616427193017647</c:v>
                </c:pt>
                <c:pt idx="3">
                  <c:v>7.8408933742693532E-2</c:v>
                </c:pt>
                <c:pt idx="4">
                  <c:v>0.26489399308165779</c:v>
                </c:pt>
                <c:pt idx="5">
                  <c:v>0.2011160694082739</c:v>
                </c:pt>
                <c:pt idx="6">
                  <c:v>0.22226852367496369</c:v>
                </c:pt>
                <c:pt idx="7">
                  <c:v>0.19133748236160511</c:v>
                </c:pt>
                <c:pt idx="8">
                  <c:v>0.21979510902909916</c:v>
                </c:pt>
              </c:numCache>
            </c:numRef>
          </c:val>
        </c:ser>
        <c:ser>
          <c:idx val="1"/>
          <c:order val="1"/>
          <c:tx>
            <c:strRef>
              <c:f>'2. End Use'!$D$16</c:f>
              <c:strCache>
                <c:ptCount val="1"/>
                <c:pt idx="0">
                  <c:v>Cooling</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Use'!$D$17:$D$25</c:f>
              <c:numCache>
                <c:formatCode>0%</c:formatCode>
                <c:ptCount val="9"/>
                <c:pt idx="0">
                  <c:v>8.4460759483531669E-2</c:v>
                </c:pt>
                <c:pt idx="1">
                  <c:v>8.6277474273774912E-2</c:v>
                </c:pt>
                <c:pt idx="2">
                  <c:v>7.0440421979142145E-2</c:v>
                </c:pt>
                <c:pt idx="3">
                  <c:v>4.0288642556579081E-2</c:v>
                </c:pt>
                <c:pt idx="4">
                  <c:v>8.460658158145129E-2</c:v>
                </c:pt>
                <c:pt idx="5">
                  <c:v>0.12021284574102087</c:v>
                </c:pt>
                <c:pt idx="6">
                  <c:v>9.6643237945135102E-2</c:v>
                </c:pt>
                <c:pt idx="7">
                  <c:v>0.14305421700482834</c:v>
                </c:pt>
                <c:pt idx="8">
                  <c:v>0.11545644045401325</c:v>
                </c:pt>
              </c:numCache>
            </c:numRef>
          </c:val>
        </c:ser>
        <c:ser>
          <c:idx val="2"/>
          <c:order val="2"/>
          <c:tx>
            <c:strRef>
              <c:f>'2. End Use'!$E$16</c:f>
              <c:strCache>
                <c:ptCount val="1"/>
                <c:pt idx="0">
                  <c:v>Water Heating</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Use'!$E$17:$E$25</c:f>
              <c:numCache>
                <c:formatCode>0%</c:formatCode>
                <c:ptCount val="9"/>
                <c:pt idx="0">
                  <c:v>6.1488854163385329E-2</c:v>
                </c:pt>
                <c:pt idx="1">
                  <c:v>0.11236060094541919</c:v>
                </c:pt>
                <c:pt idx="2">
                  <c:v>6.9857000725407348E-2</c:v>
                </c:pt>
                <c:pt idx="3">
                  <c:v>1.6680064444657174E-2</c:v>
                </c:pt>
                <c:pt idx="4">
                  <c:v>0.16885828192612154</c:v>
                </c:pt>
                <c:pt idx="5">
                  <c:v>0.14321597484386361</c:v>
                </c:pt>
                <c:pt idx="6">
                  <c:v>0.13646847932474912</c:v>
                </c:pt>
                <c:pt idx="7">
                  <c:v>0.14645409316032876</c:v>
                </c:pt>
                <c:pt idx="8">
                  <c:v>0.17799781367167447</c:v>
                </c:pt>
              </c:numCache>
            </c:numRef>
          </c:val>
        </c:ser>
        <c:ser>
          <c:idx val="3"/>
          <c:order val="3"/>
          <c:tx>
            <c:strRef>
              <c:f>'2. End Use'!$F$16</c:f>
              <c:strCache>
                <c:ptCount val="1"/>
                <c:pt idx="0">
                  <c:v>Refrigerators</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Use'!$F$17:$F$25</c:f>
              <c:numCache>
                <c:formatCode>0%</c:formatCode>
                <c:ptCount val="9"/>
                <c:pt idx="0">
                  <c:v>0.1961485131168566</c:v>
                </c:pt>
                <c:pt idx="1">
                  <c:v>0.12845428882240903</c:v>
                </c:pt>
                <c:pt idx="2">
                  <c:v>0.16112867486235674</c:v>
                </c:pt>
                <c:pt idx="3">
                  <c:v>0.17614961171315791</c:v>
                </c:pt>
                <c:pt idx="4">
                  <c:v>8.4656625556109755E-2</c:v>
                </c:pt>
                <c:pt idx="5">
                  <c:v>0.11712332286266899</c:v>
                </c:pt>
                <c:pt idx="6">
                  <c:v>0.1134477599608416</c:v>
                </c:pt>
                <c:pt idx="7">
                  <c:v>8.7428754590500007E-2</c:v>
                </c:pt>
                <c:pt idx="8">
                  <c:v>7.8524167211238935E-2</c:v>
                </c:pt>
              </c:numCache>
            </c:numRef>
          </c:val>
        </c:ser>
        <c:ser>
          <c:idx val="4"/>
          <c:order val="4"/>
          <c:tx>
            <c:strRef>
              <c:f>'2. End Use'!$G$16</c:f>
              <c:strCache>
                <c:ptCount val="1"/>
                <c:pt idx="0">
                  <c:v>Lighting</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Use'!$G$17:$G$25</c:f>
              <c:numCache>
                <c:formatCode>0%</c:formatCode>
                <c:ptCount val="9"/>
                <c:pt idx="0">
                  <c:v>0.20511938544167327</c:v>
                </c:pt>
                <c:pt idx="1">
                  <c:v>0.15641053433008195</c:v>
                </c:pt>
                <c:pt idx="2">
                  <c:v>0.1710558469402397</c:v>
                </c:pt>
                <c:pt idx="3">
                  <c:v>0.22269406999223823</c:v>
                </c:pt>
                <c:pt idx="4">
                  <c:v>0.12127891478231879</c:v>
                </c:pt>
                <c:pt idx="5">
                  <c:v>0.13776050933891595</c:v>
                </c:pt>
                <c:pt idx="6">
                  <c:v>0.13885917203715589</c:v>
                </c:pt>
                <c:pt idx="7">
                  <c:v>0.13147257915808322</c:v>
                </c:pt>
                <c:pt idx="8">
                  <c:v>0.12735174406182515</c:v>
                </c:pt>
              </c:numCache>
            </c:numRef>
          </c:val>
        </c:ser>
        <c:ser>
          <c:idx val="5"/>
          <c:order val="5"/>
          <c:tx>
            <c:strRef>
              <c:f>'2. End Use'!$H$16</c:f>
              <c:strCache>
                <c:ptCount val="1"/>
                <c:pt idx="0">
                  <c:v>Appliances</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Use'!$H$17:$H$25</c:f>
              <c:numCache>
                <c:formatCode>0%</c:formatCode>
                <c:ptCount val="9"/>
                <c:pt idx="0">
                  <c:v>9.089333140111383E-2</c:v>
                </c:pt>
                <c:pt idx="1">
                  <c:v>7.6917761988014977E-2</c:v>
                </c:pt>
                <c:pt idx="2">
                  <c:v>7.5188224318224389E-2</c:v>
                </c:pt>
                <c:pt idx="3">
                  <c:v>0.10897980195554594</c:v>
                </c:pt>
                <c:pt idx="4">
                  <c:v>6.4507766175254361E-2</c:v>
                </c:pt>
                <c:pt idx="5">
                  <c:v>6.5646204438597922E-2</c:v>
                </c:pt>
                <c:pt idx="6">
                  <c:v>6.8393414162434871E-2</c:v>
                </c:pt>
                <c:pt idx="7">
                  <c:v>7.0251173555570257E-2</c:v>
                </c:pt>
                <c:pt idx="8">
                  <c:v>6.5717203132041116E-2</c:v>
                </c:pt>
              </c:numCache>
            </c:numRef>
          </c:val>
        </c:ser>
        <c:ser>
          <c:idx val="6"/>
          <c:order val="6"/>
          <c:tx>
            <c:strRef>
              <c:f>'2. End Use'!$I$16</c:f>
              <c:strCache>
                <c:ptCount val="1"/>
                <c:pt idx="0">
                  <c:v>Plug Loads, Cons Elec, Other</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Use'!$I$17:$I$25</c:f>
              <c:numCache>
                <c:formatCode>0%</c:formatCode>
                <c:ptCount val="9"/>
                <c:pt idx="0">
                  <c:v>0.29758393629896268</c:v>
                </c:pt>
                <c:pt idx="1">
                  <c:v>0.25182804976845347</c:v>
                </c:pt>
                <c:pt idx="2">
                  <c:v>0.24616555924445324</c:v>
                </c:pt>
                <c:pt idx="3">
                  <c:v>0.35679887559512802</c:v>
                </c:pt>
                <c:pt idx="4">
                  <c:v>0.21119783689708657</c:v>
                </c:pt>
                <c:pt idx="5">
                  <c:v>0.21492507336665867</c:v>
                </c:pt>
                <c:pt idx="6">
                  <c:v>0.22391941289471964</c:v>
                </c:pt>
                <c:pt idx="7">
                  <c:v>0.23000170016908419</c:v>
                </c:pt>
                <c:pt idx="8">
                  <c:v>0.21515752244010797</c:v>
                </c:pt>
              </c:numCache>
            </c:numRef>
          </c:val>
        </c:ser>
        <c:dLbls>
          <c:showLegendKey val="0"/>
          <c:showVal val="0"/>
          <c:showCatName val="0"/>
          <c:showSerName val="0"/>
          <c:showPercent val="0"/>
          <c:showBubbleSize val="0"/>
        </c:dLbls>
        <c:gapWidth val="55"/>
        <c:overlap val="100"/>
        <c:axId val="78743424"/>
        <c:axId val="78744960"/>
      </c:barChart>
      <c:catAx>
        <c:axId val="78743424"/>
        <c:scaling>
          <c:orientation val="minMax"/>
        </c:scaling>
        <c:delete val="0"/>
        <c:axPos val="l"/>
        <c:majorTickMark val="none"/>
        <c:minorTickMark val="none"/>
        <c:tickLblPos val="nextTo"/>
        <c:txPr>
          <a:bodyPr/>
          <a:lstStyle/>
          <a:p>
            <a:pPr>
              <a:defRPr sz="2000" baseline="0"/>
            </a:pPr>
            <a:endParaRPr lang="en-US"/>
          </a:p>
        </c:txPr>
        <c:crossAx val="78744960"/>
        <c:crosses val="autoZero"/>
        <c:auto val="1"/>
        <c:lblAlgn val="ctr"/>
        <c:lblOffset val="100"/>
        <c:noMultiLvlLbl val="0"/>
      </c:catAx>
      <c:valAx>
        <c:axId val="78744960"/>
        <c:scaling>
          <c:orientation val="minMax"/>
          <c:max val="1"/>
        </c:scaling>
        <c:delete val="0"/>
        <c:axPos val="b"/>
        <c:majorGridlines/>
        <c:numFmt formatCode="0%" sourceLinked="1"/>
        <c:majorTickMark val="none"/>
        <c:minorTickMark val="none"/>
        <c:tickLblPos val="nextTo"/>
        <c:txPr>
          <a:bodyPr/>
          <a:lstStyle/>
          <a:p>
            <a:pPr>
              <a:defRPr sz="1800" baseline="0"/>
            </a:pPr>
            <a:endParaRPr lang="en-US"/>
          </a:p>
        </c:txPr>
        <c:crossAx val="78743424"/>
        <c:crosses val="autoZero"/>
        <c:crossBetween val="between"/>
      </c:valAx>
    </c:plotArea>
    <c:legend>
      <c:legendPos val="r"/>
      <c:layout>
        <c:manualLayout>
          <c:xMode val="edge"/>
          <c:yMode val="edge"/>
          <c:x val="0.71029551861572859"/>
          <c:y val="3.5514804070543811E-2"/>
          <c:w val="0.2776422143660614"/>
          <c:h val="0.92897039185891239"/>
        </c:manualLayout>
      </c:layout>
      <c:overlay val="0"/>
      <c:txPr>
        <a:bodyPr/>
        <a:lstStyle/>
        <a:p>
          <a:pPr>
            <a:defRPr sz="2000" baseline="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57089556630534E-2"/>
          <c:y val="3.2163742690058478E-2"/>
          <c:w val="0.64858747337076139"/>
          <c:h val="0.7910040521250632"/>
        </c:manualLayout>
      </c:layout>
      <c:barChart>
        <c:barDir val="bar"/>
        <c:grouping val="stacked"/>
        <c:varyColors val="0"/>
        <c:ser>
          <c:idx val="0"/>
          <c:order val="0"/>
          <c:tx>
            <c:strRef>
              <c:f>'2. End Use'!$J$16</c:f>
              <c:strCache>
                <c:ptCount val="1"/>
                <c:pt idx="0">
                  <c:v>Space Heating</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Use'!$J$17:$J$25</c:f>
              <c:numCache>
                <c:formatCode>0%</c:formatCode>
                <c:ptCount val="9"/>
                <c:pt idx="0">
                  <c:v>0.63588333542932018</c:v>
                </c:pt>
                <c:pt idx="1">
                  <c:v>0.6201788246818819</c:v>
                </c:pt>
                <c:pt idx="2">
                  <c:v>0.7507113462992292</c:v>
                </c:pt>
                <c:pt idx="3">
                  <c:v>0.75116064620017675</c:v>
                </c:pt>
                <c:pt idx="4">
                  <c:v>0.54286636378296615</c:v>
                </c:pt>
                <c:pt idx="5">
                  <c:v>0.63729675514396444</c:v>
                </c:pt>
                <c:pt idx="6">
                  <c:v>0.68963847116374521</c:v>
                </c:pt>
                <c:pt idx="7">
                  <c:v>0.5364458042724044</c:v>
                </c:pt>
                <c:pt idx="8">
                  <c:v>0.59780610979811377</c:v>
                </c:pt>
              </c:numCache>
            </c:numRef>
          </c:val>
        </c:ser>
        <c:ser>
          <c:idx val="1"/>
          <c:order val="1"/>
          <c:tx>
            <c:strRef>
              <c:f>'2. End Use'!$K$16</c:f>
              <c:strCache>
                <c:ptCount val="1"/>
                <c:pt idx="0">
                  <c:v>Water Heating</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Use'!$K$17:$K$25</c:f>
              <c:numCache>
                <c:formatCode>0%</c:formatCode>
                <c:ptCount val="9"/>
                <c:pt idx="0">
                  <c:v>0.22950837106516184</c:v>
                </c:pt>
                <c:pt idx="1">
                  <c:v>0.20478545837875586</c:v>
                </c:pt>
                <c:pt idx="2">
                  <c:v>0.17226652705480675</c:v>
                </c:pt>
                <c:pt idx="3">
                  <c:v>0.20459236187715724</c:v>
                </c:pt>
                <c:pt idx="4">
                  <c:v>0.30599247127705131</c:v>
                </c:pt>
                <c:pt idx="5">
                  <c:v>0.24377782115562424</c:v>
                </c:pt>
                <c:pt idx="6">
                  <c:v>0.23203438905043836</c:v>
                </c:pt>
                <c:pt idx="7">
                  <c:v>0.35456170521751851</c:v>
                </c:pt>
                <c:pt idx="8">
                  <c:v>0.35131196174513746</c:v>
                </c:pt>
              </c:numCache>
            </c:numRef>
          </c:val>
        </c:ser>
        <c:ser>
          <c:idx val="2"/>
          <c:order val="2"/>
          <c:tx>
            <c:strRef>
              <c:f>'2. End Use'!$L$16</c:f>
              <c:strCache>
                <c:ptCount val="1"/>
                <c:pt idx="0">
                  <c:v>Other</c:v>
                </c:pt>
              </c:strCache>
            </c:strRef>
          </c:tx>
          <c:invertIfNegative val="0"/>
          <c:cat>
            <c:strRef>
              <c:f>'2. End Use'!$A$17:$A$25</c:f>
              <c:strCache>
                <c:ptCount val="9"/>
                <c:pt idx="0">
                  <c:v>NY</c:v>
                </c:pt>
                <c:pt idx="1">
                  <c:v>PA</c:v>
                </c:pt>
                <c:pt idx="2">
                  <c:v>IL</c:v>
                </c:pt>
                <c:pt idx="3">
                  <c:v>MI</c:v>
                </c:pt>
                <c:pt idx="4">
                  <c:v>MO</c:v>
                </c:pt>
                <c:pt idx="5">
                  <c:v>VA</c:v>
                </c:pt>
                <c:pt idx="6">
                  <c:v>MD</c:v>
                </c:pt>
                <c:pt idx="7">
                  <c:v>GA</c:v>
                </c:pt>
                <c:pt idx="8">
                  <c:v>NC</c:v>
                </c:pt>
              </c:strCache>
            </c:strRef>
          </c:cat>
          <c:val>
            <c:numRef>
              <c:f>'2. End Use'!$L$17:$L$25</c:f>
              <c:numCache>
                <c:formatCode>0%</c:formatCode>
                <c:ptCount val="9"/>
                <c:pt idx="0">
                  <c:v>0.13460829350551801</c:v>
                </c:pt>
                <c:pt idx="1">
                  <c:v>0.17503571693936223</c:v>
                </c:pt>
                <c:pt idx="2">
                  <c:v>7.7022126645964112E-2</c:v>
                </c:pt>
                <c:pt idx="3">
                  <c:v>4.4246991922665964E-2</c:v>
                </c:pt>
                <c:pt idx="4">
                  <c:v>0.15114116493998248</c:v>
                </c:pt>
                <c:pt idx="5">
                  <c:v>0.11892542370041129</c:v>
                </c:pt>
                <c:pt idx="6">
                  <c:v>7.832713978581643E-2</c:v>
                </c:pt>
                <c:pt idx="7">
                  <c:v>0.10899249051007708</c:v>
                </c:pt>
                <c:pt idx="8">
                  <c:v>5.0881928456748646E-2</c:v>
                </c:pt>
              </c:numCache>
            </c:numRef>
          </c:val>
        </c:ser>
        <c:dLbls>
          <c:showLegendKey val="0"/>
          <c:showVal val="0"/>
          <c:showCatName val="0"/>
          <c:showSerName val="0"/>
          <c:showPercent val="0"/>
          <c:showBubbleSize val="0"/>
        </c:dLbls>
        <c:gapWidth val="55"/>
        <c:overlap val="100"/>
        <c:axId val="113254784"/>
        <c:axId val="113256320"/>
      </c:barChart>
      <c:catAx>
        <c:axId val="113254784"/>
        <c:scaling>
          <c:orientation val="minMax"/>
        </c:scaling>
        <c:delete val="0"/>
        <c:axPos val="l"/>
        <c:majorTickMark val="none"/>
        <c:minorTickMark val="none"/>
        <c:tickLblPos val="nextTo"/>
        <c:crossAx val="113256320"/>
        <c:crosses val="autoZero"/>
        <c:auto val="1"/>
        <c:lblAlgn val="ctr"/>
        <c:lblOffset val="100"/>
        <c:noMultiLvlLbl val="0"/>
      </c:catAx>
      <c:valAx>
        <c:axId val="113256320"/>
        <c:scaling>
          <c:orientation val="minMax"/>
          <c:max val="1"/>
        </c:scaling>
        <c:delete val="0"/>
        <c:axPos val="b"/>
        <c:majorGridlines/>
        <c:numFmt formatCode="0%" sourceLinked="1"/>
        <c:majorTickMark val="none"/>
        <c:minorTickMark val="none"/>
        <c:tickLblPos val="nextTo"/>
        <c:crossAx val="113254784"/>
        <c:crosses val="autoZero"/>
        <c:crossBetween val="between"/>
      </c:valAx>
    </c:plotArea>
    <c:legend>
      <c:legendPos val="r"/>
      <c:layout>
        <c:manualLayout>
          <c:xMode val="edge"/>
          <c:yMode val="edge"/>
          <c:x val="0.76578027592402964"/>
          <c:y val="0.15861007505640745"/>
          <c:w val="0.22487742213277154"/>
          <c:h val="0.50734102316157847"/>
        </c:manualLayout>
      </c:layout>
      <c:overlay val="0"/>
    </c:legend>
    <c:plotVisOnly val="1"/>
    <c:dispBlanksAs val="gap"/>
    <c:showDLblsOverMax val="0"/>
  </c:chart>
  <c:txPr>
    <a:bodyPr/>
    <a:lstStyle/>
    <a:p>
      <a:pPr>
        <a:defRPr sz="2000" baseline="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657D1-758B-48C6-993D-FE12298B3068}"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AB07C-0E5D-4D2F-8F02-2FFA136DD569}" type="slidenum">
              <a:rPr lang="en-US" smtClean="0"/>
              <a:t>‹#›</a:t>
            </a:fld>
            <a:endParaRPr lang="en-US"/>
          </a:p>
        </p:txBody>
      </p:sp>
    </p:spTree>
    <p:extLst>
      <p:ext uri="{BB962C8B-B14F-4D97-AF65-F5344CB8AC3E}">
        <p14:creationId xmlns:p14="http://schemas.microsoft.com/office/powerpoint/2010/main" val="69551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1</a:t>
            </a:fld>
            <a:endParaRPr lang="en-US"/>
          </a:p>
        </p:txBody>
      </p:sp>
    </p:spTree>
    <p:extLst>
      <p:ext uri="{BB962C8B-B14F-4D97-AF65-F5344CB8AC3E}">
        <p14:creationId xmlns:p14="http://schemas.microsoft.com/office/powerpoint/2010/main" val="164796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C54186-04DF-44F4-A8C0-621E58F7BE8D}" type="slidenum">
              <a:rPr lang="en-US" smtClean="0"/>
              <a:t>10</a:t>
            </a:fld>
            <a:endParaRPr lang="en-US"/>
          </a:p>
        </p:txBody>
      </p:sp>
    </p:spTree>
    <p:extLst>
      <p:ext uri="{BB962C8B-B14F-4D97-AF65-F5344CB8AC3E}">
        <p14:creationId xmlns:p14="http://schemas.microsoft.com/office/powerpoint/2010/main" val="362797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44">
              <a:defRPr/>
            </a:pPr>
            <a:r>
              <a:rPr lang="en-US" dirty="0" smtClean="0">
                <a:solidFill>
                  <a:schemeClr val="bg1">
                    <a:lumMod val="50000"/>
                  </a:schemeClr>
                </a:solidFill>
                <a:latin typeface="Lao UI" panose="020B0502040204020203" pitchFamily="34" charset="0"/>
                <a:cs typeface="Lao UI" panose="020B0502040204020203" pitchFamily="34" charset="0"/>
              </a:rPr>
              <a:t>But</a:t>
            </a:r>
            <a:r>
              <a:rPr lang="en-US" dirty="0">
                <a:solidFill>
                  <a:schemeClr val="bg1">
                    <a:lumMod val="50000"/>
                  </a:schemeClr>
                </a:solidFill>
                <a:latin typeface="Lao UI" panose="020B0502040204020203" pitchFamily="34" charset="0"/>
                <a:cs typeface="Lao UI" panose="020B0502040204020203" pitchFamily="34" charset="0"/>
              </a:rPr>
              <a:t>, the statewide benefit-to-cost ratios (BCR) range from </a:t>
            </a:r>
            <a:r>
              <a:rPr lang="en-US" dirty="0" smtClean="0">
                <a:solidFill>
                  <a:schemeClr val="bg1">
                    <a:lumMod val="50000"/>
                  </a:schemeClr>
                </a:solidFill>
                <a:latin typeface="Lao UI" panose="020B0502040204020203" pitchFamily="34" charset="0"/>
                <a:cs typeface="Lao UI" panose="020B0502040204020203" pitchFamily="34" charset="0"/>
              </a:rPr>
              <a:t>1.8 </a:t>
            </a:r>
            <a:r>
              <a:rPr lang="en-US" dirty="0">
                <a:solidFill>
                  <a:schemeClr val="bg1">
                    <a:lumMod val="50000"/>
                  </a:schemeClr>
                </a:solidFill>
                <a:latin typeface="Lao UI" panose="020B0502040204020203" pitchFamily="34" charset="0"/>
                <a:cs typeface="Lao UI" panose="020B0502040204020203" pitchFamily="34" charset="0"/>
              </a:rPr>
              <a:t>to 2.8 for the base case depending on the state and fuel. In North Carolina, for example, total benefits (from all fuels) amount to $626 million from an investment of $293 million, resulting in net benefits of approximately $333 million. This means that the energy efficiency spending would return $2.14 to the North Carolina economy for every dollar invested.</a:t>
            </a:r>
          </a:p>
          <a:p>
            <a:endParaRPr lang="en-US" dirty="0"/>
          </a:p>
        </p:txBody>
      </p:sp>
      <p:sp>
        <p:nvSpPr>
          <p:cNvPr id="4" name="Slide Number Placeholder 3"/>
          <p:cNvSpPr>
            <a:spLocks noGrp="1"/>
          </p:cNvSpPr>
          <p:nvPr>
            <p:ph type="sldNum" sz="quarter" idx="10"/>
          </p:nvPr>
        </p:nvSpPr>
        <p:spPr/>
        <p:txBody>
          <a:bodyPr/>
          <a:lstStyle/>
          <a:p>
            <a:pPr>
              <a:defRPr/>
            </a:pPr>
            <a:fld id="{9A4B6048-3EFA-4B4D-B13C-FDA2246C1D05}" type="slidenum">
              <a:rPr lang="en-US" smtClean="0"/>
              <a:pPr>
                <a:defRPr/>
              </a:pPr>
              <a:t>11</a:t>
            </a:fld>
            <a:endParaRPr lang="en-US" dirty="0"/>
          </a:p>
        </p:txBody>
      </p:sp>
    </p:spTree>
    <p:extLst>
      <p:ext uri="{BB962C8B-B14F-4D97-AF65-F5344CB8AC3E}">
        <p14:creationId xmlns:p14="http://schemas.microsoft.com/office/powerpoint/2010/main" val="3255044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Lao UI" panose="020B0502040204020203" pitchFamily="34" charset="0"/>
              </a:rPr>
              <a:t>2.  Measures to reduce energy usage for heating and cooling contribute to nearly half of projected electric energy savings.</a:t>
            </a:r>
            <a:endParaRPr lang="en-US" cap="small" dirty="0">
              <a:cs typeface="Lao UI" panose="020B0502040204020203" pitchFamily="34" charset="0"/>
            </a:endParaRPr>
          </a:p>
        </p:txBody>
      </p:sp>
      <p:sp>
        <p:nvSpPr>
          <p:cNvPr id="4" name="Slide Number Placeholder 3"/>
          <p:cNvSpPr>
            <a:spLocks noGrp="1"/>
          </p:cNvSpPr>
          <p:nvPr>
            <p:ph type="sldNum" sz="quarter" idx="10"/>
          </p:nvPr>
        </p:nvSpPr>
        <p:spPr/>
        <p:txBody>
          <a:bodyPr/>
          <a:lstStyle/>
          <a:p>
            <a:fld id="{7BC54186-04DF-44F4-A8C0-621E58F7BE8D}" type="slidenum">
              <a:rPr lang="en-US" smtClean="0"/>
              <a:t>12</a:t>
            </a:fld>
            <a:endParaRPr lang="en-US"/>
          </a:p>
        </p:txBody>
      </p:sp>
    </p:spTree>
    <p:extLst>
      <p:ext uri="{BB962C8B-B14F-4D97-AF65-F5344CB8AC3E}">
        <p14:creationId xmlns:p14="http://schemas.microsoft.com/office/powerpoint/2010/main" val="219578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88"/>
              </a:spcAft>
            </a:pPr>
            <a:r>
              <a:rPr lang="en-US" dirty="0">
                <a:cs typeface="Lao UI" panose="020B0502040204020203" pitchFamily="34" charset="0"/>
              </a:rPr>
              <a:t>2.  Measures to reduce energy usage for heating and cooling contribute to nearly half of projected electric energy savings.</a:t>
            </a:r>
            <a:endParaRPr lang="en-US" cap="small" dirty="0">
              <a:cs typeface="Lao UI" panose="020B0502040204020203" pitchFamily="34" charset="0"/>
            </a:endParaRPr>
          </a:p>
          <a:p>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The heating and cooling end uses (i.e., heating/cooling, space heating, and cooling) contribute a combined 49% of total electric energy savings by 2034. The savings potential is achieved primarily through the introduction of smart thermostats, efficient windows, and air sealing.</a:t>
            </a:r>
          </a:p>
          <a:p>
            <a:pPr marL="168224" indent="-168224">
              <a:buFont typeface="Wingdings" panose="05000000000000000000" pitchFamily="2" charset="2"/>
              <a:buChar char="Ø"/>
            </a:pPr>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Equipment plugged directly into an outlet (plug load), of which consumer electronics are a major part, contributes a significant 21% of the total potential.</a:t>
            </a:r>
          </a:p>
          <a:p>
            <a:pPr marL="168224" indent="-168224">
              <a:buFont typeface="Wingdings" panose="05000000000000000000" pitchFamily="2" charset="2"/>
              <a:buChar char="Ø"/>
            </a:pPr>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Energy efficiency measures for lighting contribute 18% of the electric potential.</a:t>
            </a:r>
          </a:p>
          <a:p>
            <a:pPr marL="168224" indent="-168224">
              <a:buFont typeface="Wingdings" panose="05000000000000000000" pitchFamily="2" charset="2"/>
              <a:buChar char="Ø"/>
            </a:pPr>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After lighting, the next largest end use savings contributions come from improvements in water heating (8%) and whole-building measures (4%), such as behavioral initiatives and making improvements in existing equipment (retro-commissioning).</a:t>
            </a:r>
          </a:p>
          <a:p>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13</a:t>
            </a:fld>
            <a:endParaRPr lang="en-US"/>
          </a:p>
        </p:txBody>
      </p:sp>
    </p:spTree>
    <p:extLst>
      <p:ext uri="{BB962C8B-B14F-4D97-AF65-F5344CB8AC3E}">
        <p14:creationId xmlns:p14="http://schemas.microsoft.com/office/powerpoint/2010/main" val="372659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Lao UI" panose="020B0502040204020203" pitchFamily="34" charset="0"/>
              </a:rPr>
              <a:t>3.  The vast majority of natural gas usage is from space heating and water heating. </a:t>
            </a:r>
            <a:endParaRPr lang="en-US" cap="small" dirty="0">
              <a:cs typeface="Lao UI" panose="020B0502040204020203" pitchFamily="34" charset="0"/>
            </a:endParaRPr>
          </a:p>
        </p:txBody>
      </p:sp>
      <p:sp>
        <p:nvSpPr>
          <p:cNvPr id="4" name="Slide Number Placeholder 3"/>
          <p:cNvSpPr>
            <a:spLocks noGrp="1"/>
          </p:cNvSpPr>
          <p:nvPr>
            <p:ph type="sldNum" sz="quarter" idx="10"/>
          </p:nvPr>
        </p:nvSpPr>
        <p:spPr/>
        <p:txBody>
          <a:bodyPr/>
          <a:lstStyle/>
          <a:p>
            <a:fld id="{7BC54186-04DF-44F4-A8C0-621E58F7BE8D}" type="slidenum">
              <a:rPr lang="en-US" smtClean="0"/>
              <a:t>14</a:t>
            </a:fld>
            <a:endParaRPr lang="en-US"/>
          </a:p>
        </p:txBody>
      </p:sp>
    </p:spTree>
    <p:extLst>
      <p:ext uri="{BB962C8B-B14F-4D97-AF65-F5344CB8AC3E}">
        <p14:creationId xmlns:p14="http://schemas.microsoft.com/office/powerpoint/2010/main" val="361760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88"/>
              </a:spcAft>
            </a:pPr>
            <a:r>
              <a:rPr lang="en-US" dirty="0">
                <a:cs typeface="Lao UI" panose="020B0502040204020203" pitchFamily="34" charset="0"/>
              </a:rPr>
              <a:t>3.  The vast majority of natural gas usage is from space heating and water heating. </a:t>
            </a:r>
            <a:endParaRPr lang="en-US" cap="small" dirty="0">
              <a:cs typeface="Lao UI" panose="020B0502040204020203" pitchFamily="34" charset="0"/>
            </a:endParaRPr>
          </a:p>
          <a:p>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Space heating accounts for 77% of the gas savings, with an additional 21% from water heating measures. The remaining 2% are from retro-commissioning activities. </a:t>
            </a:r>
          </a:p>
          <a:p>
            <a:pPr marL="168224" indent="-168224">
              <a:buFont typeface="Wingdings" panose="05000000000000000000" pitchFamily="2" charset="2"/>
              <a:buChar char="Ø"/>
            </a:pPr>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Smart thermostats, efficient in-unit and central furnaces, central boilers, and air sealing contribute the vast majority of space heating savings. </a:t>
            </a:r>
          </a:p>
          <a:p>
            <a:pPr marL="168224" indent="-168224">
              <a:buFont typeface="Wingdings" panose="05000000000000000000" pitchFamily="2" charset="2"/>
              <a:buChar char="Ø"/>
            </a:pPr>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Commercial clothes washers, water heater pipe wrap, and low-flow showerheads and faucet aerators are the principal measures contributing to gas water heating savings.</a:t>
            </a:r>
          </a:p>
        </p:txBody>
      </p:sp>
      <p:sp>
        <p:nvSpPr>
          <p:cNvPr id="4" name="Slide Number Placeholder 3"/>
          <p:cNvSpPr>
            <a:spLocks noGrp="1"/>
          </p:cNvSpPr>
          <p:nvPr>
            <p:ph type="sldNum" sz="quarter" idx="10"/>
          </p:nvPr>
        </p:nvSpPr>
        <p:spPr/>
        <p:txBody>
          <a:bodyPr/>
          <a:lstStyle/>
          <a:p>
            <a:fld id="{7BC54186-04DF-44F4-A8C0-621E58F7BE8D}" type="slidenum">
              <a:rPr lang="en-US" smtClean="0"/>
              <a:t>15</a:t>
            </a:fld>
            <a:endParaRPr lang="en-US"/>
          </a:p>
        </p:txBody>
      </p:sp>
    </p:spTree>
    <p:extLst>
      <p:ext uri="{BB962C8B-B14F-4D97-AF65-F5344CB8AC3E}">
        <p14:creationId xmlns:p14="http://schemas.microsoft.com/office/powerpoint/2010/main" val="361760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88"/>
              </a:spcAft>
            </a:pPr>
            <a:r>
              <a:rPr lang="en-US" dirty="0">
                <a:cs typeface="Lao UI" panose="020B0502040204020203" pitchFamily="34" charset="0"/>
              </a:rPr>
              <a:t>5.  The inclusion of non-energy benefits (NEBs) can have a significant impact on maximum achievable potential.</a:t>
            </a:r>
            <a:endParaRPr lang="en-US" cap="small" dirty="0">
              <a:cs typeface="Lao UI" panose="020B0502040204020203" pitchFamily="34" charset="0"/>
            </a:endParaRPr>
          </a:p>
          <a:p>
            <a:pPr lvl="0"/>
            <a:endParaRPr lang="en-US" dirty="0"/>
          </a:p>
          <a:p>
            <a:pPr marL="168224" indent="-168224">
              <a:buFontTx/>
              <a:buChar char="-"/>
            </a:pPr>
            <a:r>
              <a:rPr lang="en-US" dirty="0"/>
              <a:t>Only ¼ of the benefits from weatherization are energy-related!</a:t>
            </a:r>
          </a:p>
          <a:p>
            <a:pPr marL="168224" indent="-168224">
              <a:buFontTx/>
              <a:buChar char="-"/>
            </a:pPr>
            <a:r>
              <a:rPr lang="en-US" dirty="0"/>
              <a:t>Unexpected: 6.2 million low-income Americans live with asthma</a:t>
            </a:r>
          </a:p>
          <a:p>
            <a:pPr lvl="0"/>
            <a:endParaRPr lang="en-US" dirty="0"/>
          </a:p>
          <a:p>
            <a:pPr lvl="0"/>
            <a:r>
              <a:rPr lang="en-US" sz="2000" b="1" dirty="0">
                <a:solidFill>
                  <a:srgbClr val="0E9548"/>
                </a:solidFill>
              </a:rPr>
              <a:t>Utility benefits, e.g.</a:t>
            </a:r>
          </a:p>
          <a:p>
            <a:pPr marL="450155" indent="-280372">
              <a:buFont typeface="Arial" pitchFamily="34" charset="0"/>
              <a:buChar char="•"/>
            </a:pPr>
            <a:r>
              <a:rPr lang="en-US" sz="2000" dirty="0"/>
              <a:t>reduced arrearage carrying costs</a:t>
            </a:r>
          </a:p>
          <a:p>
            <a:pPr marL="450155" indent="-280372">
              <a:buFont typeface="Arial" pitchFamily="34" charset="0"/>
              <a:buChar char="•"/>
            </a:pPr>
            <a:r>
              <a:rPr lang="en-US" sz="2000" dirty="0"/>
              <a:t>reduced customer collection calls/notices</a:t>
            </a:r>
          </a:p>
          <a:p>
            <a:pPr marL="450155" indent="-280372">
              <a:buFont typeface="Arial" pitchFamily="34" charset="0"/>
              <a:buChar char="•"/>
            </a:pPr>
            <a:r>
              <a:rPr lang="en-US" sz="2000" dirty="0"/>
              <a:t>reduced termination/reconnection costs</a:t>
            </a:r>
          </a:p>
          <a:p>
            <a:pPr marL="450155" indent="-280372">
              <a:buFont typeface="Arial" pitchFamily="34" charset="0"/>
              <a:buChar char="•"/>
            </a:pPr>
            <a:r>
              <a:rPr lang="en-US" sz="2000" dirty="0"/>
              <a:t>reduced bad debt write-offs</a:t>
            </a:r>
          </a:p>
          <a:p>
            <a:pPr lvl="0"/>
            <a:endParaRPr lang="en-US" sz="2000" b="1" dirty="0">
              <a:solidFill>
                <a:srgbClr val="0E9548"/>
              </a:solidFill>
            </a:endParaRPr>
          </a:p>
          <a:p>
            <a:pPr lvl="0"/>
            <a:r>
              <a:rPr lang="en-US" sz="2000" b="1" dirty="0">
                <a:solidFill>
                  <a:srgbClr val="0E9548"/>
                </a:solidFill>
              </a:rPr>
              <a:t>Societal benefits, e.g.</a:t>
            </a:r>
          </a:p>
          <a:p>
            <a:pPr marL="450155" lvl="1" indent="-280372">
              <a:buFont typeface="Arial" pitchFamily="34" charset="0"/>
              <a:buChar char="•"/>
            </a:pPr>
            <a:r>
              <a:rPr lang="en-US" sz="2000" dirty="0"/>
              <a:t>economic development</a:t>
            </a:r>
          </a:p>
          <a:p>
            <a:pPr marL="450155" lvl="1" indent="-280372">
              <a:buFont typeface="Arial" pitchFamily="34" charset="0"/>
              <a:buChar char="•"/>
            </a:pPr>
            <a:r>
              <a:rPr lang="en-US" sz="2000" dirty="0"/>
              <a:t>job creation</a:t>
            </a:r>
          </a:p>
          <a:p>
            <a:pPr marL="450155" lvl="1" indent="-280372">
              <a:buFont typeface="Arial" pitchFamily="34" charset="0"/>
              <a:buChar char="•"/>
            </a:pPr>
            <a:r>
              <a:rPr lang="en-US" sz="2000" dirty="0"/>
              <a:t>energy security</a:t>
            </a:r>
          </a:p>
          <a:p>
            <a:pPr marL="450155" lvl="1" indent="-280372">
              <a:buFont typeface="Arial" pitchFamily="34" charset="0"/>
              <a:buChar char="•"/>
            </a:pPr>
            <a:r>
              <a:rPr lang="en-US" sz="2000" dirty="0"/>
              <a:t>reduced emissions and environmental impacts</a:t>
            </a:r>
          </a:p>
          <a:p>
            <a:pPr marL="450155" lvl="1" indent="-280372">
              <a:buFont typeface="Arial" pitchFamily="34" charset="0"/>
              <a:buChar char="•"/>
            </a:pPr>
            <a:r>
              <a:rPr lang="en-US" sz="2000" dirty="0"/>
              <a:t>reduced health care spending</a:t>
            </a:r>
          </a:p>
          <a:p>
            <a:pPr marL="450155" lvl="1" indent="-280372">
              <a:buFont typeface="Arial" pitchFamily="34" charset="0"/>
              <a:buChar char="•"/>
            </a:pPr>
            <a:r>
              <a:rPr lang="en-US" sz="2000" dirty="0"/>
              <a:t>maintenance of affordable housing</a:t>
            </a:r>
          </a:p>
          <a:p>
            <a:pPr lvl="0"/>
            <a:endParaRPr lang="en-US" dirty="0"/>
          </a:p>
          <a:p>
            <a:pPr lvl="0"/>
            <a:r>
              <a:rPr lang="en-US" b="1" dirty="0">
                <a:solidFill>
                  <a:srgbClr val="0E9548"/>
                </a:solidFill>
              </a:rPr>
              <a:t>Participant benefits, e.g. </a:t>
            </a:r>
          </a:p>
          <a:p>
            <a:pPr marL="450155" indent="-280372">
              <a:buFont typeface="Arial" pitchFamily="34" charset="0"/>
              <a:buChar char="•"/>
            </a:pPr>
            <a:r>
              <a:rPr lang="en-US" dirty="0"/>
              <a:t>water/wastewater bill savings</a:t>
            </a:r>
          </a:p>
          <a:p>
            <a:pPr marL="450155" indent="-280372">
              <a:buFont typeface="Arial" pitchFamily="34" charset="0"/>
              <a:buChar char="•"/>
            </a:pPr>
            <a:r>
              <a:rPr lang="en-US" dirty="0"/>
              <a:t>reduced maintenance costs</a:t>
            </a:r>
          </a:p>
          <a:p>
            <a:pPr marL="450155" indent="-280372">
              <a:buFont typeface="Arial" pitchFamily="34" charset="0"/>
              <a:buChar char="•"/>
            </a:pPr>
            <a:r>
              <a:rPr lang="en-US" dirty="0"/>
              <a:t>lower turnover rates</a:t>
            </a:r>
          </a:p>
          <a:p>
            <a:pPr marL="450155" indent="-280372">
              <a:buFont typeface="Arial" pitchFamily="34" charset="0"/>
              <a:buChar char="•"/>
            </a:pPr>
            <a:r>
              <a:rPr lang="en-US" dirty="0"/>
              <a:t>increased comfort</a:t>
            </a:r>
          </a:p>
          <a:p>
            <a:pPr marL="450155" indent="-280372">
              <a:buFont typeface="Arial" pitchFamily="34" charset="0"/>
              <a:buChar char="•"/>
            </a:pPr>
            <a:r>
              <a:rPr lang="en-US" dirty="0"/>
              <a:t>increased durability</a:t>
            </a:r>
          </a:p>
          <a:p>
            <a:pPr marL="450155" indent="-280372">
              <a:buFont typeface="Arial" pitchFamily="34" charset="0"/>
              <a:buChar char="•"/>
            </a:pPr>
            <a:r>
              <a:rPr lang="en-US" dirty="0"/>
              <a:t>improved safety</a:t>
            </a:r>
          </a:p>
          <a:p>
            <a:pPr marL="450155" indent="-280372">
              <a:buFont typeface="Arial" pitchFamily="34" charset="0"/>
              <a:buChar char="•"/>
            </a:pPr>
            <a:r>
              <a:rPr lang="en-US" dirty="0"/>
              <a:t>improved health (e.g. less asthma resulting in fewer sick days)</a:t>
            </a:r>
          </a:p>
          <a:p>
            <a:pPr lvl="0"/>
            <a:endParaRPr lang="en-US" b="0" i="0" dirty="0" smtClean="0"/>
          </a:p>
        </p:txBody>
      </p:sp>
      <p:sp>
        <p:nvSpPr>
          <p:cNvPr id="4" name="Slide Number Placeholder 3"/>
          <p:cNvSpPr>
            <a:spLocks noGrp="1"/>
          </p:cNvSpPr>
          <p:nvPr>
            <p:ph type="sldNum" sz="quarter" idx="10"/>
          </p:nvPr>
        </p:nvSpPr>
        <p:spPr/>
        <p:txBody>
          <a:bodyPr/>
          <a:lstStyle/>
          <a:p>
            <a:fld id="{7BC54186-04DF-44F4-A8C0-621E58F7BE8D}" type="slidenum">
              <a:rPr lang="en-US" smtClean="0"/>
              <a:t>16</a:t>
            </a:fld>
            <a:endParaRPr lang="en-US" dirty="0"/>
          </a:p>
        </p:txBody>
      </p:sp>
    </p:spTree>
    <p:extLst>
      <p:ext uri="{BB962C8B-B14F-4D97-AF65-F5344CB8AC3E}">
        <p14:creationId xmlns:p14="http://schemas.microsoft.com/office/powerpoint/2010/main" val="367164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17</a:t>
            </a:fld>
            <a:endParaRPr lang="en-US"/>
          </a:p>
        </p:txBody>
      </p:sp>
    </p:spTree>
    <p:extLst>
      <p:ext uri="{BB962C8B-B14F-4D97-AF65-F5344CB8AC3E}">
        <p14:creationId xmlns:p14="http://schemas.microsoft.com/office/powerpoint/2010/main" val="224225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latin typeface="Lao UI" panose="020B0502040204020203" pitchFamily="34" charset="0"/>
              <a:cs typeface="Lao UI" panose="020B0502040204020203" pitchFamily="34" charset="0"/>
            </a:endParaRPr>
          </a:p>
        </p:txBody>
      </p:sp>
      <p:sp>
        <p:nvSpPr>
          <p:cNvPr id="4" name="Slide Number Placeholder 3"/>
          <p:cNvSpPr>
            <a:spLocks noGrp="1"/>
          </p:cNvSpPr>
          <p:nvPr>
            <p:ph type="sldNum" sz="quarter" idx="10"/>
          </p:nvPr>
        </p:nvSpPr>
        <p:spPr/>
        <p:txBody>
          <a:bodyPr/>
          <a:lstStyle/>
          <a:p>
            <a:fld id="{7BC54186-04DF-44F4-A8C0-621E58F7BE8D}" type="slidenum">
              <a:rPr lang="en-US" smtClean="0"/>
              <a:t>18</a:t>
            </a:fld>
            <a:endParaRPr lang="en-US"/>
          </a:p>
        </p:txBody>
      </p:sp>
    </p:spTree>
    <p:extLst>
      <p:ext uri="{BB962C8B-B14F-4D97-AF65-F5344CB8AC3E}">
        <p14:creationId xmlns:p14="http://schemas.microsoft.com/office/powerpoint/2010/main" val="361760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19</a:t>
            </a:fld>
            <a:endParaRPr lang="en-US"/>
          </a:p>
        </p:txBody>
      </p:sp>
    </p:spTree>
    <p:extLst>
      <p:ext uri="{BB962C8B-B14F-4D97-AF65-F5344CB8AC3E}">
        <p14:creationId xmlns:p14="http://schemas.microsoft.com/office/powerpoint/2010/main" val="237464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Housing Trust</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2</a:t>
            </a:fld>
            <a:endParaRPr lang="en-US" dirty="0"/>
          </a:p>
        </p:txBody>
      </p:sp>
    </p:spTree>
    <p:extLst>
      <p:ext uri="{BB962C8B-B14F-4D97-AF65-F5344CB8AC3E}">
        <p14:creationId xmlns:p14="http://schemas.microsoft.com/office/powerpoint/2010/main" val="120950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88"/>
              </a:spcAft>
            </a:pPr>
            <a:r>
              <a:rPr lang="en-US" dirty="0">
                <a:cs typeface="Lao UI" panose="020B0502040204020203" pitchFamily="34" charset="0"/>
              </a:rPr>
              <a:t>3.  The vast majority of natural gas usage is from space heating and water heating. </a:t>
            </a:r>
            <a:endParaRPr lang="en-US" cap="small" dirty="0">
              <a:cs typeface="Lao UI" panose="020B0502040204020203" pitchFamily="34" charset="0"/>
            </a:endParaRPr>
          </a:p>
          <a:p>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Space heating accounts for 77% of the gas savings, with an additional 21% from water heating measures. The remaining 2% are from retro-commissioning activities. </a:t>
            </a:r>
          </a:p>
          <a:p>
            <a:pPr marL="168224" indent="-168224">
              <a:buFont typeface="Wingdings" panose="05000000000000000000" pitchFamily="2" charset="2"/>
              <a:buChar char="Ø"/>
            </a:pPr>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Smart thermostats, efficient in-unit and central furnaces, central boilers, and air sealing contribute the vast majority of space heating savings. </a:t>
            </a:r>
          </a:p>
          <a:p>
            <a:pPr marL="168224" indent="-168224">
              <a:buFont typeface="Wingdings" panose="05000000000000000000" pitchFamily="2" charset="2"/>
              <a:buChar char="Ø"/>
            </a:pPr>
            <a:endParaRPr lang="en-US" dirty="0">
              <a:solidFill>
                <a:schemeClr val="bg1">
                  <a:lumMod val="50000"/>
                </a:schemeClr>
              </a:solidFill>
              <a:latin typeface="Lao UI" panose="020B0502040204020203" pitchFamily="34" charset="0"/>
              <a:cs typeface="Lao UI" panose="020B0502040204020203" pitchFamily="34" charset="0"/>
            </a:endParaRPr>
          </a:p>
          <a:p>
            <a:pPr marL="168224" indent="-168224">
              <a:buFont typeface="Wingdings" panose="05000000000000000000" pitchFamily="2" charset="2"/>
              <a:buChar char="Ø"/>
            </a:pPr>
            <a:r>
              <a:rPr lang="en-US" dirty="0">
                <a:solidFill>
                  <a:schemeClr val="bg1">
                    <a:lumMod val="50000"/>
                  </a:schemeClr>
                </a:solidFill>
                <a:latin typeface="Lao UI" panose="020B0502040204020203" pitchFamily="34" charset="0"/>
                <a:cs typeface="Lao UI" panose="020B0502040204020203" pitchFamily="34" charset="0"/>
              </a:rPr>
              <a:t>Commercial clothes washers, water heater pipe wrap, and low-flow showerheads and faucet aerators are the principal measures contributing to gas water heating savings.</a:t>
            </a:r>
          </a:p>
        </p:txBody>
      </p:sp>
      <p:sp>
        <p:nvSpPr>
          <p:cNvPr id="4" name="Slide Number Placeholder 3"/>
          <p:cNvSpPr>
            <a:spLocks noGrp="1"/>
          </p:cNvSpPr>
          <p:nvPr>
            <p:ph type="sldNum" sz="quarter" idx="10"/>
          </p:nvPr>
        </p:nvSpPr>
        <p:spPr/>
        <p:txBody>
          <a:bodyPr/>
          <a:lstStyle/>
          <a:p>
            <a:fld id="{7BC54186-04DF-44F4-A8C0-621E58F7BE8D}"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17604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latin typeface="Lao UI" panose="020B0502040204020203" pitchFamily="34" charset="0"/>
              <a:cs typeface="Lao UI" panose="020B0502040204020203" pitchFamily="34" charset="0"/>
            </a:endParaRPr>
          </a:p>
        </p:txBody>
      </p:sp>
      <p:sp>
        <p:nvSpPr>
          <p:cNvPr id="4" name="Slide Number Placeholder 3"/>
          <p:cNvSpPr>
            <a:spLocks noGrp="1"/>
          </p:cNvSpPr>
          <p:nvPr>
            <p:ph type="sldNum" sz="quarter" idx="10"/>
          </p:nvPr>
        </p:nvSpPr>
        <p:spPr/>
        <p:txBody>
          <a:bodyPr/>
          <a:lstStyle/>
          <a:p>
            <a:fld id="{7BC54186-04DF-44F4-A8C0-621E58F7BE8D}"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1760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latin typeface="Lao UI" panose="020B0502040204020203" pitchFamily="34" charset="0"/>
              <a:cs typeface="Lao UI" panose="020B0502040204020203" pitchFamily="34" charset="0"/>
            </a:endParaRPr>
          </a:p>
        </p:txBody>
      </p:sp>
      <p:sp>
        <p:nvSpPr>
          <p:cNvPr id="4" name="Slide Number Placeholder 3"/>
          <p:cNvSpPr>
            <a:spLocks noGrp="1"/>
          </p:cNvSpPr>
          <p:nvPr>
            <p:ph type="sldNum" sz="quarter" idx="10"/>
          </p:nvPr>
        </p:nvSpPr>
        <p:spPr/>
        <p:txBody>
          <a:bodyPr/>
          <a:lstStyle/>
          <a:p>
            <a:fld id="{7BC54186-04DF-44F4-A8C0-621E58F7BE8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17604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23</a:t>
            </a:fld>
            <a:endParaRPr lang="en-US"/>
          </a:p>
        </p:txBody>
      </p:sp>
    </p:spTree>
    <p:extLst>
      <p:ext uri="{BB962C8B-B14F-4D97-AF65-F5344CB8AC3E}">
        <p14:creationId xmlns:p14="http://schemas.microsoft.com/office/powerpoint/2010/main" val="4112460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24</a:t>
            </a:fld>
            <a:endParaRPr lang="en-US"/>
          </a:p>
        </p:txBody>
      </p:sp>
    </p:spTree>
    <p:extLst>
      <p:ext uri="{BB962C8B-B14F-4D97-AF65-F5344CB8AC3E}">
        <p14:creationId xmlns:p14="http://schemas.microsoft.com/office/powerpoint/2010/main" val="12579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25</a:t>
            </a:fld>
            <a:endParaRPr lang="en-US"/>
          </a:p>
        </p:txBody>
      </p:sp>
    </p:spTree>
    <p:extLst>
      <p:ext uri="{BB962C8B-B14F-4D97-AF65-F5344CB8AC3E}">
        <p14:creationId xmlns:p14="http://schemas.microsoft.com/office/powerpoint/2010/main" val="125792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54186-04DF-44F4-A8C0-621E58F7BE8D}" type="slidenum">
              <a:rPr lang="en-US" smtClean="0"/>
              <a:t>26</a:t>
            </a:fld>
            <a:endParaRPr lang="en-US"/>
          </a:p>
        </p:txBody>
      </p:sp>
    </p:spTree>
    <p:extLst>
      <p:ext uri="{BB962C8B-B14F-4D97-AF65-F5344CB8AC3E}">
        <p14:creationId xmlns:p14="http://schemas.microsoft.com/office/powerpoint/2010/main" val="368821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Minnesota DOC</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27</a:t>
            </a:fld>
            <a:endParaRPr lang="en-US"/>
          </a:p>
        </p:txBody>
      </p:sp>
    </p:spTree>
    <p:extLst>
      <p:ext uri="{BB962C8B-B14F-4D97-AF65-F5344CB8AC3E}">
        <p14:creationId xmlns:p14="http://schemas.microsoft.com/office/powerpoint/2010/main" val="2869762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2011, Massachusetts issued a 262-page report on this topic:</a:t>
            </a:r>
          </a:p>
          <a:p>
            <a:pPr lvl="0"/>
            <a:r>
              <a:rPr lang="en-US" dirty="0"/>
              <a:t>"In some cases, the evaluation team does not recommend quantifying an NEI. NEIs were not recommended for quantification for one of several reasons: </a:t>
            </a:r>
          </a:p>
          <a:p>
            <a:pPr lvl="0"/>
            <a:r>
              <a:rPr lang="en-US" dirty="0"/>
              <a:t>- The NEI is too hard to quantify meaningfully</a:t>
            </a:r>
          </a:p>
          <a:p>
            <a:pPr lvl="0"/>
            <a:r>
              <a:rPr lang="en-US" dirty="0"/>
              <a:t>- Quantifying the NEI would amount to double counting as the NEI is already accounted for</a:t>
            </a:r>
          </a:p>
          <a:p>
            <a:pPr lvl="0"/>
            <a:r>
              <a:rPr lang="en-US" dirty="0"/>
              <a:t>- There is insufficient evidence in the literature for its existence</a:t>
            </a:r>
          </a:p>
          <a:p>
            <a:pPr lvl="0"/>
            <a:r>
              <a:rPr lang="en-US" dirty="0"/>
              <a:t>- The NEI is too intangible"</a:t>
            </a:r>
          </a:p>
          <a:p>
            <a:endParaRPr lang="en-US" dirty="0"/>
          </a:p>
          <a:p>
            <a:r>
              <a:rPr lang="en-US" dirty="0"/>
              <a:t>Despite these reasons for rejecting the quantification of certain NEIs, </a:t>
            </a:r>
            <a:r>
              <a:rPr lang="en-US" b="1" i="1" dirty="0"/>
              <a:t>the report nevertheless recommended quantifying 31 NEIs</a:t>
            </a:r>
            <a:r>
              <a:rPr lang="en-US" dirty="0"/>
              <a:t>, including the following:</a:t>
            </a:r>
            <a:br>
              <a:rPr lang="en-US" dirty="0"/>
            </a:br>
            <a:r>
              <a:rPr lang="en-US" dirty="0"/>
              <a:t>arrearages, bad debt write-offs, terminations and reconnections, rate discounts, customer calls, collections notices, safety-related emergency calls, insurance savings, higher comfort levels, quieter interior environment, lighting quality &amp; lifetime, increased housing property value, reduced water usage and sewer costs, more durable home and less maintenance, equipment and appliance maintenance requirements, health related NEIs, improved safety (heating system, ventilation, carbon monoxide, fires), window AC NEIs, national security, marketability/ease of finding renters, reduced tenant turnover, property value, equipment maintenance (heating and cooling systems), reduced maintenance (lighting), durability of property, tenant complaints, appliance recycling (avoided landfill space), appliance recycling (reduced emissions due to recycling plastic and glass, reduced emissions), and appliance recycling (reduced emissions due to incineration of insulating foam)</a:t>
            </a:r>
            <a:endParaRPr lang="en-US" b="0" i="0" dirty="0" smtClean="0"/>
          </a:p>
        </p:txBody>
      </p:sp>
      <p:sp>
        <p:nvSpPr>
          <p:cNvPr id="4" name="Slide Number Placeholder 3"/>
          <p:cNvSpPr>
            <a:spLocks noGrp="1"/>
          </p:cNvSpPr>
          <p:nvPr>
            <p:ph type="sldNum" sz="quarter" idx="10"/>
          </p:nvPr>
        </p:nvSpPr>
        <p:spPr/>
        <p:txBody>
          <a:bodyPr/>
          <a:lstStyle/>
          <a:p>
            <a:fld id="{7BC54186-04DF-44F4-A8C0-621E58F7BE8D}" type="slidenum">
              <a:rPr lang="en-US" smtClean="0"/>
              <a:t>28</a:t>
            </a:fld>
            <a:endParaRPr lang="en-US" dirty="0"/>
          </a:p>
        </p:txBody>
      </p:sp>
    </p:spTree>
    <p:extLst>
      <p:ext uri="{BB962C8B-B14F-4D97-AF65-F5344CB8AC3E}">
        <p14:creationId xmlns:p14="http://schemas.microsoft.com/office/powerpoint/2010/main" val="367164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93"/>
            <a:r>
              <a:rPr lang="en-US" dirty="0" smtClean="0"/>
              <a:t>Why is NHT involved with energy efficiency?</a:t>
            </a:r>
          </a:p>
          <a:p>
            <a:pPr defTabSz="897193"/>
            <a:r>
              <a:rPr lang="en-US" dirty="0" smtClean="0"/>
              <a:t>- Resident Stories</a:t>
            </a:r>
          </a:p>
        </p:txBody>
      </p:sp>
      <p:sp>
        <p:nvSpPr>
          <p:cNvPr id="4" name="Slide Number Placeholder 3"/>
          <p:cNvSpPr>
            <a:spLocks noGrp="1"/>
          </p:cNvSpPr>
          <p:nvPr>
            <p:ph type="sldNum" sz="quarter" idx="10"/>
          </p:nvPr>
        </p:nvSpPr>
        <p:spPr/>
        <p:txBody>
          <a:bodyPr/>
          <a:lstStyle/>
          <a:p>
            <a:fld id="{944033A2-BE6A-4ABC-B7C3-98FBD469F619}" type="slidenum">
              <a:rPr lang="en-US" smtClean="0"/>
              <a:t>3</a:t>
            </a:fld>
            <a:endParaRPr lang="en-US"/>
          </a:p>
        </p:txBody>
      </p:sp>
    </p:spTree>
    <p:extLst>
      <p:ext uri="{BB962C8B-B14F-4D97-AF65-F5344CB8AC3E}">
        <p14:creationId xmlns:p14="http://schemas.microsoft.com/office/powerpoint/2010/main" val="345359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93"/>
            <a:r>
              <a:rPr lang="en-US" dirty="0" smtClean="0"/>
              <a:t>Why is NHT involved with energy efficiency?</a:t>
            </a:r>
          </a:p>
          <a:p>
            <a:pPr defTabSz="897193"/>
            <a:r>
              <a:rPr lang="en-US" dirty="0" smtClean="0"/>
              <a:t>- Resident Stories</a:t>
            </a:r>
          </a:p>
        </p:txBody>
      </p:sp>
      <p:sp>
        <p:nvSpPr>
          <p:cNvPr id="4" name="Slide Number Placeholder 3"/>
          <p:cNvSpPr>
            <a:spLocks noGrp="1"/>
          </p:cNvSpPr>
          <p:nvPr>
            <p:ph type="sldNum" sz="quarter" idx="10"/>
          </p:nvPr>
        </p:nvSpPr>
        <p:spPr/>
        <p:txBody>
          <a:bodyPr/>
          <a:lstStyle/>
          <a:p>
            <a:fld id="{944033A2-BE6A-4ABC-B7C3-98FBD469F619}" type="slidenum">
              <a:rPr lang="en-US" smtClean="0"/>
              <a:t>4</a:t>
            </a:fld>
            <a:endParaRPr lang="en-US"/>
          </a:p>
        </p:txBody>
      </p:sp>
    </p:spTree>
    <p:extLst>
      <p:ext uri="{BB962C8B-B14F-4D97-AF65-F5344CB8AC3E}">
        <p14:creationId xmlns:p14="http://schemas.microsoft.com/office/powerpoint/2010/main" val="345359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93"/>
            <a:r>
              <a:rPr lang="en-US" dirty="0" smtClean="0"/>
              <a:t>Why is NHT involved with energy efficiency?</a:t>
            </a:r>
          </a:p>
          <a:p>
            <a:pPr defTabSz="897193"/>
            <a:r>
              <a:rPr lang="en-US" dirty="0" smtClean="0"/>
              <a:t>- Resident Stories</a:t>
            </a:r>
          </a:p>
        </p:txBody>
      </p:sp>
      <p:sp>
        <p:nvSpPr>
          <p:cNvPr id="4" name="Slide Number Placeholder 3"/>
          <p:cNvSpPr>
            <a:spLocks noGrp="1"/>
          </p:cNvSpPr>
          <p:nvPr>
            <p:ph type="sldNum" sz="quarter" idx="10"/>
          </p:nvPr>
        </p:nvSpPr>
        <p:spPr/>
        <p:txBody>
          <a:bodyPr/>
          <a:lstStyle/>
          <a:p>
            <a:fld id="{944033A2-BE6A-4ABC-B7C3-98FBD469F619}" type="slidenum">
              <a:rPr lang="en-US" smtClean="0"/>
              <a:t>5</a:t>
            </a:fld>
            <a:endParaRPr lang="en-US"/>
          </a:p>
        </p:txBody>
      </p:sp>
    </p:spTree>
    <p:extLst>
      <p:ext uri="{BB962C8B-B14F-4D97-AF65-F5344CB8AC3E}">
        <p14:creationId xmlns:p14="http://schemas.microsoft.com/office/powerpoint/2010/main" val="345359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costs present the best opportunity to reduce operating expenses and help sustain affordable housing</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6</a:t>
            </a:fld>
            <a:endParaRPr lang="en-US" dirty="0"/>
          </a:p>
        </p:txBody>
      </p:sp>
    </p:spTree>
    <p:extLst>
      <p:ext uri="{BB962C8B-B14F-4D97-AF65-F5344CB8AC3E}">
        <p14:creationId xmlns:p14="http://schemas.microsoft.com/office/powerpoint/2010/main" val="60977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Multifamily</a:t>
            </a:r>
            <a:r>
              <a:rPr lang="en-US" baseline="0" dirty="0" smtClean="0"/>
              <a:t> is often overlooked</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7</a:t>
            </a:fld>
            <a:endParaRPr lang="en-US" dirty="0"/>
          </a:p>
        </p:txBody>
      </p:sp>
    </p:spTree>
    <p:extLst>
      <p:ext uri="{BB962C8B-B14F-4D97-AF65-F5344CB8AC3E}">
        <p14:creationId xmlns:p14="http://schemas.microsoft.com/office/powerpoint/2010/main" val="36249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Owner bandwidth</a:t>
            </a:r>
          </a:p>
          <a:p>
            <a:pPr lvl="1"/>
            <a:r>
              <a:rPr lang="en-US" dirty="0" smtClean="0"/>
              <a:t>Uncoordinated program offerings (gas/electric, common/in-unit)</a:t>
            </a:r>
          </a:p>
          <a:p>
            <a:pPr lvl="1"/>
            <a:r>
              <a:rPr lang="en-US" dirty="0" smtClean="0"/>
              <a:t>Small incentives</a:t>
            </a:r>
          </a:p>
          <a:p>
            <a:pPr lvl="1"/>
            <a:r>
              <a:rPr lang="en-US" dirty="0" smtClean="0"/>
              <a:t>Lots of paperwork</a:t>
            </a:r>
          </a:p>
          <a:p>
            <a:r>
              <a:rPr lang="en-US" dirty="0" smtClean="0"/>
              <a:t>Lack of information</a:t>
            </a:r>
          </a:p>
          <a:p>
            <a:r>
              <a:rPr lang="en-US" dirty="0" smtClean="0"/>
              <a:t>Limited reserves and other financing barriers (many investors, may be imposed</a:t>
            </a:r>
            <a:r>
              <a:rPr lang="en-US" baseline="0" dirty="0" smtClean="0"/>
              <a:t> by HFA)</a:t>
            </a:r>
            <a:endParaRPr lang="en-US" dirty="0" smtClean="0"/>
          </a:p>
          <a:p>
            <a:r>
              <a:rPr lang="en-US" dirty="0" smtClean="0"/>
              <a:t>Regulatory barriers to larger, tailored, and more streamlined programs</a:t>
            </a:r>
          </a:p>
          <a:p>
            <a:r>
              <a:rPr lang="en-US" baseline="0" dirty="0" smtClean="0"/>
              <a:t>	- </a:t>
            </a:r>
            <a:r>
              <a:rPr lang="en-US" dirty="0" smtClean="0"/>
              <a:t>Michigan</a:t>
            </a:r>
            <a:r>
              <a:rPr lang="en-US" baseline="0" dirty="0" smtClean="0"/>
              <a:t> 2% of revenues example</a:t>
            </a:r>
          </a:p>
          <a:p>
            <a:r>
              <a:rPr lang="en-US" baseline="0" dirty="0" smtClean="0"/>
              <a:t>	- Missouri barrier to serving LIHTC properties (over 24,000 units in Ameren’s service territory—about half 	of the subsidized affordable multifamily units–or about 20% of the affordable multifamily units)</a:t>
            </a:r>
            <a:endParaRPr lang="en-US" dirty="0" smtClean="0"/>
          </a:p>
          <a:p>
            <a:r>
              <a:rPr lang="en-US" dirty="0" smtClean="0"/>
              <a:t>This is why an integrated stakeholder approach is so important—and</a:t>
            </a:r>
            <a:r>
              <a:rPr lang="en-US" baseline="0" dirty="0" smtClean="0"/>
              <a:t> we’re already seeing great progress in several states.</a:t>
            </a:r>
            <a:endParaRPr lang="en-US" dirty="0"/>
          </a:p>
        </p:txBody>
      </p:sp>
      <p:sp>
        <p:nvSpPr>
          <p:cNvPr id="4" name="Slide Number Placeholder 3"/>
          <p:cNvSpPr>
            <a:spLocks noGrp="1"/>
          </p:cNvSpPr>
          <p:nvPr>
            <p:ph type="sldNum" sz="quarter" idx="10"/>
          </p:nvPr>
        </p:nvSpPr>
        <p:spPr/>
        <p:txBody>
          <a:bodyPr/>
          <a:lstStyle/>
          <a:p>
            <a:fld id="{7BC54186-04DF-44F4-A8C0-621E58F7BE8D}" type="slidenum">
              <a:rPr lang="en-US" smtClean="0"/>
              <a:t>8</a:t>
            </a:fld>
            <a:endParaRPr lang="en-US" dirty="0"/>
          </a:p>
        </p:txBody>
      </p:sp>
    </p:spTree>
    <p:extLst>
      <p:ext uri="{BB962C8B-B14F-4D97-AF65-F5344CB8AC3E}">
        <p14:creationId xmlns:p14="http://schemas.microsoft.com/office/powerpoint/2010/main" val="36249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8"/>
              </a:spcBef>
              <a:spcAft>
                <a:spcPts val="588"/>
              </a:spcAft>
              <a:buClr>
                <a:srgbClr val="8CC63E"/>
              </a:buClr>
            </a:pPr>
            <a:r>
              <a:rPr lang="en-US" dirty="0" smtClean="0"/>
              <a:t>So far, we have</a:t>
            </a:r>
            <a:r>
              <a:rPr lang="en-US" baseline="0" dirty="0" smtClean="0"/>
              <a:t> created two key resources to support this work:</a:t>
            </a:r>
          </a:p>
          <a:p>
            <a:pPr marL="168224" indent="-168224">
              <a:spcBef>
                <a:spcPts val="588"/>
              </a:spcBef>
              <a:spcAft>
                <a:spcPts val="588"/>
              </a:spcAft>
              <a:buClr>
                <a:srgbClr val="8CC63E"/>
              </a:buClr>
              <a:buFontTx/>
              <a:buChar char="-"/>
            </a:pPr>
            <a:r>
              <a:rPr lang="en-US" baseline="0" dirty="0" smtClean="0"/>
              <a:t>Program Design Guide</a:t>
            </a:r>
          </a:p>
          <a:p>
            <a:pPr marL="168224" indent="-168224">
              <a:spcBef>
                <a:spcPts val="588"/>
              </a:spcBef>
              <a:spcAft>
                <a:spcPts val="588"/>
              </a:spcAft>
              <a:buClr>
                <a:srgbClr val="8CC63E"/>
              </a:buClr>
              <a:buFontTx/>
              <a:buChar char="-"/>
            </a:pPr>
            <a:r>
              <a:rPr lang="en-US" baseline="0" dirty="0" smtClean="0"/>
              <a:t>Potential Study</a:t>
            </a:r>
          </a:p>
          <a:p>
            <a:pPr>
              <a:spcBef>
                <a:spcPts val="588"/>
              </a:spcBef>
              <a:spcAft>
                <a:spcPts val="588"/>
              </a:spcAft>
              <a:buClr>
                <a:srgbClr val="8CC63E"/>
              </a:buClr>
            </a:pPr>
            <a:endParaRPr lang="en-US" baseline="0" dirty="0" smtClean="0"/>
          </a:p>
          <a:p>
            <a:pPr>
              <a:spcBef>
                <a:spcPts val="588"/>
              </a:spcBef>
              <a:spcAft>
                <a:spcPts val="588"/>
              </a:spcAft>
              <a:buClr>
                <a:srgbClr val="8CC63E"/>
              </a:buClr>
            </a:pPr>
            <a:r>
              <a:rPr lang="en-US" baseline="0" dirty="0" smtClean="0"/>
              <a:t>On the Potential Study front, we found that we were advocating for increased energy efficiency in affordable multifamily housing without the hard numbers that utilities and state policymakers wanted to see. So, we worked with potential study experts to create the study we needed.</a:t>
            </a:r>
          </a:p>
        </p:txBody>
      </p:sp>
      <p:sp>
        <p:nvSpPr>
          <p:cNvPr id="4" name="Slide Number Placeholder 3"/>
          <p:cNvSpPr>
            <a:spLocks noGrp="1"/>
          </p:cNvSpPr>
          <p:nvPr>
            <p:ph type="sldNum" sz="quarter" idx="10"/>
          </p:nvPr>
        </p:nvSpPr>
        <p:spPr/>
        <p:txBody>
          <a:bodyPr/>
          <a:lstStyle/>
          <a:p>
            <a:fld id="{7BC54186-04DF-44F4-A8C0-621E58F7BE8D}" type="slidenum">
              <a:rPr lang="en-US" smtClean="0"/>
              <a:t>9</a:t>
            </a:fld>
            <a:endParaRPr lang="en-US"/>
          </a:p>
        </p:txBody>
      </p:sp>
    </p:spTree>
    <p:extLst>
      <p:ext uri="{BB962C8B-B14F-4D97-AF65-F5344CB8AC3E}">
        <p14:creationId xmlns:p14="http://schemas.microsoft.com/office/powerpoint/2010/main" val="319532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96A18-959A-49D1-96C2-C53F9957B2F8}"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167338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96A18-959A-49D1-96C2-C53F9957B2F8}"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206825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96A18-959A-49D1-96C2-C53F9957B2F8}"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46285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96A18-959A-49D1-96C2-C53F9957B2F8}"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324322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96A18-959A-49D1-96C2-C53F9957B2F8}"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366498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96A18-959A-49D1-96C2-C53F9957B2F8}"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164023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E96A18-959A-49D1-96C2-C53F9957B2F8}"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236286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96A18-959A-49D1-96C2-C53F9957B2F8}"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228270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96A18-959A-49D1-96C2-C53F9957B2F8}"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51459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96A18-959A-49D1-96C2-C53F9957B2F8}"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250841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96A18-959A-49D1-96C2-C53F9957B2F8}"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6EF-8B14-40C7-9338-3309A2089FB2}" type="slidenum">
              <a:rPr lang="en-US" smtClean="0"/>
              <a:t>‹#›</a:t>
            </a:fld>
            <a:endParaRPr lang="en-US"/>
          </a:p>
        </p:txBody>
      </p:sp>
    </p:spTree>
    <p:extLst>
      <p:ext uri="{BB962C8B-B14F-4D97-AF65-F5344CB8AC3E}">
        <p14:creationId xmlns:p14="http://schemas.microsoft.com/office/powerpoint/2010/main" val="338497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6A18-959A-49D1-96C2-C53F9957B2F8}"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736EF-8B14-40C7-9338-3309A2089FB2}" type="slidenum">
              <a:rPr lang="en-US" smtClean="0"/>
              <a:t>‹#›</a:t>
            </a:fld>
            <a:endParaRPr lang="en-US"/>
          </a:p>
        </p:txBody>
      </p:sp>
    </p:spTree>
    <p:extLst>
      <p:ext uri="{BB962C8B-B14F-4D97-AF65-F5344CB8AC3E}">
        <p14:creationId xmlns:p14="http://schemas.microsoft.com/office/powerpoint/2010/main" val="41548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jpeg"/><Relationship Id="rId26" Type="http://schemas.openxmlformats.org/officeDocument/2006/relationships/image" Target="../media/image44.png"/><Relationship Id="rId3" Type="http://schemas.openxmlformats.org/officeDocument/2006/relationships/image" Target="../media/image21.jpeg"/><Relationship Id="rId21" Type="http://schemas.openxmlformats.org/officeDocument/2006/relationships/image" Target="../media/image39.png"/><Relationship Id="rId7" Type="http://schemas.openxmlformats.org/officeDocument/2006/relationships/image" Target="../media/image25.gif"/><Relationship Id="rId12" Type="http://schemas.openxmlformats.org/officeDocument/2006/relationships/image" Target="../media/image30.png"/><Relationship Id="rId17" Type="http://schemas.openxmlformats.org/officeDocument/2006/relationships/image" Target="../media/image35.jpeg"/><Relationship Id="rId25" Type="http://schemas.openxmlformats.org/officeDocument/2006/relationships/image" Target="../media/image43.jpeg"/><Relationship Id="rId2" Type="http://schemas.openxmlformats.org/officeDocument/2006/relationships/notesSlide" Target="../notesSlides/notesSlide17.xml"/><Relationship Id="rId16" Type="http://schemas.openxmlformats.org/officeDocument/2006/relationships/image" Target="../media/image34.png"/><Relationship Id="rId20" Type="http://schemas.openxmlformats.org/officeDocument/2006/relationships/image" Target="../media/image38.jpeg"/><Relationship Id="rId29"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9.jpeg"/><Relationship Id="rId24" Type="http://schemas.openxmlformats.org/officeDocument/2006/relationships/image" Target="../media/image42.pn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6.jpeg"/><Relationship Id="rId10" Type="http://schemas.openxmlformats.org/officeDocument/2006/relationships/image" Target="../media/image28.png"/><Relationship Id="rId19" Type="http://schemas.openxmlformats.org/officeDocument/2006/relationships/image" Target="../media/image37.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g"/><Relationship Id="rId18" Type="http://schemas.openxmlformats.org/officeDocument/2006/relationships/image" Target="../media/image61.png"/><Relationship Id="rId3" Type="http://schemas.openxmlformats.org/officeDocument/2006/relationships/image" Target="../media/image48.png"/><Relationship Id="rId21" Type="http://schemas.openxmlformats.org/officeDocument/2006/relationships/image" Target="../media/image64.png"/><Relationship Id="rId7" Type="http://schemas.openxmlformats.org/officeDocument/2006/relationships/image" Target="../media/image50.jpg"/><Relationship Id="rId12" Type="http://schemas.openxmlformats.org/officeDocument/2006/relationships/image" Target="../media/image55.gif"/><Relationship Id="rId17" Type="http://schemas.openxmlformats.org/officeDocument/2006/relationships/image" Target="../media/image60.jpg"/><Relationship Id="rId2" Type="http://schemas.openxmlformats.org/officeDocument/2006/relationships/notesSlide" Target="../notesSlides/notesSlide19.xml"/><Relationship Id="rId16" Type="http://schemas.openxmlformats.org/officeDocument/2006/relationships/image" Target="../media/image59.jpg"/><Relationship Id="rId20" Type="http://schemas.openxmlformats.org/officeDocument/2006/relationships/image" Target="../media/image63.jpg"/><Relationship Id="rId1" Type="http://schemas.openxmlformats.org/officeDocument/2006/relationships/slideLayout" Target="../slideLayouts/slideLayout5.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29.jpeg"/><Relationship Id="rId15" Type="http://schemas.openxmlformats.org/officeDocument/2006/relationships/image" Target="../media/image58.jpg"/><Relationship Id="rId23" Type="http://schemas.openxmlformats.org/officeDocument/2006/relationships/image" Target="../media/image5.png"/><Relationship Id="rId10" Type="http://schemas.openxmlformats.org/officeDocument/2006/relationships/image" Target="../media/image53.jpeg"/><Relationship Id="rId19" Type="http://schemas.openxmlformats.org/officeDocument/2006/relationships/image" Target="../media/image62.jpg"/><Relationship Id="rId4" Type="http://schemas.openxmlformats.org/officeDocument/2006/relationships/image" Target="../media/image28.png"/><Relationship Id="rId9" Type="http://schemas.openxmlformats.org/officeDocument/2006/relationships/image" Target="../media/image52.jpg"/><Relationship Id="rId14" Type="http://schemas.openxmlformats.org/officeDocument/2006/relationships/image" Target="../media/image57.jpg"/><Relationship Id="rId2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e4a.org/" TargetMode="External"/><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1.jpg"/><Relationship Id="rId4" Type="http://schemas.openxmlformats.org/officeDocument/2006/relationships/hyperlink" Target="http://www.prezcat.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brink@nhtinc.org" TargetMode="External"/><Relationship Id="rId7"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nhtinc.org/" TargetMode="External"/><Relationship Id="rId5" Type="http://schemas.openxmlformats.org/officeDocument/2006/relationships/hyperlink" Target="http://www.prezcat.org/" TargetMode="External"/><Relationship Id="rId4" Type="http://schemas.openxmlformats.org/officeDocument/2006/relationships/hyperlink" Target="http://www.ee4a.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jp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1.jpeg"/><Relationship Id="rId5" Type="http://schemas.microsoft.com/office/2007/relationships/hdphoto" Target="../media/hdphoto1.wdp"/><Relationship Id="rId10" Type="http://schemas.openxmlformats.org/officeDocument/2006/relationships/image" Target="../media/image70.jpeg"/><Relationship Id="rId4" Type="http://schemas.openxmlformats.org/officeDocument/2006/relationships/image" Target="../media/image67.jpeg"/><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jp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1.jpeg"/><Relationship Id="rId5" Type="http://schemas.microsoft.com/office/2007/relationships/hdphoto" Target="../media/hdphoto1.wdp"/><Relationship Id="rId10" Type="http://schemas.openxmlformats.org/officeDocument/2006/relationships/image" Target="../media/image70.jpeg"/><Relationship Id="rId4" Type="http://schemas.openxmlformats.org/officeDocument/2006/relationships/image" Target="../media/image67.jpe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jpg"/><Relationship Id="rId7"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43200"/>
            <a:ext cx="9144000" cy="1284514"/>
          </a:xfrm>
          <a:prstGeom prst="rect">
            <a:avLst/>
          </a:prstGeom>
          <a:solidFill>
            <a:srgbClr val="1E2C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104" y="381000"/>
            <a:ext cx="7053296" cy="22167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9897" y="4673643"/>
            <a:ext cx="1561103" cy="84902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631" y="4412777"/>
            <a:ext cx="881769" cy="1149822"/>
          </a:xfrm>
          <a:prstGeom prst="rect">
            <a:avLst/>
          </a:prstGeom>
        </p:spPr>
      </p:pic>
      <p:pic>
        <p:nvPicPr>
          <p:cNvPr id="9" name="Picture 8" descr="http://www.cnt.org/media/vertical-logo_300x215.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86246" y="4570100"/>
            <a:ext cx="1576754" cy="963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4081566282"/>
              </p:ext>
            </p:extLst>
          </p:nvPr>
        </p:nvGraphicFramePr>
        <p:xfrm>
          <a:off x="152400" y="5928360"/>
          <a:ext cx="8762999" cy="701040"/>
        </p:xfrm>
        <a:graphic>
          <a:graphicData uri="http://schemas.openxmlformats.org/drawingml/2006/table">
            <a:tbl>
              <a:tblPr firstRow="1" bandRow="1">
                <a:tableStyleId>{5C22544A-7EE6-4342-B048-85BDC9FD1C3A}</a:tableStyleId>
              </a:tblPr>
              <a:tblGrid>
                <a:gridCol w="2864557"/>
                <a:gridCol w="5898442"/>
              </a:tblGrid>
              <a:tr h="370840">
                <a:tc>
                  <a:txBody>
                    <a:bodyPr/>
                    <a:lstStyle/>
                    <a:p>
                      <a:pPr algn="r"/>
                      <a:r>
                        <a:rPr lang="en-US" sz="2000" b="0" dirty="0" smtClean="0">
                          <a:solidFill>
                            <a:srgbClr val="1E2C4A"/>
                          </a:solidFill>
                        </a:rPr>
                        <a:t>Annika Brink</a:t>
                      </a:r>
                    </a:p>
                    <a:p>
                      <a:pPr algn="r"/>
                      <a:r>
                        <a:rPr lang="en-US" sz="2000" b="0" dirty="0" smtClean="0">
                          <a:solidFill>
                            <a:srgbClr val="1E2C4A"/>
                          </a:solidFill>
                        </a:rPr>
                        <a:t>National Housing Trust</a:t>
                      </a:r>
                      <a:endParaRPr lang="en-US" sz="2000" b="0" dirty="0">
                        <a:solidFill>
                          <a:srgbClr val="1E2C4A"/>
                        </a:solidFill>
                      </a:endParaRPr>
                    </a:p>
                  </a:txBody>
                  <a:tcPr>
                    <a:noFill/>
                  </a:tcPr>
                </a:tc>
                <a:tc>
                  <a:txBody>
                    <a:bodyPr/>
                    <a:lstStyle/>
                    <a:p>
                      <a:r>
                        <a:rPr lang="en-US" sz="2000" b="0" i="0" baseline="0" dirty="0" smtClean="0">
                          <a:solidFill>
                            <a:srgbClr val="1E2C4A"/>
                          </a:solidFill>
                        </a:rPr>
                        <a:t>    </a:t>
                      </a:r>
                      <a:r>
                        <a:rPr lang="en-US" sz="2000" b="0" i="0" dirty="0" smtClean="0">
                          <a:solidFill>
                            <a:srgbClr val="1E2C4A"/>
                          </a:solidFill>
                        </a:rPr>
                        <a:t>Presented at the 2015</a:t>
                      </a:r>
                      <a:r>
                        <a:rPr lang="en-US" sz="2000" b="0" i="0" baseline="0" dirty="0" smtClean="0">
                          <a:solidFill>
                            <a:srgbClr val="1E2C4A"/>
                          </a:solidFill>
                        </a:rPr>
                        <a:t> Missouri Public Service </a:t>
                      </a:r>
                    </a:p>
                    <a:p>
                      <a:r>
                        <a:rPr lang="en-US" sz="2000" b="0" i="0" baseline="0" dirty="0" smtClean="0">
                          <a:solidFill>
                            <a:srgbClr val="1E2C4A"/>
                          </a:solidFill>
                        </a:rPr>
                        <a:t>    Commission Stakeholder Collaborative on 12/1/2015</a:t>
                      </a:r>
                      <a:endParaRPr lang="en-US" sz="2000" b="0" i="0" dirty="0" smtClean="0">
                        <a:solidFill>
                          <a:srgbClr val="1E2C4A"/>
                        </a:solidFill>
                      </a:endParaRPr>
                    </a:p>
                  </a:txBody>
                  <a:tcPr>
                    <a:noFill/>
                  </a:tcPr>
                </a:tc>
              </a:tr>
            </a:tbl>
          </a:graphicData>
        </a:graphic>
      </p:graphicFrame>
      <p:pic>
        <p:nvPicPr>
          <p:cNvPr id="6146" name="Picture 2" descr="http://www.underconsideration.com/brandnew/archives/nrdc_logo_detai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9564" y="4488977"/>
            <a:ext cx="984636" cy="11498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971800"/>
            <a:ext cx="8686800" cy="892552"/>
          </a:xfrm>
          <a:prstGeom prst="rect">
            <a:avLst/>
          </a:prstGeom>
          <a:noFill/>
        </p:spPr>
        <p:txBody>
          <a:bodyPr wrap="square" rtlCol="0">
            <a:spAutoFit/>
          </a:bodyPr>
          <a:lstStyle/>
          <a:p>
            <a:pPr algn="ctr"/>
            <a:r>
              <a:rPr lang="en-US" sz="2600" dirty="0" smtClean="0">
                <a:solidFill>
                  <a:schemeClr val="bg1"/>
                </a:solidFill>
              </a:rPr>
              <a:t>Making Multifamily Homes Healthy and Affordable Through Energy Efficiency: An Update on Missouri Stakeholder Activities</a:t>
            </a:r>
            <a:endParaRPr lang="en-US" sz="2600" dirty="0">
              <a:solidFill>
                <a:schemeClr val="bg1"/>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04670"/>
            <a:ext cx="2286000" cy="101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87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Size of the opportunity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600200"/>
            <a:ext cx="6313859" cy="50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2391588523"/>
              </p:ext>
            </p:extLst>
          </p:nvPr>
        </p:nvGraphicFramePr>
        <p:xfrm>
          <a:off x="5943600" y="1347071"/>
          <a:ext cx="2971800" cy="3154680"/>
        </p:xfrm>
        <a:graphic>
          <a:graphicData uri="http://schemas.openxmlformats.org/drawingml/2006/table">
            <a:tbl>
              <a:tblPr firstRow="1" bandRow="1">
                <a:tableStyleId>{073A0DAA-6AF3-43AB-8588-CEC1D06C72B9}</a:tableStyleId>
              </a:tblPr>
              <a:tblGrid>
                <a:gridCol w="1143000"/>
                <a:gridCol w="914400"/>
                <a:gridCol w="914400"/>
              </a:tblGrid>
              <a:tr h="339328">
                <a:tc>
                  <a:txBody>
                    <a:bodyPr/>
                    <a:lstStyle/>
                    <a:p>
                      <a:endParaRPr lang="en-US" sz="1700" dirty="0"/>
                    </a:p>
                  </a:txBody>
                  <a:tcPr/>
                </a:tc>
                <a:tc>
                  <a:txBody>
                    <a:bodyPr/>
                    <a:lstStyle/>
                    <a:p>
                      <a:r>
                        <a:rPr lang="en-US" sz="1700" dirty="0" smtClean="0"/>
                        <a:t>MF</a:t>
                      </a:r>
                      <a:endParaRPr lang="en-US" sz="1700" dirty="0"/>
                    </a:p>
                  </a:txBody>
                  <a:tcPr/>
                </a:tc>
                <a:tc>
                  <a:txBody>
                    <a:bodyPr/>
                    <a:lstStyle/>
                    <a:p>
                      <a:r>
                        <a:rPr lang="en-US" sz="1700" dirty="0" err="1" smtClean="0">
                          <a:solidFill>
                            <a:schemeClr val="tx1"/>
                          </a:solidFill>
                        </a:rPr>
                        <a:t>Aff</a:t>
                      </a:r>
                      <a:r>
                        <a:rPr lang="en-US" sz="1700" dirty="0" smtClean="0">
                          <a:solidFill>
                            <a:schemeClr val="tx1"/>
                          </a:solidFill>
                        </a:rPr>
                        <a:t> MF</a:t>
                      </a:r>
                      <a:endParaRPr lang="en-US" sz="1700" dirty="0">
                        <a:solidFill>
                          <a:schemeClr val="tx1"/>
                        </a:solidFill>
                      </a:endParaRPr>
                    </a:p>
                  </a:txBody>
                  <a:tcPr>
                    <a:solidFill>
                      <a:srgbClr val="FFFF00"/>
                    </a:solidFill>
                  </a:tcPr>
                </a:tc>
              </a:tr>
              <a:tr h="339328">
                <a:tc>
                  <a:txBody>
                    <a:bodyPr/>
                    <a:lstStyle/>
                    <a:p>
                      <a:r>
                        <a:rPr lang="en-US" sz="1700" b="1" dirty="0" smtClean="0"/>
                        <a:t>State</a:t>
                      </a:r>
                      <a:endParaRPr lang="en-US" sz="1700" b="1" dirty="0"/>
                    </a:p>
                  </a:txBody>
                  <a:tcPr/>
                </a:tc>
                <a:tc>
                  <a:txBody>
                    <a:bodyPr/>
                    <a:lstStyle/>
                    <a:p>
                      <a:r>
                        <a:rPr lang="en-US" sz="1700" b="1" dirty="0" smtClean="0"/>
                        <a:t>380,000</a:t>
                      </a:r>
                      <a:endParaRPr lang="en-US" sz="1700" b="1" dirty="0"/>
                    </a:p>
                  </a:txBody>
                  <a:tcPr/>
                </a:tc>
                <a:tc>
                  <a:txBody>
                    <a:bodyPr/>
                    <a:lstStyle/>
                    <a:p>
                      <a:r>
                        <a:rPr lang="en-US" sz="1700" b="1" dirty="0" smtClean="0"/>
                        <a:t>221,000</a:t>
                      </a:r>
                      <a:endParaRPr lang="en-US" sz="1700" b="1" dirty="0"/>
                    </a:p>
                  </a:txBody>
                  <a:tcPr/>
                </a:tc>
              </a:tr>
              <a:tr h="339328">
                <a:tc>
                  <a:txBody>
                    <a:bodyPr/>
                    <a:lstStyle/>
                    <a:p>
                      <a:r>
                        <a:rPr lang="en-US" sz="1700" dirty="0" smtClean="0"/>
                        <a:t>Ameren</a:t>
                      </a:r>
                      <a:endParaRPr lang="en-US" sz="1700" dirty="0"/>
                    </a:p>
                  </a:txBody>
                  <a:tcPr/>
                </a:tc>
                <a:tc>
                  <a:txBody>
                    <a:bodyPr/>
                    <a:lstStyle/>
                    <a:p>
                      <a:r>
                        <a:rPr lang="en-US" sz="1700" dirty="0" smtClean="0"/>
                        <a:t>186,000</a:t>
                      </a:r>
                      <a:endParaRPr lang="en-US" sz="1700" dirty="0"/>
                    </a:p>
                  </a:txBody>
                  <a:tcPr/>
                </a:tc>
                <a:tc>
                  <a:txBody>
                    <a:bodyPr/>
                    <a:lstStyle/>
                    <a:p>
                      <a:r>
                        <a:rPr lang="en-US" sz="1700" dirty="0" smtClean="0"/>
                        <a:t>92,000</a:t>
                      </a:r>
                      <a:endParaRPr lang="en-US" sz="1700" dirty="0"/>
                    </a:p>
                  </a:txBody>
                  <a:tcPr/>
                </a:tc>
              </a:tr>
              <a:tr h="339328">
                <a:tc>
                  <a:txBody>
                    <a:bodyPr/>
                    <a:lstStyle/>
                    <a:p>
                      <a:r>
                        <a:rPr lang="en-US" sz="1700" dirty="0" smtClean="0"/>
                        <a:t>KCP&amp;L</a:t>
                      </a:r>
                      <a:endParaRPr lang="en-US" sz="1700" dirty="0"/>
                    </a:p>
                  </a:txBody>
                  <a:tcPr/>
                </a:tc>
                <a:tc>
                  <a:txBody>
                    <a:bodyPr/>
                    <a:lstStyle/>
                    <a:p>
                      <a:r>
                        <a:rPr lang="en-US" sz="1700" dirty="0" smtClean="0"/>
                        <a:t>104,000</a:t>
                      </a:r>
                      <a:endParaRPr lang="en-US" sz="1700" dirty="0"/>
                    </a:p>
                  </a:txBody>
                  <a:tcPr/>
                </a:tc>
                <a:tc>
                  <a:txBody>
                    <a:bodyPr/>
                    <a:lstStyle/>
                    <a:p>
                      <a:r>
                        <a:rPr lang="en-US" sz="1700" dirty="0" smtClean="0"/>
                        <a:t>69,000</a:t>
                      </a:r>
                      <a:endParaRPr lang="en-US" sz="1700" dirty="0"/>
                    </a:p>
                  </a:txBody>
                  <a:tcPr/>
                </a:tc>
              </a:tr>
              <a:tr h="339328">
                <a:tc>
                  <a:txBody>
                    <a:bodyPr/>
                    <a:lstStyle/>
                    <a:p>
                      <a:r>
                        <a:rPr lang="en-US" sz="1700" dirty="0" smtClean="0"/>
                        <a:t>Springfield</a:t>
                      </a:r>
                      <a:endParaRPr lang="en-US" sz="1700" dirty="0"/>
                    </a:p>
                  </a:txBody>
                  <a:tcPr/>
                </a:tc>
                <a:tc>
                  <a:txBody>
                    <a:bodyPr/>
                    <a:lstStyle/>
                    <a:p>
                      <a:r>
                        <a:rPr lang="en-US" sz="1700" dirty="0" smtClean="0"/>
                        <a:t>18,000</a:t>
                      </a:r>
                      <a:endParaRPr lang="en-US" sz="1700" dirty="0"/>
                    </a:p>
                  </a:txBody>
                  <a:tcPr/>
                </a:tc>
                <a:tc>
                  <a:txBody>
                    <a:bodyPr/>
                    <a:lstStyle/>
                    <a:p>
                      <a:r>
                        <a:rPr lang="en-US" sz="1700" dirty="0" smtClean="0"/>
                        <a:t>14,000</a:t>
                      </a:r>
                      <a:endParaRPr lang="en-US" sz="1700" dirty="0"/>
                    </a:p>
                  </a:txBody>
                  <a:tcPr/>
                </a:tc>
              </a:tr>
              <a:tr h="339328">
                <a:tc>
                  <a:txBody>
                    <a:bodyPr/>
                    <a:lstStyle/>
                    <a:p>
                      <a:r>
                        <a:rPr lang="en-US" sz="1700" dirty="0" smtClean="0"/>
                        <a:t>Empire</a:t>
                      </a:r>
                      <a:endParaRPr lang="en-US" sz="1700" dirty="0"/>
                    </a:p>
                  </a:txBody>
                  <a:tcPr/>
                </a:tc>
                <a:tc>
                  <a:txBody>
                    <a:bodyPr/>
                    <a:lstStyle/>
                    <a:p>
                      <a:r>
                        <a:rPr lang="en-US" sz="1700" dirty="0" smtClean="0"/>
                        <a:t>17,000</a:t>
                      </a:r>
                      <a:endParaRPr lang="en-US" sz="1700" dirty="0"/>
                    </a:p>
                  </a:txBody>
                  <a:tcPr/>
                </a:tc>
                <a:tc>
                  <a:txBody>
                    <a:bodyPr/>
                    <a:lstStyle/>
                    <a:p>
                      <a:r>
                        <a:rPr lang="en-US" sz="1700" dirty="0" smtClean="0"/>
                        <a:t>9,000</a:t>
                      </a:r>
                      <a:endParaRPr lang="en-US" sz="1700" dirty="0"/>
                    </a:p>
                  </a:txBody>
                  <a:tcPr/>
                </a:tc>
              </a:tr>
              <a:tr h="339328">
                <a:tc>
                  <a:txBody>
                    <a:bodyPr/>
                    <a:lstStyle/>
                    <a:p>
                      <a:r>
                        <a:rPr lang="en-US" sz="1700" dirty="0" err="1" smtClean="0"/>
                        <a:t>Independ</a:t>
                      </a:r>
                      <a:r>
                        <a:rPr lang="en-US" sz="1700" dirty="0" smtClean="0"/>
                        <a:t>.</a:t>
                      </a:r>
                      <a:endParaRPr lang="en-US" sz="1700" dirty="0"/>
                    </a:p>
                  </a:txBody>
                  <a:tcPr/>
                </a:tc>
                <a:tc>
                  <a:txBody>
                    <a:bodyPr/>
                    <a:lstStyle/>
                    <a:p>
                      <a:r>
                        <a:rPr lang="en-US" sz="1700" dirty="0" smtClean="0"/>
                        <a:t>10,000</a:t>
                      </a:r>
                      <a:endParaRPr lang="en-US" sz="1700" dirty="0"/>
                    </a:p>
                  </a:txBody>
                  <a:tcPr/>
                </a:tc>
                <a:tc>
                  <a:txBody>
                    <a:bodyPr/>
                    <a:lstStyle/>
                    <a:p>
                      <a:r>
                        <a:rPr lang="en-US" sz="1700" dirty="0" smtClean="0"/>
                        <a:t>7,000</a:t>
                      </a:r>
                      <a:endParaRPr lang="en-US" sz="1700" dirty="0"/>
                    </a:p>
                  </a:txBody>
                  <a:tcPr/>
                </a:tc>
              </a:tr>
              <a:tr h="339328">
                <a:tc>
                  <a:txBody>
                    <a:bodyPr/>
                    <a:lstStyle/>
                    <a:p>
                      <a:r>
                        <a:rPr lang="en-US" sz="1700" dirty="0" smtClean="0"/>
                        <a:t>Columbia</a:t>
                      </a:r>
                      <a:endParaRPr lang="en-US" sz="1700" dirty="0"/>
                    </a:p>
                  </a:txBody>
                  <a:tcPr/>
                </a:tc>
                <a:tc>
                  <a:txBody>
                    <a:bodyPr/>
                    <a:lstStyle/>
                    <a:p>
                      <a:r>
                        <a:rPr lang="en-US" sz="1700" dirty="0" smtClean="0"/>
                        <a:t>10,000</a:t>
                      </a:r>
                      <a:endParaRPr lang="en-US" sz="1700" dirty="0"/>
                    </a:p>
                  </a:txBody>
                  <a:tcPr/>
                </a:tc>
                <a:tc>
                  <a:txBody>
                    <a:bodyPr/>
                    <a:lstStyle/>
                    <a:p>
                      <a:r>
                        <a:rPr lang="en-US" sz="1700" dirty="0" smtClean="0"/>
                        <a:t>6,000</a:t>
                      </a:r>
                      <a:endParaRPr lang="en-US" sz="1700" dirty="0"/>
                    </a:p>
                  </a:txBody>
                  <a:tcPr/>
                </a:tc>
              </a:tr>
              <a:tr h="339328">
                <a:tc>
                  <a:txBody>
                    <a:bodyPr/>
                    <a:lstStyle/>
                    <a:p>
                      <a:r>
                        <a:rPr lang="en-US" sz="1700" i="0" dirty="0" smtClean="0"/>
                        <a:t>Elsewhere</a:t>
                      </a:r>
                      <a:endParaRPr lang="en-US" sz="1700" i="0" dirty="0"/>
                    </a:p>
                  </a:txBody>
                  <a:tcPr/>
                </a:tc>
                <a:tc>
                  <a:txBody>
                    <a:bodyPr/>
                    <a:lstStyle/>
                    <a:p>
                      <a:r>
                        <a:rPr lang="en-US" sz="1700" i="0" dirty="0" smtClean="0"/>
                        <a:t>37,000</a:t>
                      </a:r>
                      <a:endParaRPr lang="en-US" sz="1700" i="0" dirty="0"/>
                    </a:p>
                  </a:txBody>
                  <a:tcPr/>
                </a:tc>
                <a:tc>
                  <a:txBody>
                    <a:bodyPr/>
                    <a:lstStyle/>
                    <a:p>
                      <a:r>
                        <a:rPr lang="en-US" sz="1700" i="0" dirty="0" smtClean="0"/>
                        <a:t>24,000</a:t>
                      </a:r>
                      <a:endParaRPr lang="en-US" sz="1700" i="0" dirty="0"/>
                    </a:p>
                  </a:txBody>
                  <a:tcPr/>
                </a:tc>
              </a:tr>
            </a:tbl>
          </a:graphicData>
        </a:graphic>
      </p:graphicFrame>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634" y="4800600"/>
            <a:ext cx="2577878" cy="178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048000" y="4419600"/>
            <a:ext cx="1447800" cy="1447800"/>
          </a:xfrm>
          <a:prstGeom prst="ellipse">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221,000</a:t>
            </a:r>
            <a:endParaRPr lang="en-US" dirty="0">
              <a:solidFill>
                <a:schemeClr val="tx1"/>
              </a:solidFill>
            </a:endParaRPr>
          </a:p>
        </p:txBody>
      </p:sp>
      <p:sp>
        <p:nvSpPr>
          <p:cNvPr id="13" name="Oval 12"/>
          <p:cNvSpPr/>
          <p:nvPr/>
        </p:nvSpPr>
        <p:spPr>
          <a:xfrm>
            <a:off x="6983673" y="4970872"/>
            <a:ext cx="1447800" cy="1447800"/>
          </a:xfrm>
          <a:prstGeom prst="ellipse">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157,000</a:t>
            </a:r>
          </a:p>
          <a:p>
            <a:pPr algn="ctr"/>
            <a:r>
              <a:rPr lang="en-US" dirty="0" smtClean="0">
                <a:solidFill>
                  <a:schemeClr val="tx1"/>
                </a:solidFill>
              </a:rPr>
              <a:t>Laclede/MGE</a:t>
            </a:r>
            <a:endParaRPr lang="en-US" dirty="0">
              <a:solidFill>
                <a:schemeClr val="tx1"/>
              </a:solidFill>
            </a:endParaRPr>
          </a:p>
        </p:txBody>
      </p:sp>
    </p:spTree>
    <p:extLst>
      <p:ext uri="{BB962C8B-B14F-4D97-AF65-F5344CB8AC3E}">
        <p14:creationId xmlns:p14="http://schemas.microsoft.com/office/powerpoint/2010/main" val="269950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3922"/>
          <a:stretch/>
        </p:blipFill>
        <p:spPr bwMode="auto">
          <a:xfrm>
            <a:off x="457200" y="22860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D5F4D770-2C18-4F88-8297-15182B216F4E}" type="slidenum">
              <a:rPr lang="en-US" smtClean="0"/>
              <a:t>11</a:t>
            </a:fld>
            <a:endParaRPr lang="en-US" dirty="0"/>
          </a:p>
        </p:txBody>
      </p:sp>
      <p:sp>
        <p:nvSpPr>
          <p:cNvPr id="5" name="TextBox 4"/>
          <p:cNvSpPr txBox="1"/>
          <p:nvPr/>
        </p:nvSpPr>
        <p:spPr>
          <a:xfrm>
            <a:off x="457200" y="6172200"/>
            <a:ext cx="6419094" cy="338554"/>
          </a:xfrm>
          <a:prstGeom prst="rect">
            <a:avLst/>
          </a:prstGeom>
          <a:noFill/>
        </p:spPr>
        <p:txBody>
          <a:bodyPr wrap="square" rtlCol="0">
            <a:spAutoFit/>
          </a:bodyPr>
          <a:lstStyle/>
          <a:p>
            <a:r>
              <a:rPr lang="en-US" sz="1600" dirty="0" smtClean="0"/>
              <a:t>Note: All dollars are present value 2015 Million $</a:t>
            </a:r>
            <a:endParaRPr lang="en-US" sz="1600" dirty="0"/>
          </a:p>
        </p:txBody>
      </p:sp>
      <p:sp>
        <p:nvSpPr>
          <p:cNvPr id="6"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Results – Costs and Benefits, Maximum Achievable Scenario (2015-2034)</a:t>
            </a:r>
            <a:endParaRPr lang="en-US" sz="4800" b="1" dirty="0">
              <a:solidFill>
                <a:srgbClr val="0E9548"/>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055" b="32942"/>
          <a:stretch/>
        </p:blipFill>
        <p:spPr bwMode="auto">
          <a:xfrm>
            <a:off x="457200" y="3569732"/>
            <a:ext cx="8458200" cy="31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58074" b="33208"/>
          <a:stretch/>
        </p:blipFill>
        <p:spPr bwMode="auto">
          <a:xfrm>
            <a:off x="457200" y="4254750"/>
            <a:ext cx="8455401" cy="3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885418"/>
            <a:ext cx="1324402" cy="369332"/>
          </a:xfrm>
          <a:prstGeom prst="rect">
            <a:avLst/>
          </a:prstGeom>
          <a:noFill/>
        </p:spPr>
        <p:txBody>
          <a:bodyPr wrap="none" rtlCol="0">
            <a:spAutoFit/>
          </a:bodyPr>
          <a:lstStyle/>
          <a:p>
            <a:r>
              <a:rPr lang="en-US" dirty="0" smtClean="0"/>
              <a:t>Electric only</a:t>
            </a:r>
            <a:endParaRPr lang="en-US" dirty="0"/>
          </a:p>
        </p:txBody>
      </p:sp>
      <p:sp>
        <p:nvSpPr>
          <p:cNvPr id="12" name="TextBox 11"/>
          <p:cNvSpPr txBox="1"/>
          <p:nvPr/>
        </p:nvSpPr>
        <p:spPr>
          <a:xfrm>
            <a:off x="457200" y="4560332"/>
            <a:ext cx="984565" cy="369332"/>
          </a:xfrm>
          <a:prstGeom prst="rect">
            <a:avLst/>
          </a:prstGeom>
          <a:noFill/>
        </p:spPr>
        <p:txBody>
          <a:bodyPr wrap="none" rtlCol="0">
            <a:spAutoFit/>
          </a:bodyPr>
          <a:lstStyle/>
          <a:p>
            <a:r>
              <a:rPr lang="en-US" dirty="0" smtClean="0"/>
              <a:t>Gas only</a:t>
            </a:r>
            <a:endParaRPr lang="en-US" dirty="0"/>
          </a:p>
        </p:txBody>
      </p:sp>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8078" b="32919"/>
          <a:stretch/>
        </p:blipFill>
        <p:spPr bwMode="auto">
          <a:xfrm>
            <a:off x="457200" y="4930445"/>
            <a:ext cx="8458200" cy="31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7200" y="3200400"/>
            <a:ext cx="635815" cy="369332"/>
          </a:xfrm>
          <a:prstGeom prst="rect">
            <a:avLst/>
          </a:prstGeom>
          <a:noFill/>
        </p:spPr>
        <p:txBody>
          <a:bodyPr wrap="none" rtlCol="0">
            <a:spAutoFit/>
          </a:bodyPr>
          <a:lstStyle/>
          <a:p>
            <a:r>
              <a:rPr lang="en-US" dirty="0" smtClean="0"/>
              <a:t>Total</a:t>
            </a:r>
            <a:endParaRPr lang="en-US" dirty="0"/>
          </a:p>
        </p:txBody>
      </p:sp>
    </p:spTree>
    <p:extLst>
      <p:ext uri="{BB962C8B-B14F-4D97-AF65-F5344CB8AC3E}">
        <p14:creationId xmlns:p14="http://schemas.microsoft.com/office/powerpoint/2010/main" val="67086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smtClean="0"/>
              <a:t>12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4174139"/>
              </p:ext>
            </p:extLst>
          </p:nvPr>
        </p:nvGraphicFramePr>
        <p:xfrm>
          <a:off x="533400" y="2286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Affordable Multifamily </a:t>
            </a:r>
            <a:r>
              <a:rPr lang="en-US" sz="4800" b="1" u="sng" dirty="0" smtClean="0">
                <a:solidFill>
                  <a:srgbClr val="0E9548"/>
                </a:solidFill>
              </a:rPr>
              <a:t>Electric</a:t>
            </a:r>
            <a:r>
              <a:rPr lang="en-US" sz="4800" b="1" dirty="0" smtClean="0">
                <a:solidFill>
                  <a:srgbClr val="0E9548"/>
                </a:solidFill>
              </a:rPr>
              <a:t> Consumption Distribution by State and End Use</a:t>
            </a:r>
            <a:endParaRPr lang="en-US" sz="4800" b="1" dirty="0">
              <a:solidFill>
                <a:srgbClr val="0E9548"/>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Tree>
    <p:extLst>
      <p:ext uri="{BB962C8B-B14F-4D97-AF65-F5344CB8AC3E}">
        <p14:creationId xmlns:p14="http://schemas.microsoft.com/office/powerpoint/2010/main" val="2851200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smtClean="0"/>
              <a:t>13</a:t>
            </a:fld>
            <a:endParaRPr lang="en-US" dirty="0"/>
          </a:p>
        </p:txBody>
      </p:sp>
      <p:sp>
        <p:nvSpPr>
          <p:cNvPr id="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Results – Cumulative </a:t>
            </a:r>
            <a:r>
              <a:rPr lang="en-US" sz="4800" b="1" u="sng" dirty="0" smtClean="0">
                <a:solidFill>
                  <a:srgbClr val="0E9548"/>
                </a:solidFill>
              </a:rPr>
              <a:t>Electric </a:t>
            </a:r>
            <a:r>
              <a:rPr lang="en-US" sz="4800" b="1" dirty="0" smtClean="0">
                <a:solidFill>
                  <a:srgbClr val="0E9548"/>
                </a:solidFill>
              </a:rPr>
              <a:t>Energy Savings by End Use, 2034</a:t>
            </a:r>
            <a:endParaRPr lang="en-US" sz="4800" b="1" dirty="0">
              <a:solidFill>
                <a:srgbClr val="0E95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14" name="Rectangle 13"/>
          <p:cNvSpPr/>
          <p:nvPr/>
        </p:nvSpPr>
        <p:spPr>
          <a:xfrm>
            <a:off x="228600" y="2286000"/>
            <a:ext cx="60960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847"/>
          <a:stretch/>
        </p:blipFill>
        <p:spPr bwMode="auto">
          <a:xfrm>
            <a:off x="1905000" y="2286000"/>
            <a:ext cx="553237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73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smtClean="0"/>
              <a:t>14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8071678"/>
              </p:ext>
            </p:extLst>
          </p:nvPr>
        </p:nvGraphicFramePr>
        <p:xfrm>
          <a:off x="417576" y="2286000"/>
          <a:ext cx="8308848"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Affordable Multifamily </a:t>
            </a:r>
            <a:r>
              <a:rPr lang="en-US" sz="4800" b="1" u="sng" dirty="0" smtClean="0">
                <a:solidFill>
                  <a:srgbClr val="0E9548"/>
                </a:solidFill>
              </a:rPr>
              <a:t>Natural Gas</a:t>
            </a:r>
            <a:r>
              <a:rPr lang="en-US" sz="4800" b="1" dirty="0" smtClean="0">
                <a:solidFill>
                  <a:srgbClr val="0E9548"/>
                </a:solidFill>
              </a:rPr>
              <a:t> Consumption Distribution by State and End Use</a:t>
            </a:r>
            <a:endParaRPr lang="en-US" sz="4800" b="1" dirty="0">
              <a:solidFill>
                <a:srgbClr val="0E9548"/>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Tree>
    <p:extLst>
      <p:ext uri="{BB962C8B-B14F-4D97-AF65-F5344CB8AC3E}">
        <p14:creationId xmlns:p14="http://schemas.microsoft.com/office/powerpoint/2010/main" val="2679469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smtClean="0"/>
              <a:t>15</a:t>
            </a:fld>
            <a:endParaRPr lang="en-US" dirty="0"/>
          </a:p>
        </p:txBody>
      </p:sp>
      <p:sp>
        <p:nvSpPr>
          <p:cNvPr id="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E9548"/>
                </a:solidFill>
              </a:rPr>
              <a:t>Results – Cumulative </a:t>
            </a:r>
            <a:r>
              <a:rPr lang="en-US" sz="4800" b="1" u="sng" dirty="0" smtClean="0">
                <a:solidFill>
                  <a:srgbClr val="0E9548"/>
                </a:solidFill>
              </a:rPr>
              <a:t>Natural Gas</a:t>
            </a:r>
            <a:r>
              <a:rPr lang="en-US" sz="4800" b="1" dirty="0" smtClean="0">
                <a:solidFill>
                  <a:srgbClr val="0E9548"/>
                </a:solidFill>
              </a:rPr>
              <a:t> Energy </a:t>
            </a:r>
            <a:r>
              <a:rPr lang="en-US" sz="4800" b="1" dirty="0">
                <a:solidFill>
                  <a:srgbClr val="0E9548"/>
                </a:solidFill>
              </a:rPr>
              <a:t>Savings by End Use, 2034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7000"/>
            <a:ext cx="917589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43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688"/>
            <a:ext cx="9144000" cy="1225296"/>
          </a:xfrm>
          <a:solidFill>
            <a:schemeClr val="accent3">
              <a:lumMod val="20000"/>
              <a:lumOff val="80000"/>
            </a:schemeClr>
          </a:solidFill>
        </p:spPr>
        <p:txBody>
          <a:bodyPr>
            <a:normAutofit fontScale="90000"/>
          </a:bodyPr>
          <a:lstStyle/>
          <a:p>
            <a:r>
              <a:rPr lang="en-US" sz="4800" b="1" dirty="0" smtClean="0">
                <a:solidFill>
                  <a:srgbClr val="0E9548"/>
                </a:solidFill>
              </a:rPr>
              <a:t>Most of the Benefits from Low-Income EE are NOT energy-related.</a:t>
            </a:r>
            <a:endParaRPr lang="en-US" sz="4800" b="1" dirty="0">
              <a:solidFill>
                <a:srgbClr val="0E954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pic>
        <p:nvPicPr>
          <p:cNvPr id="9" name="Picture 8" descr="C:\Users\abrink\AppData\Local\Microsoft\Windows\Temporary Internet Files\Content.IE5\GFV8HNB5\MC900433857[1].pn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1905000" y="2130383"/>
            <a:ext cx="2552699" cy="23582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brink\AppData\Local\Microsoft\Windows\Temporary Internet Files\Content.IE5\GFV8HNB5\MC900433857[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05000" y="4470253"/>
            <a:ext cx="2552699" cy="2358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abrink\AppData\Local\Microsoft\Windows\Temporary Internet Files\Content.IE5\GFV8HNB5\MC900433857[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10099" y="4547108"/>
            <a:ext cx="2552699" cy="23582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abrink\AppData\Local\Microsoft\Windows\Temporary Internet Files\Content.IE5\GFV8HNB5\MC900433857[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10099" y="2140893"/>
            <a:ext cx="2552699" cy="235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70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upload.wikimedia.org/wikipedia/commons/7/7c/Missouri_Public_Service_Commission_Se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023" y="2239940"/>
            <a:ext cx="1077117" cy="1085683"/>
          </a:xfrm>
          <a:prstGeom prst="rect">
            <a:avLst/>
          </a:prstGeom>
          <a:noFill/>
          <a:ln>
            <a:noFill/>
          </a:ln>
        </p:spPr>
      </p:pic>
      <p:pic>
        <p:nvPicPr>
          <p:cNvPr id="8" name="Picture 7" descr="http://ict.uiuc.edu/railroad/GLXS/images/Supporters%202014/Illinois-Commerce-Commission-Logo.jpg"/>
          <p:cNvPicPr/>
          <p:nvPr/>
        </p:nvPicPr>
        <p:blipFill rotWithShape="1">
          <a:blip r:embed="rId4" cstate="print">
            <a:extLst>
              <a:ext uri="{28A0092B-C50C-407E-A947-70E740481C1C}">
                <a14:useLocalDpi xmlns:a14="http://schemas.microsoft.com/office/drawing/2010/main" val="0"/>
              </a:ext>
            </a:extLst>
          </a:blip>
          <a:srcRect l="9890" t="2063" r="6593" b="-2"/>
          <a:stretch/>
        </p:blipFill>
        <p:spPr bwMode="auto">
          <a:xfrm>
            <a:off x="1663979" y="2239940"/>
            <a:ext cx="838200" cy="1076631"/>
          </a:xfrm>
          <a:prstGeom prst="rect">
            <a:avLst/>
          </a:prstGeom>
          <a:noFill/>
          <a:ln>
            <a:noFill/>
          </a:ln>
          <a:extLst>
            <a:ext uri="{53640926-AAD7-44D8-BBD7-CCE9431645EC}">
              <a14:shadowObscured xmlns:a14="http://schemas.microsoft.com/office/drawing/2010/main"/>
            </a:ext>
          </a:extLst>
        </p:spPr>
      </p:pic>
      <p:pic>
        <p:nvPicPr>
          <p:cNvPr id="9" name="Picture 2" descr="C:\Users\hgirardeau\AppData\Local\Microsoft\Windows\Temporary Internet Files\Content.Outlook\WJ209UNI\Blue City se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6965" y="2284024"/>
            <a:ext cx="1060817" cy="1068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with red"/>
          <p:cNvPicPr/>
          <p:nvPr/>
        </p:nvPicPr>
        <p:blipFill rotWithShape="1">
          <a:blip r:embed="rId6" cstate="print">
            <a:extLst>
              <a:ext uri="{28A0092B-C50C-407E-A947-70E740481C1C}">
                <a14:useLocalDpi xmlns:a14="http://schemas.microsoft.com/office/drawing/2010/main" val="0"/>
              </a:ext>
            </a:extLst>
          </a:blip>
          <a:srcRect l="6142" t="6150" r="5240" b="5114"/>
          <a:stretch/>
        </p:blipFill>
        <p:spPr bwMode="auto">
          <a:xfrm>
            <a:off x="4104915" y="2284024"/>
            <a:ext cx="1024890" cy="1010462"/>
          </a:xfrm>
          <a:prstGeom prst="rect">
            <a:avLst/>
          </a:prstGeom>
          <a:noFill/>
          <a:ln>
            <a:noFill/>
          </a:ln>
          <a:extLst>
            <a:ext uri="{53640926-AAD7-44D8-BBD7-CCE9431645EC}">
              <a14:shadowObscured xmlns:a14="http://schemas.microsoft.com/office/drawing/2010/main"/>
            </a:ext>
          </a:extLst>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5308033" y="2303909"/>
            <a:ext cx="1066800" cy="1010462"/>
          </a:xfrm>
          <a:prstGeom prst="rect">
            <a:avLst/>
          </a:prstGeom>
        </p:spPr>
      </p:pic>
      <p:pic>
        <p:nvPicPr>
          <p:cNvPr id="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002" y="2313181"/>
            <a:ext cx="774899" cy="101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zandavisitor.com/fileuploads/614/NEW-MBG-Logos-grn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601023"/>
            <a:ext cx="1097280" cy="557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7833" y="2297765"/>
            <a:ext cx="1371600" cy="982980"/>
          </a:xfrm>
          <a:prstGeom prst="rect">
            <a:avLst/>
          </a:prstGeom>
        </p:spPr>
      </p:pic>
      <p:pic>
        <p:nvPicPr>
          <p:cNvPr id="2052" name="Picture 4" descr="http://www.mhdc.com/images/MHDC_vert_full_color_larg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6696" y="3452967"/>
            <a:ext cx="796150" cy="11190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elcomehomeillinois.gov/site/wp-content/themes/welcomehomeillinois/assets/images/illinois-housing-development-authority-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23138" y="3867362"/>
            <a:ext cx="1205794" cy="47833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8" descr="http://nabacolumbus.org/wp-content/uploads/2013/11/SeniorHealth_STKD_RGB_HR-295x300.jpg"/>
          <p:cNvSpPr>
            <a:spLocks noChangeAspect="1" noChangeArrowheads="1"/>
          </p:cNvSpPr>
          <p:nvPr/>
        </p:nvSpPr>
        <p:spPr bwMode="auto">
          <a:xfrm>
            <a:off x="5536700" y="4514850"/>
            <a:ext cx="28098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nabacolumbus.org/wp-content/uploads/2013/11/SeniorHealth_STKD_RGB_HR-295x300.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9003"/>
          <a:stretch/>
        </p:blipFill>
        <p:spPr bwMode="auto">
          <a:xfrm>
            <a:off x="361138" y="5279292"/>
            <a:ext cx="1072782" cy="8836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OAH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5257799"/>
            <a:ext cx="6096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1.gstatic.com/images?q=tbn:ANd9GcTstVCOIS2JqZqlhLYkFP-Uv3EltDDGFyUow9k8hg_KIf12meqW"/>
          <p:cNvPicPr>
            <a:picLocks noChangeAspect="1" noChangeArrowheads="1"/>
          </p:cNvPicPr>
          <p:nvPr/>
        </p:nvPicPr>
        <p:blipFill rotWithShape="1">
          <a:blip r:embed="rId15">
            <a:extLst>
              <a:ext uri="{28A0092B-C50C-407E-A947-70E740481C1C}">
                <a14:useLocalDpi xmlns:a14="http://schemas.microsoft.com/office/drawing/2010/main" val="0"/>
              </a:ext>
            </a:extLst>
          </a:blip>
          <a:srcRect r="37969" b="23044"/>
          <a:stretch/>
        </p:blipFill>
        <p:spPr bwMode="auto">
          <a:xfrm>
            <a:off x="4253330" y="4545948"/>
            <a:ext cx="2533649" cy="70144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www.caastlc.org/images/layout_0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41638" y="4545948"/>
            <a:ext cx="1992910" cy="57024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www.mwalliance.org/sites/default/files/homepage_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5498236"/>
            <a:ext cx="1713181" cy="58849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komu.com/images/news/amerenNEW.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9218" b="19797"/>
          <a:stretch/>
        </p:blipFill>
        <p:spPr bwMode="auto">
          <a:xfrm>
            <a:off x="361138" y="4482280"/>
            <a:ext cx="1567394" cy="716906"/>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www.ksdk.com/images/640/360/2/assetpool/images/120706045239_070612_laclede.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0207" b="18529"/>
          <a:stretch/>
        </p:blipFill>
        <p:spPr bwMode="auto">
          <a:xfrm>
            <a:off x="2083080" y="4609075"/>
            <a:ext cx="1882496" cy="64872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sedalianewsjournal.com/wp-content/uploads/2013/07/RenewM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85857" y="3431339"/>
            <a:ext cx="1080874" cy="1069526"/>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ttps://media.licdn.com/media/p/8/000/22e/38c/2cf7b8b.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67200" y="5498236"/>
            <a:ext cx="905373" cy="54322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http://www.citizensutilityboard.org/images/CUB30Logo.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28968" y="3543261"/>
            <a:ext cx="1213050" cy="894733"/>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p:cNvPicPr>
            <a:picLocks noChangeAspect="1" noChangeArrowheads="1"/>
          </p:cNvPicPr>
          <p:nvPr/>
        </p:nvPicPr>
        <p:blipFill rotWithShape="1">
          <a:blip r:embed="rId23">
            <a:extLst>
              <a:ext uri="{28A0092B-C50C-407E-A947-70E740481C1C}">
                <a14:useLocalDpi xmlns:a14="http://schemas.microsoft.com/office/drawing/2010/main" val="0"/>
              </a:ext>
            </a:extLst>
          </a:blip>
          <a:srcRect b="50000"/>
          <a:stretch/>
        </p:blipFill>
        <p:spPr bwMode="auto">
          <a:xfrm>
            <a:off x="307975" y="6212701"/>
            <a:ext cx="4899199" cy="5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 name="Picture 41" descr="http://www.slha.org/wp-content/themes/slha/assets/images/slha.png"/>
          <p:cNvPicPr>
            <a:picLocks noChangeAspect="1" noChangeArrowheads="1"/>
          </p:cNvPicPr>
          <p:nvPr/>
        </p:nvPicPr>
        <p:blipFill rotWithShape="1">
          <a:blip r:embed="rId24">
            <a:extLst>
              <a:ext uri="{28A0092B-C50C-407E-A947-70E740481C1C}">
                <a14:useLocalDpi xmlns:a14="http://schemas.microsoft.com/office/drawing/2010/main" val="0"/>
              </a:ext>
            </a:extLst>
          </a:blip>
          <a:srcRect r="9453"/>
          <a:stretch/>
        </p:blipFill>
        <p:spPr bwMode="auto">
          <a:xfrm>
            <a:off x="4931587" y="3530948"/>
            <a:ext cx="1347867" cy="955978"/>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http://sustainableferc.org/wp-content/uploads/2013/12/ELPC-Logo.jpg"/>
          <p:cNvPicPr>
            <a:picLocks noChangeAspect="1" noChangeArrowheads="1"/>
          </p:cNvPicPr>
          <p:nvPr/>
        </p:nvPicPr>
        <p:blipFill rotWithShape="1">
          <a:blip r:embed="rId25">
            <a:extLst>
              <a:ext uri="{28A0092B-C50C-407E-A947-70E740481C1C}">
                <a14:useLocalDpi xmlns:a14="http://schemas.microsoft.com/office/drawing/2010/main" val="0"/>
              </a:ext>
            </a:extLst>
          </a:blip>
          <a:srcRect l="16798" t="22217" r="17328" b="21578"/>
          <a:stretch/>
        </p:blipFill>
        <p:spPr bwMode="auto">
          <a:xfrm>
            <a:off x="7572676" y="3396962"/>
            <a:ext cx="1304197" cy="1112782"/>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descr="DCEO"/>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81589" y="6212387"/>
            <a:ext cx="3431662" cy="569413"/>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http://blogs.umsl.edu/news/files/2014/03/cbn_818_217.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550002" y="5438947"/>
            <a:ext cx="2339123" cy="620525"/>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https://c2.staticflickr.com/6/5020/5507391142_8b3581bed7_z.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308033" y="5329245"/>
            <a:ext cx="1285846" cy="771507"/>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St. Louis Network</a:t>
            </a:r>
            <a:endParaRPr lang="en-US" sz="4800" b="1" dirty="0">
              <a:solidFill>
                <a:srgbClr val="0E9548"/>
              </a:solidFill>
            </a:endParaRPr>
          </a:p>
        </p:txBody>
      </p:sp>
      <p:pic>
        <p:nvPicPr>
          <p:cNvPr id="36" name="Picture 3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Tree>
    <p:extLst>
      <p:ext uri="{BB962C8B-B14F-4D97-AF65-F5344CB8AC3E}">
        <p14:creationId xmlns:p14="http://schemas.microsoft.com/office/powerpoint/2010/main" val="4253645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smtClean="0"/>
              <a:t>18</a:t>
            </a:fld>
            <a:endParaRPr lang="en-US" dirty="0"/>
          </a:p>
        </p:txBody>
      </p:sp>
      <p:sp>
        <p:nvSpPr>
          <p:cNvPr id="5" name="Title 1"/>
          <p:cNvSpPr txBox="1">
            <a:spLocks/>
          </p:cNvSpPr>
          <p:nvPr/>
        </p:nvSpPr>
        <p:spPr>
          <a:xfrm>
            <a:off x="0" y="932688"/>
            <a:ext cx="6934200" cy="1225296"/>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St. Louis Area White Paper</a:t>
            </a:r>
            <a:endParaRPr lang="en-US" sz="4800" b="1" dirty="0">
              <a:solidFill>
                <a:srgbClr val="0E95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Content Placeholder 5"/>
          <p:cNvSpPr>
            <a:spLocks noGrp="1"/>
          </p:cNvSpPr>
          <p:nvPr>
            <p:ph idx="1"/>
          </p:nvPr>
        </p:nvSpPr>
        <p:spPr>
          <a:xfrm>
            <a:off x="457200" y="2286000"/>
            <a:ext cx="8229600" cy="4419600"/>
          </a:xfrm>
        </p:spPr>
        <p:txBody>
          <a:bodyPr>
            <a:normAutofit lnSpcReduction="10000"/>
          </a:bodyPr>
          <a:lstStyle/>
          <a:p>
            <a:pPr marL="457200" indent="-457200">
              <a:buAutoNum type="arabicPeriod"/>
            </a:pPr>
            <a:r>
              <a:rPr lang="en-US" sz="2100" dirty="0" smtClean="0"/>
              <a:t>Develop comprehensive, easy-to-use programs to </a:t>
            </a:r>
          </a:p>
          <a:p>
            <a:pPr marL="457200" indent="0">
              <a:buNone/>
            </a:pPr>
            <a:r>
              <a:rPr lang="en-US" sz="2100" dirty="0" smtClean="0"/>
              <a:t>capture all cost-effective savings</a:t>
            </a:r>
          </a:p>
          <a:p>
            <a:pPr marL="809625" lvl="1" indent="0">
              <a:buNone/>
            </a:pPr>
            <a:r>
              <a:rPr lang="en-US" sz="1800" dirty="0" smtClean="0"/>
              <a:t>1.1 Improve cost-effectiveness tests</a:t>
            </a:r>
          </a:p>
          <a:p>
            <a:pPr marL="809625" lvl="1" indent="0">
              <a:buNone/>
            </a:pPr>
            <a:r>
              <a:rPr lang="en-US" sz="1800" dirty="0" smtClean="0"/>
              <a:t>1.2 Capture multifamily in potential studies &amp; TRMs</a:t>
            </a:r>
          </a:p>
          <a:p>
            <a:pPr marL="809625" lvl="1" indent="0">
              <a:buNone/>
            </a:pPr>
            <a:r>
              <a:rPr lang="en-US" sz="1800" dirty="0" smtClean="0"/>
              <a:t>1.3 Provide “one-stop shop” across fuels and meters</a:t>
            </a:r>
          </a:p>
          <a:p>
            <a:pPr marL="809625" lvl="1" indent="0">
              <a:buNone/>
            </a:pPr>
            <a:r>
              <a:rPr lang="en-US" sz="1800" dirty="0" smtClean="0"/>
              <a:t>1.4 Eliminate unnecessary barriers</a:t>
            </a:r>
          </a:p>
          <a:p>
            <a:pPr marL="457200" indent="-457200">
              <a:buFont typeface="+mj-lt"/>
              <a:buAutoNum type="arabicPeriod" startAt="2"/>
            </a:pPr>
            <a:r>
              <a:rPr lang="en-US" sz="2100" dirty="0" smtClean="0"/>
              <a:t>Eliminate funding barriers &amp; financing gaps</a:t>
            </a:r>
          </a:p>
          <a:p>
            <a:pPr marL="457200" indent="-457200">
              <a:buAutoNum type="arabicPeriod" startAt="2"/>
            </a:pPr>
            <a:r>
              <a:rPr lang="en-US" sz="2100" dirty="0" smtClean="0"/>
              <a:t>Help owners measure &amp; manage energy use</a:t>
            </a:r>
          </a:p>
          <a:p>
            <a:pPr marL="796925" indent="0">
              <a:buNone/>
            </a:pPr>
            <a:r>
              <a:rPr lang="en-US" sz="1800" dirty="0" smtClean="0"/>
              <a:t>3.1 Provide aggregate energy use data</a:t>
            </a:r>
          </a:p>
          <a:p>
            <a:pPr marL="796925" indent="0">
              <a:buNone/>
            </a:pPr>
            <a:r>
              <a:rPr lang="en-US" sz="1800" dirty="0" smtClean="0"/>
              <a:t>3.2 Promote benchmarking</a:t>
            </a:r>
          </a:p>
          <a:p>
            <a:pPr marL="457200" indent="-457200">
              <a:buFont typeface="+mj-lt"/>
              <a:buAutoNum type="arabicPeriod" startAt="4"/>
            </a:pPr>
            <a:r>
              <a:rPr lang="en-US" sz="2100" dirty="0" smtClean="0"/>
              <a:t>Improve collaboration among efficiency and housing stakeholders</a:t>
            </a:r>
          </a:p>
          <a:p>
            <a:pPr marL="796925" indent="0">
              <a:buNone/>
            </a:pPr>
            <a:r>
              <a:rPr lang="en-US" sz="1800" dirty="0" smtClean="0"/>
              <a:t>4.1 Align flexible low-income definitions across programs</a:t>
            </a:r>
          </a:p>
          <a:p>
            <a:pPr marL="796925" indent="0">
              <a:buNone/>
            </a:pPr>
            <a:r>
              <a:rPr lang="en-US" sz="1800" dirty="0" smtClean="0"/>
              <a:t>4.2 Match programs to owner timelines and motivations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2162"/>
            <a:ext cx="2087786" cy="2703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1132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266137"/>
            <a:ext cx="783648" cy="101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634" y="4427220"/>
            <a:ext cx="1387086" cy="982980"/>
          </a:xfrm>
          <a:prstGeom prst="rect">
            <a:avLst/>
          </a:prstGeom>
        </p:spPr>
      </p:pic>
      <p:pic>
        <p:nvPicPr>
          <p:cNvPr id="2052" name="Picture 4" descr="http://www.mhdc.com/images/MHDC_vert_full_color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44792"/>
            <a:ext cx="805140" cy="1119033"/>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8" descr="http://nabacolumbus.org/wp-content/uploads/2013/11/SeniorHealth_STKD_RGB_HR-295x300.jpg"/>
          <p:cNvSpPr>
            <a:spLocks noChangeAspect="1" noChangeArrowheads="1"/>
          </p:cNvSpPr>
          <p:nvPr/>
        </p:nvSpPr>
        <p:spPr bwMode="auto">
          <a:xfrm>
            <a:off x="5295526" y="4514850"/>
            <a:ext cx="2107406"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8" name="Picture 30" descr="http://sedalianewsjournal.com/wp-content/uploads/2013/07/RenewM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2283274"/>
            <a:ext cx="1093078" cy="1069526"/>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32" descr="data:image/jpeg;base64,/9j/4AAQSkZJRgABAQAAAQABAAD/2wCEAAkGBwgHBgkIBwgKChULGB0bDRgYDRscFRsiHR4iIiEhHiggKCgmJCIxLSQgLD0tMSwwLzcuHCQzPTQsNy4tLiwBCgoKDg0OGBAQGy4mICIrNyw0LzQ3NDQuLCwwLywsLCwsLCw3LDQ1NDc3LC00LC4sNCwxLDcsLS8wLCwsLDQsLP/AABEIADgAXgMBEQACEQEDEQH/xAAaAAACAwEBAAAAAAAAAAAAAAAABQIDBAYB/8QANBAAAQMDAgMGAwcFAAAAAAAAAQIDBAAFERIhEzFRFBUiQVSSYXGBBiMyQlORoTNEwdHx/8QAGQEBAAMBAQAAAAAAAAAAAAAAAAECAwQF/8QALhEAAgECBAUDAwQDAAAAAAAAAAECAxEEFCFREjFBUpEFYYET0fAycaHhFSOS/9oADAMBAAIRAxEAPwDs8jqKyNAyOooAyOooAyOooAyOooAyOooAyOooAyOooAyOooAyOooAyOooAyOooDtOwQh/bM+0VpZFNRFdpEFltyK4y00oqSNQTkaCd1bfDIxzzXmYvFRjF05aNtL4b1fg9LDYaTkqkdVZ/wDSWiGsOPHko4q4LTQV/TBSNWOp6fL/AJXdSk5riasum/57HDVioPhTu+u3wLHZzXbJEeJYVyuAdKlJKAM4+NcssXLjlGFNu2h2RwUeCM51FHi1s7lUy7wYKoyJVnLanRlweHwDVgZx+9Uq+oRpOKnHV8/bUtS9OdXicJppaL30voarhNtsKQ60YLaw0yXVHYDA5D5mt6uKhCTjblG/5/BlRwU6kVK9ryUf7+CuLKL62s/ZtxtLmPEVN6QD5881Snipzs/ptJ9S1TCU4J/7U2uln4MxvDJacfa+zzrjaM+MBOnCeZ+W1Yv1B2clTbS6/t8Gv+OV1F1UpPp11Ll3OKtTLcKyLlKWgLWBpGkK5ZJ861ljdUoQbdr/ALFFgLJupUUUnbrrYgu7R2Yzz8mwuM8BaUuggbBX5geR+nUVR49xi5TptWevz+fyiy9PUpqMKid02vjobkyID1zEGHAQ/gZeWANKM8s9SeldKxEZVFCCvu9jmeFlGl9SbtsurGfd8P0zXtFdNkctzydHaebJcjpfI/CKyq04yWsbmlKpKL0lY51VhU9MeQC2koSFYCcI1E7J64wNz8a8p4DiqNK2ivbpfb7nqrHKME9dXb3tv9h9FgRIyA61FbZOMn4V6dLD04K8YpM8ypXqTdpSujk02x4qeU/CgSlOqJBMwg7nYbV5ccFO7c6cZNu97nrvG0rRUakopK3L7jRdubXKuKZbrDaXGktMjiDYJH8b11ZRtzUuTior2sjkzijGnw81Jyfz/QtTZ7muBIQ6qOtcgNob+9G6EHJx/FcWRxLpSjKzbsvhfiOzPYZVION7K7+WbI1udjuOq7shRlBCtB7USckY5Hy+NdNPCyjdqnFO25hVxUJJJ1G1dXVlyMr9gcatSGWbkorITrbL+Gt/xfSsn6bUVFRjJ32vp7mkfUqbrOUoq29tfY0uRJiZ08R2IslEvATiRpUEpAGBitpUK0Zz4YpqXvbRGcMRRlCneTUo36X1fUvgWt1ixz4TvDddkBRCC6SE5GEjJ6VanhJxw84S5yv8bfczq4uE8TCcdFG2tvLGtitybZbGY+lIVjLpHmrzrqwlBUaSh5OTF4h16rl06fsMa6TmCgIIbShS1Abr51VRSbe5Lk2ktjJenuBbH1dRgfWpfILmJIamEFAC7e7w0k4DJ4h0jPPrnFVRZlCXoTdvaPDYfcVnjas68npUaWBphPR4sqGZLmgNNeEkeajUohhLeEtcp9o5DxQ00cc98qxR6g1zoUZd1hRwygFWVO7cwBgA1LWoT0PbxHbiNRXYaUNKbVhsY2Oryo9Ahhb4SYjaio61ubuqPMn/AFUpWIbNdSQFAFAFAKb9LUx2dpLgb4h8RKNWAPhVZMlGHtLqYbjseUl5S1JQ39xpwSd/ntUXJGFyIYXEaZDaS4rxHQOQGTUshGOBNccmt9sCFokBRZ8A2xnb9v8AFQmS0RjSJctMRpp1CC7qXnhjYZwKasHr8mZBkPh6Qh7Q0VZ4YBB5J/ml2hzIyJ0xp1KlqC0xwjj5SOZG5pdixdLuUhL0osKyAUIaGPzK8/2qWxYiX5bU1tjvEOK1AKBZIH0NRqB/VypV2lj9dv3iq8cdy/057MO0sfrt+8U447j6c9mZloirnIlKkoJQkhI1DG/nUcUdxwT2ZG4MxJzaEKlJb0HKSFjOaOUX1ChPZmduBGSpS3Lit1WCElTgOnPPFReO5PBPYk/BgvQ2I3aQng/hIWM0vHccE9mQXboiloUi4La0JCRpcSNhS8dxwT2AW2FwloVOUsuFJWS4CSEnIHypeO44J7F4ixeDMBe4vaDle4JGdhirJp8irUlzRSLOwGRED7wIOsK2z0pboRcIcRPamnnXZj2nPDK8afntRINjirEGDuW2egj+wVzZLD9i8HTnK/ew7ltnoI/sFMlh+xeBnK/ew7ltnoI/sFMlh+xeBnK/ew7ltnoI/sFMlh+xeBnK/ew7ltnoI/sFMlh+xeBnK/ew7ltnoI/sFMlh+xeBnK/ew7ltnoI/sFMlh+xeBnK/ew7ltnoI/sFMlh+xeBnK/eyxu2xWW1ojMoY14yUpA5VpToU6f6EkZ1K1Sp+ttk+zr1BXHXkbHYb71pYzPWo5bKfvlkJ5DaliC+pB/9k="/>
          <p:cNvSpPr>
            <a:spLocks noChangeAspect="1" noChangeArrowheads="1"/>
          </p:cNvSpPr>
          <p:nvPr/>
        </p:nvSpPr>
        <p:spPr bwMode="auto">
          <a:xfrm>
            <a:off x="1259681" y="-274638"/>
            <a:ext cx="714375" cy="57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34" descr="data:image/jpeg;base64,/9j/4AAQSkZJRgABAQAAAQABAAD/2wCEAAkGBwgHBgkIBwgKChULGB0bDRgYDRscFRsiHR4iIiEhHiggKCgmJCIxLSQgLD0tMSwwLzcuHCQzPTQsNy4tLiwBCgoKDg0OGBAQGy4mICIrNyw0LzQ3NDQuLCwwLywsLCwsLCw3LDQ1NDc3LC00LC4sNCwxLDcsLS8wLCwsLDQsLP/AABEIADgAXgMBEQACEQEDEQH/xAAaAAACAwEBAAAAAAAAAAAAAAAABQIDBAYB/8QANBAAAQMDAgMGAwcFAAAAAAAAAQIDBAAFERIhEzFRFBUiQVSSYXGBBiMyQlORoTNEwdHx/8QAGQEBAAMBAQAAAAAAAAAAAAAAAAECAwQF/8QALhEAAgECBAUDAwQDAAAAAAAAAAECAxEEFCFREjFBUpEFYYET0fAycaHhFSOS/9oADAMBAAIRAxEAPwDs8jqKyNAyOooAyOooAyOooAyOooAyOooAyOooAyOooAyOooAyOooAyOooAyOooDtOwQh/bM+0VpZFNRFdpEFltyK4y00oqSNQTkaCd1bfDIxzzXmYvFRjF05aNtL4b1fg9LDYaTkqkdVZ/wDSWiGsOPHko4q4LTQV/TBSNWOp6fL/AJXdSk5riasum/57HDVioPhTu+u3wLHZzXbJEeJYVyuAdKlJKAM4+NcssXLjlGFNu2h2RwUeCM51FHi1s7lUy7wYKoyJVnLanRlweHwDVgZx+9Uq+oRpOKnHV8/bUtS9OdXicJppaL30voarhNtsKQ60YLaw0yXVHYDA5D5mt6uKhCTjblG/5/BlRwU6kVK9ryUf7+CuLKL62s/ZtxtLmPEVN6QD5881Snipzs/ptJ9S1TCU4J/7U2uln4MxvDJacfa+zzrjaM+MBOnCeZ+W1Yv1B2clTbS6/t8Gv+OV1F1UpPp11Ll3OKtTLcKyLlKWgLWBpGkK5ZJ861ljdUoQbdr/ALFFgLJupUUUnbrrYgu7R2Yzz8mwuM8BaUuggbBX5geR+nUVR49xi5TptWevz+fyiy9PUpqMKid02vjobkyID1zEGHAQ/gZeWANKM8s9SeldKxEZVFCCvu9jmeFlGl9SbtsurGfd8P0zXtFdNkctzydHaebJcjpfI/CKyq04yWsbmlKpKL0lY51VhU9MeQC2koSFYCcI1E7J64wNz8a8p4DiqNK2ivbpfb7nqrHKME9dXb3tv9h9FgRIyA61FbZOMn4V6dLD04K8YpM8ypXqTdpSujk02x4qeU/CgSlOqJBMwg7nYbV5ccFO7c6cZNu97nrvG0rRUakopK3L7jRdubXKuKZbrDaXGktMjiDYJH8b11ZRtzUuTior2sjkzijGnw81Jyfz/QtTZ7muBIQ6qOtcgNob+9G6EHJx/FcWRxLpSjKzbsvhfiOzPYZVION7K7+WbI1udjuOq7shRlBCtB7USckY5Hy+NdNPCyjdqnFO25hVxUJJJ1G1dXVlyMr9gcatSGWbkorITrbL+Gt/xfSsn6bUVFRjJ32vp7mkfUqbrOUoq29tfY0uRJiZ08R2IslEvATiRpUEpAGBitpUK0Zz4YpqXvbRGcMRRlCneTUo36X1fUvgWt1ixz4TvDddkBRCC6SE5GEjJ6VanhJxw84S5yv8bfczq4uE8TCcdFG2tvLGtitybZbGY+lIVjLpHmrzrqwlBUaSh5OTF4h16rl06fsMa6TmCgIIbShS1Abr51VRSbe5Lk2ktjJenuBbH1dRgfWpfILmJIamEFAC7e7w0k4DJ4h0jPPrnFVRZlCXoTdvaPDYfcVnjas68npUaWBphPR4sqGZLmgNNeEkeajUohhLeEtcp9o5DxQ00cc98qxR6g1zoUZd1hRwygFWVO7cwBgA1LWoT0PbxHbiNRXYaUNKbVhsY2Oryo9Ahhb4SYjaio61ubuqPMn/AFUpWIbNdSQFAFAFAKb9LUx2dpLgb4h8RKNWAPhVZMlGHtLqYbjseUl5S1JQ39xpwSd/ntUXJGFyIYXEaZDaS4rxHQOQGTUshGOBNccmt9sCFokBRZ8A2xnb9v8AFQmS0RjSJctMRpp1CC7qXnhjYZwKasHr8mZBkPh6Qh7Q0VZ4YBB5J/ml2hzIyJ0xp1KlqC0xwjj5SOZG5pdixdLuUhL0osKyAUIaGPzK8/2qWxYiX5bU1tjvEOK1AKBZIH0NRqB/VypV2lj9dv3iq8cdy/057MO0sfrt+8U447j6c9mZloirnIlKkoJQkhI1DG/nUcUdxwT2ZG4MxJzaEKlJb0HKSFjOaOUX1ChPZmduBGSpS3Lit1WCElTgOnPPFReO5PBPYk/BgvQ2I3aQng/hIWM0vHccE9mQXboiloUi4La0JCRpcSNhS8dxwT2AW2FwloVOUsuFJWS4CSEnIHypeO44J7F4ixeDMBe4vaDle4JGdhirJp8irUlzRSLOwGRED7wIOsK2z0pboRcIcRPamnnXZj2nPDK8afntRINjirEGDuW2egj+wVzZLD9i8HTnK/ew7ltnoI/sFMlh+xeBnK/ew7ltnoI/sFMlh+xeBnK/ew7ltnoI/sFMlh+xeBnK/ew7ltnoI/sFMlh+xeBnK/ew7ltnoI/sFMlh+xeBnK/ew7ltnoI/sFMlh+xeBnK/ew7ltnoI/sFMlh+xeBnK/eyxu2xWW1ojMoY14yUpA5VpToU6f6EkZ1K1Sp+ttk+zr1BXHXkbHYb71pYzPWo5bKfvlkJ5DaliC+pB/9k="/>
          <p:cNvSpPr>
            <a:spLocks noChangeAspect="1" noChangeArrowheads="1"/>
          </p:cNvSpPr>
          <p:nvPr/>
        </p:nvSpPr>
        <p:spPr bwMode="auto">
          <a:xfrm>
            <a:off x="1373981" y="-122238"/>
            <a:ext cx="714375" cy="57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5393688"/>
            <a:ext cx="877366" cy="138811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5235" y="3541861"/>
            <a:ext cx="733529" cy="725339"/>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0324" y="4689739"/>
            <a:ext cx="1732316" cy="56806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7400" y="3592781"/>
            <a:ext cx="1369346" cy="750619"/>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57564" y="5327979"/>
            <a:ext cx="1857836" cy="746701"/>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2248104"/>
            <a:ext cx="2502315" cy="876096"/>
          </a:xfrm>
          <a:prstGeom prst="rect">
            <a:avLst/>
          </a:prstGeom>
        </p:spPr>
      </p:pic>
      <p:pic>
        <p:nvPicPr>
          <p:cNvPr id="24" name="Picture 23"/>
          <p:cNvPicPr>
            <a:picLocks noChangeAspect="1"/>
          </p:cNvPicPr>
          <p:nvPr/>
        </p:nvPicPr>
        <p:blipFill rotWithShape="1">
          <a:blip r:embed="rId13">
            <a:extLst>
              <a:ext uri="{28A0092B-C50C-407E-A947-70E740481C1C}">
                <a14:useLocalDpi xmlns:a14="http://schemas.microsoft.com/office/drawing/2010/main" val="0"/>
              </a:ext>
            </a:extLst>
          </a:blip>
          <a:srcRect r="60643" b="70712"/>
          <a:stretch/>
        </p:blipFill>
        <p:spPr>
          <a:xfrm>
            <a:off x="127165" y="4572789"/>
            <a:ext cx="2687030" cy="837411"/>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31952" y="3257550"/>
            <a:ext cx="1849448" cy="1162050"/>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51317" y="4638675"/>
            <a:ext cx="1599003" cy="771525"/>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03590" y="6074680"/>
            <a:ext cx="2311810" cy="762000"/>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00200" y="5564075"/>
            <a:ext cx="3686961" cy="455725"/>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57800" y="5572368"/>
            <a:ext cx="1323066" cy="1285632"/>
          </a:xfrm>
          <a:prstGeom prst="rect">
            <a:avLst/>
          </a:prstGeom>
        </p:spPr>
      </p:pic>
      <p:pic>
        <p:nvPicPr>
          <p:cNvPr id="2048" name="Picture 2047"/>
          <p:cNvPicPr>
            <a:picLocks noChangeAspect="1"/>
          </p:cNvPicPr>
          <p:nvPr/>
        </p:nvPicPr>
        <p:blipFill rotWithShape="1">
          <a:blip r:embed="rId19">
            <a:extLst>
              <a:ext uri="{28A0092B-C50C-407E-A947-70E740481C1C}">
                <a14:useLocalDpi xmlns:a14="http://schemas.microsoft.com/office/drawing/2010/main" val="0"/>
              </a:ext>
            </a:extLst>
          </a:blip>
          <a:srcRect b="11655"/>
          <a:stretch/>
        </p:blipFill>
        <p:spPr>
          <a:xfrm>
            <a:off x="1600200" y="6097445"/>
            <a:ext cx="3538664" cy="739235"/>
          </a:xfrm>
          <a:prstGeom prst="rect">
            <a:avLst/>
          </a:prstGeom>
        </p:spPr>
      </p:pic>
      <p:pic>
        <p:nvPicPr>
          <p:cNvPr id="2049" name="Picture 204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15881" y="3499441"/>
            <a:ext cx="936759" cy="1072559"/>
          </a:xfrm>
          <a:prstGeom prst="rect">
            <a:avLst/>
          </a:prstGeom>
        </p:spPr>
      </p:pic>
      <p:pic>
        <p:nvPicPr>
          <p:cNvPr id="5" name="Picture 4"/>
          <p:cNvPicPr>
            <a:picLocks noChangeAspect="1"/>
          </p:cNvPicPr>
          <p:nvPr/>
        </p:nvPicPr>
        <p:blipFill>
          <a:blip r:embed="rId21"/>
          <a:stretch>
            <a:fillRect/>
          </a:stretch>
        </p:blipFill>
        <p:spPr>
          <a:xfrm>
            <a:off x="6823748" y="2225108"/>
            <a:ext cx="2091652" cy="1127692"/>
          </a:xfrm>
          <a:prstGeom prst="rect">
            <a:avLst/>
          </a:prstGeom>
        </p:spPr>
      </p:pic>
      <p:sp>
        <p:nvSpPr>
          <p:cNvPr id="32"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Kansas City Network</a:t>
            </a:r>
            <a:endParaRPr lang="en-US" sz="4800" b="1" dirty="0">
              <a:solidFill>
                <a:srgbClr val="0E9548"/>
              </a:solidFill>
            </a:endParaRPr>
          </a:p>
        </p:txBody>
      </p:sp>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pic>
        <p:nvPicPr>
          <p:cNvPr id="1026" name="Picture 2" descr="http://www.underconsideration.com/brandnew/archives/nrdc_logo_detail.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48000" y="2240248"/>
            <a:ext cx="850357" cy="99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96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32688"/>
            <a:ext cx="9143999" cy="1225296"/>
          </a:xfrm>
          <a:solidFill>
            <a:schemeClr val="accent3">
              <a:lumMod val="20000"/>
              <a:lumOff val="80000"/>
            </a:schemeClr>
          </a:solidFill>
        </p:spPr>
        <p:txBody>
          <a:bodyPr>
            <a:normAutofit/>
          </a:bodyPr>
          <a:lstStyle/>
          <a:p>
            <a:r>
              <a:rPr lang="en-US" sz="4800" b="1" dirty="0" smtClean="0">
                <a:latin typeface="+mn-lt"/>
                <a:cs typeface="Lao UI" pitchFamily="34" charset="0"/>
              </a:rPr>
              <a:t> </a:t>
            </a:r>
            <a:r>
              <a:rPr lang="en-US" sz="4800" b="1" dirty="0" smtClean="0">
                <a:solidFill>
                  <a:srgbClr val="0E9548"/>
                </a:solidFill>
                <a:latin typeface="+mn-lt"/>
              </a:rPr>
              <a:t>National Housing Trust</a:t>
            </a:r>
            <a:endParaRPr lang="en-US" sz="4800" b="1" dirty="0">
              <a:latin typeface="+mn-l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86200"/>
            <a:ext cx="7467600" cy="253413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17" name="Content Placeholder 2"/>
          <p:cNvSpPr>
            <a:spLocks noGrp="1"/>
          </p:cNvSpPr>
          <p:nvPr>
            <p:ph idx="1"/>
          </p:nvPr>
        </p:nvSpPr>
        <p:spPr>
          <a:xfrm>
            <a:off x="457200" y="2362200"/>
            <a:ext cx="8229600" cy="4495800"/>
          </a:xfrm>
        </p:spPr>
        <p:txBody>
          <a:bodyPr>
            <a:normAutofit/>
          </a:bodyPr>
          <a:lstStyle/>
          <a:p>
            <a:pPr marL="0" indent="0">
              <a:buNone/>
            </a:pPr>
            <a:r>
              <a:rPr lang="en-US" sz="2400" dirty="0">
                <a:solidFill>
                  <a:prstClr val="black"/>
                </a:solidFill>
                <a:latin typeface="Lao UI" pitchFamily="34" charset="0"/>
                <a:cs typeface="Lao UI" pitchFamily="34" charset="0"/>
              </a:rPr>
              <a:t>NHT </a:t>
            </a:r>
            <a:r>
              <a:rPr lang="en-US" sz="2400" b="1" dirty="0">
                <a:solidFill>
                  <a:prstClr val="black"/>
                </a:solidFill>
                <a:latin typeface="Lao UI" pitchFamily="34" charset="0"/>
                <a:cs typeface="Lao UI" pitchFamily="34" charset="0"/>
              </a:rPr>
              <a:t>protects and improves </a:t>
            </a:r>
            <a:r>
              <a:rPr lang="en-US" sz="2400" dirty="0">
                <a:solidFill>
                  <a:prstClr val="black"/>
                </a:solidFill>
                <a:latin typeface="Lao UI" pitchFamily="34" charset="0"/>
                <a:cs typeface="Lao UI" pitchFamily="34" charset="0"/>
              </a:rPr>
              <a:t>existing affordable rental homes so that low income individuals and families can live in quality neighborhoods with access to opportunities. </a:t>
            </a:r>
          </a:p>
          <a:p>
            <a:pPr marL="0" indent="0">
              <a:buNone/>
            </a:pPr>
            <a:endParaRPr lang="en-US" sz="2400" dirty="0">
              <a:solidFill>
                <a:prstClr val="black"/>
              </a:solidFill>
              <a:latin typeface="Lao UI" pitchFamily="34" charset="0"/>
              <a:cs typeface="Lao UI" pitchFamily="34" charset="0"/>
            </a:endParaRPr>
          </a:p>
          <a:p>
            <a:endParaRPr lang="en-US" sz="2400" dirty="0"/>
          </a:p>
        </p:txBody>
      </p:sp>
      <p:sp>
        <p:nvSpPr>
          <p:cNvPr id="6" name="Slide Number Placeholder 3"/>
          <p:cNvSpPr>
            <a:spLocks noGrp="1"/>
          </p:cNvSpPr>
          <p:nvPr>
            <p:ph type="sldNum" sz="quarter" idx="11"/>
          </p:nvPr>
        </p:nvSpPr>
        <p:spPr>
          <a:xfrm>
            <a:off x="2819400" y="6356350"/>
            <a:ext cx="2895600" cy="365125"/>
          </a:xfrm>
        </p:spPr>
        <p:txBody>
          <a:bodyPr/>
          <a:lstStyle/>
          <a:p>
            <a:fld id="{D5F4D770-2C18-4F88-8297-15182B216F4E}" type="slidenum">
              <a:rPr lang="en-US" smtClean="0"/>
              <a:t>2</a:t>
            </a:fld>
            <a:endParaRPr lang="en-US" dirty="0"/>
          </a:p>
        </p:txBody>
      </p:sp>
    </p:spTree>
    <p:extLst>
      <p:ext uri="{BB962C8B-B14F-4D97-AF65-F5344CB8AC3E}">
        <p14:creationId xmlns:p14="http://schemas.microsoft.com/office/powerpoint/2010/main" val="629855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a:solidFill>
                  <a:prstClr val="black">
                    <a:tint val="75000"/>
                  </a:prstClr>
                </a:solidFill>
              </a:rPr>
              <a:pPr/>
              <a:t>20</a:t>
            </a:fld>
            <a:endParaRPr lang="en-US" dirty="0">
              <a:solidFill>
                <a:prstClr val="black">
                  <a:tint val="75000"/>
                </a:prstClr>
              </a:solidFill>
            </a:endParaRPr>
          </a:p>
        </p:txBody>
      </p:sp>
      <p:sp>
        <p:nvSpPr>
          <p:cNvPr id="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Kansas City Issues Inventory</a:t>
            </a:r>
            <a:endParaRPr lang="en-US" sz="4800" b="1" dirty="0">
              <a:solidFill>
                <a:srgbClr val="0E95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Content Placeholder 5"/>
          <p:cNvSpPr>
            <a:spLocks noGrp="1"/>
          </p:cNvSpPr>
          <p:nvPr>
            <p:ph idx="1"/>
          </p:nvPr>
        </p:nvSpPr>
        <p:spPr>
          <a:xfrm>
            <a:off x="457200" y="2286000"/>
            <a:ext cx="8229600" cy="4419600"/>
          </a:xfrm>
        </p:spPr>
        <p:txBody>
          <a:bodyPr>
            <a:normAutofit fontScale="70000" lnSpcReduction="20000"/>
          </a:bodyPr>
          <a:lstStyle/>
          <a:p>
            <a:pPr marL="514350" indent="-514350">
              <a:buFont typeface="+mj-lt"/>
              <a:buAutoNum type="arabicPeriod"/>
            </a:pPr>
            <a:r>
              <a:rPr lang="en-US" sz="4000" dirty="0"/>
              <a:t>Building Owner </a:t>
            </a:r>
            <a:r>
              <a:rPr lang="en-US" sz="4000" dirty="0" smtClean="0"/>
              <a:t>Opportunities</a:t>
            </a:r>
          </a:p>
          <a:p>
            <a:pPr marL="914400" lvl="1" indent="-228600">
              <a:buFont typeface="Arial" panose="020B0604020202020204" pitchFamily="34" charset="0"/>
              <a:buChar char="•"/>
            </a:pPr>
            <a:r>
              <a:rPr lang="en-US" dirty="0" smtClean="0"/>
              <a:t>To </a:t>
            </a:r>
            <a:r>
              <a:rPr lang="en-US" dirty="0"/>
              <a:t>maximize the efficiency potential in multifamily affordable properties, building owners and operators need to feel confident that the benefits from energy efficiency improvements will outweigh the time and costs required to make such improvements. </a:t>
            </a:r>
          </a:p>
          <a:p>
            <a:pPr marL="514350" indent="-514350">
              <a:buFont typeface="+mj-lt"/>
              <a:buAutoNum type="arabicPeriod"/>
            </a:pPr>
            <a:r>
              <a:rPr lang="en-US" sz="4000" dirty="0" smtClean="0"/>
              <a:t>Financing</a:t>
            </a:r>
          </a:p>
          <a:p>
            <a:pPr marL="914400" lvl="1" indent="-228600">
              <a:buFont typeface="Arial" panose="020B0604020202020204" pitchFamily="34" charset="0"/>
              <a:buChar char="•"/>
            </a:pPr>
            <a:r>
              <a:rPr lang="en-US" dirty="0" smtClean="0"/>
              <a:t>Financing </a:t>
            </a:r>
            <a:r>
              <a:rPr lang="en-US" dirty="0"/>
              <a:t>for energy efficiency improvements can supplement utility incentives, such as grants or rebates and allow owners to undertake more comprehensive retrofits and achieve greater energy savings. </a:t>
            </a:r>
          </a:p>
          <a:p>
            <a:pPr marL="514350" indent="-514350">
              <a:buFont typeface="+mj-lt"/>
              <a:buAutoNum type="arabicPeriod"/>
            </a:pPr>
            <a:r>
              <a:rPr lang="en-US" sz="4000" dirty="0"/>
              <a:t>Program </a:t>
            </a:r>
            <a:r>
              <a:rPr lang="en-US" sz="4000" dirty="0" smtClean="0"/>
              <a:t>Design</a:t>
            </a:r>
          </a:p>
          <a:p>
            <a:pPr marL="914400" lvl="1" indent="-228600">
              <a:buFont typeface="Arial" panose="020B0604020202020204" pitchFamily="34" charset="0"/>
              <a:buChar char="•"/>
            </a:pPr>
            <a:r>
              <a:rPr lang="en-US" dirty="0" smtClean="0"/>
              <a:t>Developing and implementing well-designed programs targeted to the affordable multifamily housing sector can help utilities meet their energy efficiency goals, maintain affordable housing, and create healthier living environments for residents.</a:t>
            </a:r>
            <a:endParaRPr lang="en-US" dirty="0"/>
          </a:p>
        </p:txBody>
      </p:sp>
    </p:spTree>
    <p:extLst>
      <p:ext uri="{BB962C8B-B14F-4D97-AF65-F5344CB8AC3E}">
        <p14:creationId xmlns:p14="http://schemas.microsoft.com/office/powerpoint/2010/main" val="2864866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a:solidFill>
                  <a:prstClr val="black">
                    <a:tint val="75000"/>
                  </a:prstClr>
                </a:solidFill>
              </a:rPr>
              <a:pPr/>
              <a:t>21</a:t>
            </a:fld>
            <a:endParaRPr lang="en-US" dirty="0">
              <a:solidFill>
                <a:prstClr val="black">
                  <a:tint val="75000"/>
                </a:prstClr>
              </a:solidFill>
            </a:endParaRPr>
          </a:p>
        </p:txBody>
      </p:sp>
      <p:sp>
        <p:nvSpPr>
          <p:cNvPr id="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Successes</a:t>
            </a:r>
            <a:endParaRPr lang="en-US" sz="4800" b="1" dirty="0">
              <a:solidFill>
                <a:srgbClr val="0E95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Content Placeholder 5"/>
          <p:cNvSpPr>
            <a:spLocks noGrp="1"/>
          </p:cNvSpPr>
          <p:nvPr>
            <p:ph idx="1"/>
          </p:nvPr>
        </p:nvSpPr>
        <p:spPr>
          <a:xfrm>
            <a:off x="457200" y="2286000"/>
            <a:ext cx="8229600" cy="4419600"/>
          </a:xfrm>
        </p:spPr>
        <p:txBody>
          <a:bodyPr>
            <a:normAutofit fontScale="85000" lnSpcReduction="20000"/>
          </a:bodyPr>
          <a:lstStyle/>
          <a:p>
            <a:pPr marL="514350" indent="-514350">
              <a:buAutoNum type="arabicPeriod"/>
            </a:pPr>
            <a:r>
              <a:rPr lang="en-US" dirty="0" smtClean="0"/>
              <a:t>Regulatory barrier eliminated</a:t>
            </a:r>
          </a:p>
          <a:p>
            <a:pPr marL="914400" lvl="1" indent="-514350">
              <a:buFont typeface="+mj-lt"/>
              <a:buAutoNum type="alphaLcParenR"/>
            </a:pPr>
            <a:r>
              <a:rPr lang="en-US" dirty="0" smtClean="0"/>
              <a:t>PSC approves Ameren-proposed tariff to deliver low-income MEEIA programs in mixed-income buildings</a:t>
            </a:r>
          </a:p>
          <a:p>
            <a:pPr marL="514350" indent="-514350">
              <a:buAutoNum type="arabicPeriod"/>
            </a:pPr>
            <a:r>
              <a:rPr lang="en-US" dirty="0"/>
              <a:t>B</a:t>
            </a:r>
            <a:r>
              <a:rPr lang="en-US" dirty="0" smtClean="0"/>
              <a:t>uilding owner demand encouraged</a:t>
            </a:r>
          </a:p>
          <a:p>
            <a:pPr marL="914400" lvl="1" indent="-514350">
              <a:buFont typeface="+mj-lt"/>
              <a:buAutoNum type="alphaLcParenR"/>
            </a:pPr>
            <a:r>
              <a:rPr lang="en-US" dirty="0" smtClean="0"/>
              <a:t>Missouri Housing Development Commission funding applicants will now conduct energy audits on rehab projects of 12+ units</a:t>
            </a:r>
          </a:p>
          <a:p>
            <a:pPr marL="914400" lvl="1" indent="-514350">
              <a:buAutoNum type="alphaLcParenR"/>
            </a:pPr>
            <a:r>
              <a:rPr lang="en-US" dirty="0" smtClean="0"/>
              <a:t>St. Louis Affordable Housing Commission funding applicants must now apply for utility incentives</a:t>
            </a:r>
          </a:p>
          <a:p>
            <a:pPr marL="914400" lvl="1" indent="-514350">
              <a:buAutoNum type="alphaLcParenR"/>
            </a:pPr>
            <a:r>
              <a:rPr lang="en-US" dirty="0" smtClean="0"/>
              <a:t>Kansas City now requires the benchmarking of certain multifamily buildings</a:t>
            </a:r>
          </a:p>
          <a:p>
            <a:pPr marL="514350" indent="-514350">
              <a:buAutoNum type="arabicPeriod"/>
            </a:pPr>
            <a:r>
              <a:rPr lang="en-US" dirty="0" smtClean="0"/>
              <a:t>…program design improved?</a:t>
            </a:r>
          </a:p>
        </p:txBody>
      </p:sp>
    </p:spTree>
    <p:extLst>
      <p:ext uri="{BB962C8B-B14F-4D97-AF65-F5344CB8AC3E}">
        <p14:creationId xmlns:p14="http://schemas.microsoft.com/office/powerpoint/2010/main" val="2919447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F4D770-2C18-4F88-8297-15182B216F4E}" type="slidenum">
              <a:rPr lang="en-US">
                <a:solidFill>
                  <a:prstClr val="black">
                    <a:tint val="75000"/>
                  </a:prstClr>
                </a:solidFill>
              </a:rPr>
              <a:pPr/>
              <a:t>22</a:t>
            </a:fld>
            <a:endParaRPr lang="en-US" dirty="0">
              <a:solidFill>
                <a:prstClr val="black">
                  <a:tint val="75000"/>
                </a:prstClr>
              </a:solidFill>
            </a:endParaRPr>
          </a:p>
        </p:txBody>
      </p:sp>
      <p:sp>
        <p:nvSpPr>
          <p:cNvPr id="5"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Emerging Conversations</a:t>
            </a:r>
            <a:endParaRPr lang="en-US" sz="4800" b="1" dirty="0">
              <a:solidFill>
                <a:srgbClr val="0E95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Content Placeholder 5"/>
          <p:cNvSpPr>
            <a:spLocks noGrp="1"/>
          </p:cNvSpPr>
          <p:nvPr>
            <p:ph idx="1"/>
          </p:nvPr>
        </p:nvSpPr>
        <p:spPr>
          <a:xfrm>
            <a:off x="457200" y="2286000"/>
            <a:ext cx="8229600" cy="4419600"/>
          </a:xfrm>
        </p:spPr>
        <p:txBody>
          <a:bodyPr>
            <a:normAutofit/>
          </a:bodyPr>
          <a:lstStyle/>
          <a:p>
            <a:pPr marL="514350" indent="-514350">
              <a:buAutoNum type="arabicPeriod"/>
            </a:pPr>
            <a:r>
              <a:rPr lang="en-US" dirty="0" smtClean="0"/>
              <a:t>Decoupling to spur greater EE investment</a:t>
            </a:r>
          </a:p>
          <a:p>
            <a:pPr marL="514350" indent="-514350">
              <a:buAutoNum type="arabicPeriod"/>
            </a:pPr>
            <a:r>
              <a:rPr lang="en-US" dirty="0" smtClean="0"/>
              <a:t>Improvements to MEEIA process</a:t>
            </a:r>
          </a:p>
          <a:p>
            <a:pPr marL="514350" indent="-514350">
              <a:buAutoNum type="arabicPeriod"/>
            </a:pPr>
            <a:r>
              <a:rPr lang="en-US" dirty="0" smtClean="0"/>
              <a:t>Low-income multifamily opportunities in Clean Power Plan / CEIP</a:t>
            </a:r>
          </a:p>
          <a:p>
            <a:pPr marL="914400" lvl="1" indent="-514350">
              <a:buFont typeface="+mj-lt"/>
              <a:buAutoNum type="alphaLcPeriod"/>
            </a:pPr>
            <a:r>
              <a:rPr lang="en-US" dirty="0" smtClean="0"/>
              <a:t>Low-income role in both CPP and CEIP</a:t>
            </a:r>
          </a:p>
          <a:p>
            <a:pPr marL="914400" lvl="1" indent="-514350">
              <a:buFont typeface="+mj-lt"/>
              <a:buAutoNum type="alphaLcPeriod"/>
            </a:pPr>
            <a:r>
              <a:rPr lang="en-US" dirty="0" smtClean="0"/>
              <a:t>Opportunity to 2x/3x low-income multifamily EE</a:t>
            </a:r>
          </a:p>
          <a:p>
            <a:pPr marL="914400" lvl="1" indent="-514350">
              <a:buFont typeface="+mj-lt"/>
              <a:buAutoNum type="alphaLcPeriod"/>
            </a:pPr>
            <a:r>
              <a:rPr lang="en-US" dirty="0" smtClean="0"/>
              <a:t>Maximize benefits by filing plan ASAP</a:t>
            </a:r>
          </a:p>
          <a:p>
            <a:pPr marL="914400" lvl="1" indent="-514350">
              <a:buFont typeface="+mj-lt"/>
              <a:buAutoNum type="alphaLcPeriod"/>
            </a:pPr>
            <a:r>
              <a:rPr lang="en-US" dirty="0" smtClean="0"/>
              <a:t>Need outreach to low-income multifamily voices</a:t>
            </a:r>
          </a:p>
        </p:txBody>
      </p:sp>
    </p:spTree>
    <p:extLst>
      <p:ext uri="{BB962C8B-B14F-4D97-AF65-F5344CB8AC3E}">
        <p14:creationId xmlns:p14="http://schemas.microsoft.com/office/powerpoint/2010/main" val="1701923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09800"/>
            <a:ext cx="4040188" cy="639762"/>
          </a:xfrm>
        </p:spPr>
        <p:txBody>
          <a:bodyPr>
            <a:normAutofit/>
          </a:bodyPr>
          <a:lstStyle/>
          <a:p>
            <a:r>
              <a:rPr lang="en-US" sz="2800" dirty="0" smtClean="0">
                <a:hlinkClick r:id="rId3"/>
              </a:rPr>
              <a:t>www.EE4A.org</a:t>
            </a:r>
            <a:endParaRPr lang="en-US" sz="2800" dirty="0"/>
          </a:p>
        </p:txBody>
      </p:sp>
      <p:sp>
        <p:nvSpPr>
          <p:cNvPr id="5" name="Text Placeholder 4"/>
          <p:cNvSpPr>
            <a:spLocks noGrp="1"/>
          </p:cNvSpPr>
          <p:nvPr>
            <p:ph type="body" sz="quarter" idx="3"/>
          </p:nvPr>
        </p:nvSpPr>
        <p:spPr>
          <a:xfrm>
            <a:off x="4645025" y="2209800"/>
            <a:ext cx="4041775" cy="639762"/>
          </a:xfrm>
        </p:spPr>
        <p:txBody>
          <a:bodyPr>
            <a:normAutofit/>
          </a:bodyPr>
          <a:lstStyle/>
          <a:p>
            <a:r>
              <a:rPr lang="en-US" sz="2800" dirty="0" smtClean="0">
                <a:hlinkClick r:id="rId4"/>
              </a:rPr>
              <a:t>www.prezcat.org</a:t>
            </a:r>
            <a:r>
              <a:rPr lang="en-US" sz="2800" dirty="0" smtClean="0"/>
              <a:t> </a:t>
            </a:r>
            <a:endParaRPr lang="en-US" sz="28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13" name="Title 1"/>
          <p:cNvSpPr txBox="1">
            <a:spLocks/>
          </p:cNvSpPr>
          <p:nvPr/>
        </p:nvSpPr>
        <p:spPr>
          <a:xfrm>
            <a:off x="1" y="932688"/>
            <a:ext cx="9143999" cy="1225296"/>
          </a:xfrm>
          <a:prstGeom prst="rect">
            <a:avLst/>
          </a:prstGeom>
          <a:solidFill>
            <a:schemeClr val="accent3">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latin typeface="+mn-lt"/>
                <a:cs typeface="Lao UI" pitchFamily="34" charset="0"/>
              </a:rPr>
              <a:t>For more information</a:t>
            </a:r>
            <a:endParaRPr lang="en-US" sz="4800" dirty="0">
              <a:solidFill>
                <a:srgbClr val="0E9548"/>
              </a:solidFill>
              <a:latin typeface="+mn-lt"/>
            </a:endParaRPr>
          </a:p>
        </p:txBody>
      </p:sp>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4907"/>
          <a:stretch/>
        </p:blipFill>
        <p:spPr bwMode="auto">
          <a:xfrm>
            <a:off x="4590392" y="3048001"/>
            <a:ext cx="438076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056" y="3048000"/>
            <a:ext cx="435313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277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32688"/>
            <a:ext cx="9143999" cy="1225296"/>
          </a:xfrm>
          <a:solidFill>
            <a:schemeClr val="accent3">
              <a:lumMod val="20000"/>
              <a:lumOff val="80000"/>
            </a:schemeClr>
          </a:solidFill>
        </p:spPr>
        <p:txBody>
          <a:bodyPr>
            <a:noAutofit/>
          </a:bodyPr>
          <a:lstStyle/>
          <a:p>
            <a:r>
              <a:rPr lang="en-US" sz="4800" b="1" dirty="0" smtClean="0">
                <a:solidFill>
                  <a:srgbClr val="0E9548"/>
                </a:solidFill>
                <a:latin typeface="+mn-lt"/>
                <a:cs typeface="Lao UI" pitchFamily="34" charset="0"/>
              </a:rPr>
              <a:t>Thank you</a:t>
            </a:r>
            <a:endParaRPr lang="en-US" sz="4800" dirty="0">
              <a:solidFill>
                <a:srgbClr val="0E9548"/>
              </a:solidFill>
              <a:latin typeface="+mn-lt"/>
            </a:endParaRPr>
          </a:p>
        </p:txBody>
      </p:sp>
      <p:sp>
        <p:nvSpPr>
          <p:cNvPr id="3" name="Content Placeholder 2"/>
          <p:cNvSpPr>
            <a:spLocks noGrp="1"/>
          </p:cNvSpPr>
          <p:nvPr>
            <p:ph idx="1"/>
          </p:nvPr>
        </p:nvSpPr>
        <p:spPr>
          <a:xfrm>
            <a:off x="457200" y="2286000"/>
            <a:ext cx="8229600" cy="3840163"/>
          </a:xfrm>
        </p:spPr>
        <p:txBody>
          <a:bodyPr>
            <a:normAutofit/>
          </a:bodyPr>
          <a:lstStyle/>
          <a:p>
            <a:pPr marL="0" indent="0">
              <a:buNone/>
            </a:pPr>
            <a:r>
              <a:rPr lang="en-US" b="1" dirty="0" smtClean="0">
                <a:solidFill>
                  <a:prstClr val="black"/>
                </a:solidFill>
                <a:latin typeface="Lao UI" pitchFamily="34" charset="0"/>
                <a:cs typeface="Lao UI" pitchFamily="34" charset="0"/>
              </a:rPr>
              <a:t>	</a:t>
            </a:r>
            <a:r>
              <a:rPr lang="en-US" sz="2400" dirty="0" smtClean="0">
                <a:solidFill>
                  <a:prstClr val="black"/>
                </a:solidFill>
                <a:cs typeface="Lao UI" pitchFamily="34" charset="0"/>
              </a:rPr>
              <a:t>Annika Brink</a:t>
            </a:r>
          </a:p>
          <a:p>
            <a:pPr marL="0" indent="0">
              <a:buNone/>
            </a:pPr>
            <a:r>
              <a:rPr lang="en-US" sz="2400" dirty="0">
                <a:solidFill>
                  <a:prstClr val="black"/>
                </a:solidFill>
                <a:cs typeface="Lao UI" pitchFamily="34" charset="0"/>
              </a:rPr>
              <a:t>	National Housing Trust</a:t>
            </a:r>
          </a:p>
          <a:p>
            <a:pPr marL="0" indent="0">
              <a:buNone/>
            </a:pPr>
            <a:r>
              <a:rPr lang="en-US" sz="2400" dirty="0" smtClean="0">
                <a:solidFill>
                  <a:prstClr val="black"/>
                </a:solidFill>
                <a:cs typeface="Lao UI" pitchFamily="34" charset="0"/>
              </a:rPr>
              <a:t>	</a:t>
            </a:r>
            <a:r>
              <a:rPr lang="en-US" sz="2400" dirty="0" smtClean="0">
                <a:solidFill>
                  <a:prstClr val="black"/>
                </a:solidFill>
                <a:cs typeface="Lao UI" pitchFamily="34" charset="0"/>
                <a:hlinkClick r:id="rId3"/>
              </a:rPr>
              <a:t>abrink@nhtinc.org</a:t>
            </a:r>
            <a:r>
              <a:rPr lang="en-US" sz="2400" dirty="0" smtClean="0">
                <a:solidFill>
                  <a:prstClr val="black"/>
                </a:solidFill>
                <a:cs typeface="Lao UI" pitchFamily="34" charset="0"/>
              </a:rPr>
              <a:t> </a:t>
            </a:r>
          </a:p>
          <a:p>
            <a:pPr marL="0" indent="0">
              <a:buNone/>
            </a:pPr>
            <a:r>
              <a:rPr lang="en-US" sz="2400" dirty="0" smtClean="0">
                <a:solidFill>
                  <a:prstClr val="black"/>
                </a:solidFill>
                <a:cs typeface="Lao UI" pitchFamily="34" charset="0"/>
              </a:rPr>
              <a:t> 	202.333.8931, ext. 141</a:t>
            </a:r>
          </a:p>
          <a:p>
            <a:pPr marL="0" indent="0">
              <a:buNone/>
            </a:pPr>
            <a:r>
              <a:rPr lang="en-US" sz="2400" dirty="0">
                <a:solidFill>
                  <a:prstClr val="black"/>
                </a:solidFill>
                <a:cs typeface="Lao UI" pitchFamily="34" charset="0"/>
              </a:rPr>
              <a:t>	</a:t>
            </a:r>
            <a:r>
              <a:rPr lang="en-US" sz="2400" dirty="0" smtClean="0">
                <a:solidFill>
                  <a:prstClr val="black"/>
                </a:solidFill>
                <a:cs typeface="Lao UI" pitchFamily="34" charset="0"/>
                <a:hlinkClick r:id="rId4"/>
              </a:rPr>
              <a:t>www.EE4A.org</a:t>
            </a:r>
            <a:endParaRPr lang="en-US" sz="2400" dirty="0" smtClean="0">
              <a:solidFill>
                <a:prstClr val="black"/>
              </a:solidFill>
              <a:cs typeface="Lao UI" pitchFamily="34" charset="0"/>
            </a:endParaRPr>
          </a:p>
          <a:p>
            <a:pPr marL="0" indent="0">
              <a:buNone/>
            </a:pPr>
            <a:r>
              <a:rPr lang="en-US" sz="2400" dirty="0">
                <a:solidFill>
                  <a:prstClr val="black"/>
                </a:solidFill>
                <a:cs typeface="Lao UI" pitchFamily="34" charset="0"/>
              </a:rPr>
              <a:t>	</a:t>
            </a:r>
            <a:r>
              <a:rPr lang="en-US" sz="2400" dirty="0" smtClean="0">
                <a:solidFill>
                  <a:prstClr val="black"/>
                </a:solidFill>
                <a:cs typeface="Lao UI" pitchFamily="34" charset="0"/>
                <a:hlinkClick r:id="rId5"/>
              </a:rPr>
              <a:t>www.prezcat.org</a:t>
            </a:r>
            <a:r>
              <a:rPr lang="en-US" sz="2400" dirty="0" smtClean="0">
                <a:solidFill>
                  <a:prstClr val="black"/>
                </a:solidFill>
                <a:cs typeface="Lao UI" pitchFamily="34" charset="0"/>
              </a:rPr>
              <a:t> </a:t>
            </a:r>
          </a:p>
          <a:p>
            <a:pPr marL="0" indent="0">
              <a:buNone/>
            </a:pPr>
            <a:r>
              <a:rPr lang="en-US" sz="2400" dirty="0">
                <a:solidFill>
                  <a:prstClr val="black"/>
                </a:solidFill>
                <a:cs typeface="Lao UI" pitchFamily="34" charset="0"/>
              </a:rPr>
              <a:t>	</a:t>
            </a:r>
            <a:r>
              <a:rPr lang="en-US" sz="2400" dirty="0" smtClean="0">
                <a:solidFill>
                  <a:prstClr val="black"/>
                </a:solidFill>
                <a:cs typeface="Lao UI" pitchFamily="34" charset="0"/>
                <a:hlinkClick r:id="rId6"/>
              </a:rPr>
              <a:t>www.nhtinc.org</a:t>
            </a:r>
            <a:endParaRPr lang="en-US" sz="2400" dirty="0" smtClean="0">
              <a:solidFill>
                <a:prstClr val="black"/>
              </a:solidFill>
              <a:cs typeface="Lao UI" pitchFamily="34" charset="0"/>
            </a:endParaRPr>
          </a:p>
          <a:p>
            <a:pPr marL="0" lvl="1" indent="0">
              <a:buNone/>
            </a:pPr>
            <a:r>
              <a:rPr lang="en-US" sz="2400" dirty="0">
                <a:solidFill>
                  <a:prstClr val="black"/>
                </a:solidFill>
                <a:cs typeface="Lao UI" pitchFamily="34" charset="0"/>
              </a:rPr>
              <a:t>	</a:t>
            </a:r>
            <a:r>
              <a:rPr lang="en-US" sz="2400" dirty="0" smtClean="0">
                <a:solidFill>
                  <a:prstClr val="black"/>
                </a:solidFill>
                <a:cs typeface="Lao UI" pitchFamily="34" charset="0"/>
              </a:rPr>
              <a:t>@</a:t>
            </a:r>
            <a:r>
              <a:rPr lang="en-US" sz="2400" dirty="0" err="1">
                <a:solidFill>
                  <a:prstClr val="black"/>
                </a:solidFill>
                <a:cs typeface="Lao UI" pitchFamily="34" charset="0"/>
              </a:rPr>
              <a:t>NatlHsingTrust</a:t>
            </a:r>
            <a:endParaRPr lang="en-US" sz="2400" dirty="0">
              <a:solidFill>
                <a:prstClr val="black"/>
              </a:solidFill>
            </a:endParaRPr>
          </a:p>
          <a:p>
            <a:pPr marL="0" indent="0">
              <a:buNone/>
            </a:pPr>
            <a:endParaRPr lang="en-US" b="1" dirty="0">
              <a:solidFill>
                <a:prstClr val="black"/>
              </a:solidFill>
              <a:latin typeface="Lao UI" pitchFamily="34" charset="0"/>
              <a:cs typeface="Lao UI" pitchFamily="34" charset="0"/>
            </a:endParaRPr>
          </a:p>
          <a:p>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Tree>
    <p:extLst>
      <p:ext uri="{BB962C8B-B14F-4D97-AF65-F5344CB8AC3E}">
        <p14:creationId xmlns:p14="http://schemas.microsoft.com/office/powerpoint/2010/main" val="4177725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32688"/>
            <a:ext cx="9143999" cy="1225296"/>
          </a:xfrm>
          <a:solidFill>
            <a:schemeClr val="accent3">
              <a:lumMod val="20000"/>
              <a:lumOff val="80000"/>
            </a:schemeClr>
          </a:solidFill>
        </p:spPr>
        <p:txBody>
          <a:bodyPr>
            <a:noAutofit/>
          </a:bodyPr>
          <a:lstStyle/>
          <a:p>
            <a:r>
              <a:rPr lang="en-US" sz="4800" b="1" dirty="0" smtClean="0">
                <a:solidFill>
                  <a:srgbClr val="0E9548"/>
                </a:solidFill>
                <a:latin typeface="+mn-lt"/>
                <a:cs typeface="Lao UI" pitchFamily="34" charset="0"/>
              </a:rPr>
              <a:t>Appendix</a:t>
            </a:r>
            <a:endParaRPr lang="en-US" sz="4800" dirty="0">
              <a:solidFill>
                <a:srgbClr val="0E9548"/>
              </a:solidFill>
              <a:latin typeface="+mn-lt"/>
            </a:endParaRPr>
          </a:p>
        </p:txBody>
      </p:sp>
      <p:sp>
        <p:nvSpPr>
          <p:cNvPr id="3" name="Content Placeholder 2"/>
          <p:cNvSpPr>
            <a:spLocks noGrp="1"/>
          </p:cNvSpPr>
          <p:nvPr>
            <p:ph idx="1"/>
          </p:nvPr>
        </p:nvSpPr>
        <p:spPr>
          <a:xfrm>
            <a:off x="457200" y="2286000"/>
            <a:ext cx="8229600" cy="3840163"/>
          </a:xfrm>
        </p:spPr>
        <p:txBody>
          <a:bodyPr>
            <a:normAutofit/>
          </a:bodyPr>
          <a:lstStyle/>
          <a:p>
            <a:pPr marL="0" indent="0">
              <a:buNone/>
            </a:pPr>
            <a:endParaRPr lang="en-US" b="1" dirty="0">
              <a:solidFill>
                <a:prstClr val="black"/>
              </a:solidFill>
              <a:latin typeface="Lao UI" pitchFamily="34" charset="0"/>
              <a:cs typeface="Lao UI"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Tree>
    <p:extLst>
      <p:ext uri="{BB962C8B-B14F-4D97-AF65-F5344CB8AC3E}">
        <p14:creationId xmlns:p14="http://schemas.microsoft.com/office/powerpoint/2010/main" val="146534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 y="932688"/>
            <a:ext cx="9143999" cy="1225296"/>
          </a:xfrm>
          <a:prstGeom prst="rect">
            <a:avLst/>
          </a:prstGeom>
          <a:solidFill>
            <a:schemeClr val="accent3">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latin typeface="+mn-lt"/>
                <a:cs typeface="Lao UI" pitchFamily="34" charset="0"/>
              </a:rPr>
              <a:t>Affordable Multifamily Housing?</a:t>
            </a:r>
            <a:endParaRPr lang="en-US" sz="4800" dirty="0">
              <a:solidFill>
                <a:srgbClr val="0E9548"/>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pic>
        <p:nvPicPr>
          <p:cNvPr id="7"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00600" y="4172197"/>
            <a:ext cx="3810000" cy="253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2770"/>
          <a:stretch/>
        </p:blipFill>
        <p:spPr bwMode="auto">
          <a:xfrm>
            <a:off x="584318" y="2184959"/>
            <a:ext cx="4902082" cy="325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046668" y="2208979"/>
            <a:ext cx="2563932" cy="17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319" y="5541206"/>
            <a:ext cx="1777882" cy="116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descr="http://www.nhtinc.org/images/uploaded_images/r_street.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09385" y="5541206"/>
            <a:ext cx="1916131" cy="116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94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 y="932688"/>
            <a:ext cx="9143999" cy="1225296"/>
          </a:xfrm>
          <a:prstGeom prst="rect">
            <a:avLst/>
          </a:prstGeom>
          <a:solidFill>
            <a:schemeClr val="accent3">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latin typeface="+mn-lt"/>
                <a:cs typeface="Lao UI" pitchFamily="34" charset="0"/>
              </a:rPr>
              <a:t>Affordable Multifamily Housing?</a:t>
            </a:r>
            <a:endParaRPr lang="en-US" sz="4800" dirty="0">
              <a:solidFill>
                <a:srgbClr val="0E9548"/>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pic>
        <p:nvPicPr>
          <p:cNvPr id="7"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00600" y="4172197"/>
            <a:ext cx="3810000" cy="253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2770"/>
          <a:stretch/>
        </p:blipFill>
        <p:spPr bwMode="auto">
          <a:xfrm>
            <a:off x="584318" y="2184959"/>
            <a:ext cx="4902082" cy="325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046668" y="2208979"/>
            <a:ext cx="2563932" cy="17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319" y="5541206"/>
            <a:ext cx="1777882" cy="116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descr="http://www.nhtinc.org/images/uploaded_images/r_street.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09385" y="5541206"/>
            <a:ext cx="1916131" cy="11643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46668" y="2184959"/>
            <a:ext cx="2577886" cy="17774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“Multifamily” = buildings </a:t>
            </a:r>
            <a:r>
              <a:rPr lang="en-US" sz="2800" dirty="0">
                <a:solidFill>
                  <a:srgbClr val="002060"/>
                </a:solidFill>
              </a:rPr>
              <a:t>of </a:t>
            </a:r>
            <a:r>
              <a:rPr lang="en-US" sz="2800" dirty="0" smtClean="0">
                <a:solidFill>
                  <a:srgbClr val="002060"/>
                </a:solidFill>
              </a:rPr>
              <a:t>5+ </a:t>
            </a:r>
            <a:r>
              <a:rPr lang="en-US" sz="2800" dirty="0">
                <a:solidFill>
                  <a:srgbClr val="002060"/>
                </a:solidFill>
              </a:rPr>
              <a:t>units</a:t>
            </a:r>
          </a:p>
        </p:txBody>
      </p:sp>
      <p:sp>
        <p:nvSpPr>
          <p:cNvPr id="13" name="Rectangle 12"/>
          <p:cNvSpPr/>
          <p:nvPr/>
        </p:nvSpPr>
        <p:spPr>
          <a:xfrm>
            <a:off x="4800600" y="4038600"/>
            <a:ext cx="3823954" cy="2667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0900" lvl="3"/>
            <a:r>
              <a:rPr lang="en-US" sz="2200" dirty="0" smtClean="0">
                <a:solidFill>
                  <a:srgbClr val="002060"/>
                </a:solidFill>
              </a:rPr>
              <a:t>Within affordable…</a:t>
            </a:r>
          </a:p>
          <a:p>
            <a:pPr marL="850900" lvl="3"/>
            <a:r>
              <a:rPr lang="en-US" sz="2200" dirty="0" smtClean="0">
                <a:solidFill>
                  <a:srgbClr val="002060"/>
                </a:solidFill>
              </a:rPr>
              <a:t>1. Public Housing</a:t>
            </a:r>
            <a:br>
              <a:rPr lang="en-US" sz="2200" dirty="0" smtClean="0">
                <a:solidFill>
                  <a:srgbClr val="002060"/>
                </a:solidFill>
              </a:rPr>
            </a:br>
            <a:r>
              <a:rPr lang="en-US" sz="2200" dirty="0" smtClean="0">
                <a:solidFill>
                  <a:srgbClr val="002060"/>
                </a:solidFill>
              </a:rPr>
              <a:t>2. Subsidized Housing</a:t>
            </a:r>
          </a:p>
          <a:p>
            <a:pPr marL="1482725" lvl="3" indent="-173038">
              <a:buFont typeface="Arial" pitchFamily="34" charset="0"/>
              <a:buChar char="•"/>
            </a:pPr>
            <a:r>
              <a:rPr lang="en-US" sz="2200" dirty="0" smtClean="0">
                <a:solidFill>
                  <a:srgbClr val="002060"/>
                </a:solidFill>
              </a:rPr>
              <a:t>HUD</a:t>
            </a:r>
          </a:p>
          <a:p>
            <a:pPr marL="1482725" lvl="3" indent="-173038">
              <a:buFont typeface="Arial" pitchFamily="34" charset="0"/>
              <a:buChar char="•"/>
            </a:pPr>
            <a:r>
              <a:rPr lang="en-US" sz="2200" dirty="0" smtClean="0">
                <a:solidFill>
                  <a:srgbClr val="002060"/>
                </a:solidFill>
              </a:rPr>
              <a:t>USDA</a:t>
            </a:r>
          </a:p>
          <a:p>
            <a:pPr marL="1482725" lvl="3" indent="-173038">
              <a:buFont typeface="Arial" pitchFamily="34" charset="0"/>
              <a:buChar char="•"/>
            </a:pPr>
            <a:r>
              <a:rPr lang="en-US" sz="2200" dirty="0" smtClean="0">
                <a:solidFill>
                  <a:srgbClr val="002060"/>
                </a:solidFill>
              </a:rPr>
              <a:t>LIHTC</a:t>
            </a:r>
          </a:p>
          <a:p>
            <a:pPr marL="850900" lvl="3"/>
            <a:r>
              <a:rPr lang="en-US" sz="2200" dirty="0" smtClean="0">
                <a:solidFill>
                  <a:srgbClr val="002060"/>
                </a:solidFill>
              </a:rPr>
              <a:t>3. Unsubsidized Housing</a:t>
            </a:r>
          </a:p>
        </p:txBody>
      </p:sp>
      <p:sp>
        <p:nvSpPr>
          <p:cNvPr id="15" name="Rectangle 14"/>
          <p:cNvSpPr/>
          <p:nvPr/>
        </p:nvSpPr>
        <p:spPr>
          <a:xfrm>
            <a:off x="2609385" y="5541206"/>
            <a:ext cx="1969592" cy="11643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Often close interaction with state Housing Finance Agency</a:t>
            </a:r>
          </a:p>
        </p:txBody>
      </p:sp>
      <p:sp>
        <p:nvSpPr>
          <p:cNvPr id="16" name="Rectangle 15"/>
          <p:cNvSpPr/>
          <p:nvPr/>
        </p:nvSpPr>
        <p:spPr>
          <a:xfrm>
            <a:off x="584318" y="5541206"/>
            <a:ext cx="1777883" cy="11643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…but also % of Federal Poverty Level and more…</a:t>
            </a:r>
            <a:endParaRPr lang="en-US" dirty="0">
              <a:solidFill>
                <a:srgbClr val="002060"/>
              </a:solidFill>
            </a:endParaRPr>
          </a:p>
        </p:txBody>
      </p:sp>
      <p:sp>
        <p:nvSpPr>
          <p:cNvPr id="17" name="Rectangle 16"/>
          <p:cNvSpPr/>
          <p:nvPr/>
        </p:nvSpPr>
        <p:spPr>
          <a:xfrm>
            <a:off x="584318" y="2185416"/>
            <a:ext cx="4901184" cy="32552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002060"/>
                </a:solidFill>
              </a:rPr>
              <a:t>“Affordable” generally =</a:t>
            </a:r>
          </a:p>
          <a:p>
            <a:pPr algn="ctr"/>
            <a:endParaRPr lang="en-US" sz="1600" dirty="0">
              <a:solidFill>
                <a:srgbClr val="002060"/>
              </a:solidFill>
            </a:endParaRPr>
          </a:p>
          <a:p>
            <a:pPr marL="514350" indent="-514350" algn="ctr">
              <a:buFont typeface="+mj-lt"/>
              <a:buAutoNum type="arabicPeriod"/>
            </a:pPr>
            <a:r>
              <a:rPr lang="en-US" sz="2600" dirty="0" smtClean="0">
                <a:solidFill>
                  <a:srgbClr val="002060"/>
                </a:solidFill>
              </a:rPr>
              <a:t>Household </a:t>
            </a:r>
            <a:r>
              <a:rPr lang="en-US" sz="2600" dirty="0">
                <a:solidFill>
                  <a:srgbClr val="002060"/>
                </a:solidFill>
              </a:rPr>
              <a:t>pays no more than 30% </a:t>
            </a:r>
            <a:r>
              <a:rPr lang="en-US" sz="2600" dirty="0" smtClean="0">
                <a:solidFill>
                  <a:srgbClr val="002060"/>
                </a:solidFill>
              </a:rPr>
              <a:t>of </a:t>
            </a:r>
            <a:r>
              <a:rPr lang="en-US" sz="2600" dirty="0">
                <a:solidFill>
                  <a:srgbClr val="002060"/>
                </a:solidFill>
              </a:rPr>
              <a:t>income for rent + </a:t>
            </a:r>
            <a:r>
              <a:rPr lang="en-US" sz="2600" dirty="0" smtClean="0">
                <a:solidFill>
                  <a:srgbClr val="002060"/>
                </a:solidFill>
              </a:rPr>
              <a:t>utilities</a:t>
            </a:r>
          </a:p>
          <a:p>
            <a:pPr algn="ctr"/>
            <a:endParaRPr lang="en-US" sz="1600" dirty="0" smtClean="0">
              <a:solidFill>
                <a:srgbClr val="002060"/>
              </a:solidFill>
            </a:endParaRPr>
          </a:p>
          <a:p>
            <a:pPr marL="514350" indent="-514350" algn="ctr">
              <a:buFont typeface="+mj-lt"/>
              <a:buAutoNum type="arabicPeriod" startAt="2"/>
            </a:pPr>
            <a:r>
              <a:rPr lang="en-US" sz="2600" dirty="0" smtClean="0">
                <a:solidFill>
                  <a:srgbClr val="002060"/>
                </a:solidFill>
              </a:rPr>
              <a:t>Low-income </a:t>
            </a:r>
            <a:r>
              <a:rPr lang="en-US" sz="2600" dirty="0">
                <a:solidFill>
                  <a:srgbClr val="002060"/>
                </a:solidFill>
              </a:rPr>
              <a:t>household makes 80% of </a:t>
            </a:r>
            <a:r>
              <a:rPr lang="en-US" sz="2600" dirty="0" smtClean="0">
                <a:solidFill>
                  <a:srgbClr val="002060"/>
                </a:solidFill>
              </a:rPr>
              <a:t>Area </a:t>
            </a:r>
            <a:r>
              <a:rPr lang="en-US" sz="2600" dirty="0">
                <a:solidFill>
                  <a:srgbClr val="002060"/>
                </a:solidFill>
              </a:rPr>
              <a:t>Median Income</a:t>
            </a:r>
          </a:p>
        </p:txBody>
      </p:sp>
    </p:spTree>
    <p:extLst>
      <p:ext uri="{BB962C8B-B14F-4D97-AF65-F5344CB8AC3E}">
        <p14:creationId xmlns:p14="http://schemas.microsoft.com/office/powerpoint/2010/main" val="24684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688"/>
            <a:ext cx="9144000" cy="1225296"/>
          </a:xfrm>
          <a:solidFill>
            <a:schemeClr val="accent3">
              <a:lumMod val="20000"/>
              <a:lumOff val="80000"/>
            </a:schemeClr>
          </a:solidFill>
        </p:spPr>
        <p:txBody>
          <a:bodyPr>
            <a:normAutofit/>
          </a:bodyPr>
          <a:lstStyle/>
          <a:p>
            <a:r>
              <a:rPr lang="en-US" sz="4800" b="1" dirty="0" smtClean="0">
                <a:solidFill>
                  <a:srgbClr val="0E9548"/>
                </a:solidFill>
              </a:rPr>
              <a:t>Non-Energy Benefits</a:t>
            </a:r>
            <a:endParaRPr lang="en-US" sz="4800" b="1" dirty="0">
              <a:solidFill>
                <a:srgbClr val="0E954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pic>
        <p:nvPicPr>
          <p:cNvPr id="17412" name="Picture 4" descr="C:\Users\abrink\AppData\Local\Microsoft\Windows\Temporary Internet Files\Content.IE5\W97PYPD2\_30books[1].jpg"/>
          <p:cNvPicPr>
            <a:picLocks noChangeAspect="1" noChangeArrowheads="1"/>
          </p:cNvPicPr>
          <p:nvPr/>
        </p:nvPicPr>
        <p:blipFill rotWithShape="1">
          <a:blip r:embed="rId4">
            <a:extLst>
              <a:ext uri="{28A0092B-C50C-407E-A947-70E740481C1C}">
                <a14:useLocalDpi xmlns:a14="http://schemas.microsoft.com/office/drawing/2010/main" val="0"/>
              </a:ext>
            </a:extLst>
          </a:blip>
          <a:srcRect b="25329"/>
          <a:stretch/>
        </p:blipFill>
        <p:spPr bwMode="auto">
          <a:xfrm>
            <a:off x="172845" y="2209801"/>
            <a:ext cx="4548491" cy="2257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845" y="4648202"/>
            <a:ext cx="4548491" cy="769441"/>
          </a:xfrm>
          <a:prstGeom prst="rect">
            <a:avLst/>
          </a:prstGeom>
          <a:solidFill>
            <a:schemeClr val="accent1">
              <a:lumMod val="20000"/>
              <a:lumOff val="80000"/>
            </a:schemeClr>
          </a:solidFill>
        </p:spPr>
        <p:txBody>
          <a:bodyPr wrap="square" rtlCol="0">
            <a:spAutoFit/>
          </a:bodyPr>
          <a:lstStyle/>
          <a:p>
            <a:pPr algn="ctr"/>
            <a:r>
              <a:rPr lang="en-US" sz="4400" b="1" dirty="0" smtClean="0">
                <a:solidFill>
                  <a:srgbClr val="002060"/>
                </a:solidFill>
              </a:rPr>
              <a:t>300 studies</a:t>
            </a:r>
            <a:endParaRPr lang="en-US" sz="4400" b="1" dirty="0">
              <a:solidFill>
                <a:srgbClr val="002060"/>
              </a:solidFill>
            </a:endParaRPr>
          </a:p>
        </p:txBody>
      </p:sp>
      <p:sp>
        <p:nvSpPr>
          <p:cNvPr id="3" name="Oval 2"/>
          <p:cNvSpPr/>
          <p:nvPr/>
        </p:nvSpPr>
        <p:spPr>
          <a:xfrm>
            <a:off x="4800600" y="4724400"/>
            <a:ext cx="2134418" cy="213441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18+ states</a:t>
            </a:r>
            <a:endParaRPr lang="en-US" sz="3600" b="1" dirty="0">
              <a:solidFill>
                <a:srgbClr val="002060"/>
              </a:solidFill>
            </a:endParaRPr>
          </a:p>
        </p:txBody>
      </p:sp>
      <p:pic>
        <p:nvPicPr>
          <p:cNvPr id="70" name="Picture 4" descr="C:\Users\abrink\AppData\Local\Microsoft\Windows\Temporary Internet Files\Content.IE5\Y08I2SYU\calendar-300x3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54" r="5550" b="4211"/>
          <a:stretch/>
        </p:blipFill>
        <p:spPr bwMode="auto">
          <a:xfrm>
            <a:off x="6700344" y="2209800"/>
            <a:ext cx="2443655" cy="2630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11218" y="3124200"/>
            <a:ext cx="1824536" cy="1446550"/>
          </a:xfrm>
          <a:prstGeom prst="rect">
            <a:avLst/>
          </a:prstGeom>
          <a:noFill/>
        </p:spPr>
        <p:txBody>
          <a:bodyPr wrap="square" rtlCol="0">
            <a:spAutoFit/>
          </a:bodyPr>
          <a:lstStyle/>
          <a:p>
            <a:pPr algn="ctr"/>
            <a:r>
              <a:rPr lang="en-US" sz="4400" b="1" dirty="0" smtClean="0">
                <a:solidFill>
                  <a:srgbClr val="002060"/>
                </a:solidFill>
              </a:rPr>
              <a:t>20 years</a:t>
            </a:r>
            <a:endParaRPr lang="en-US" sz="4400" b="1" dirty="0">
              <a:solidFill>
                <a:srgbClr val="002060"/>
              </a:solidFill>
            </a:endParaRPr>
          </a:p>
        </p:txBody>
      </p:sp>
      <p:pic>
        <p:nvPicPr>
          <p:cNvPr id="7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195418" y="4680236"/>
            <a:ext cx="758687" cy="112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2"/>
          <a:stretch/>
        </p:blipFill>
        <p:spPr bwMode="auto">
          <a:xfrm rot="5400000">
            <a:off x="7191834" y="5758311"/>
            <a:ext cx="821850" cy="107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826"/>
          <a:stretch/>
        </p:blipFill>
        <p:spPr bwMode="auto">
          <a:xfrm>
            <a:off x="8229600" y="5244597"/>
            <a:ext cx="774192" cy="130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239000" y="6504801"/>
            <a:ext cx="1812740" cy="276999"/>
          </a:xfrm>
          <a:prstGeom prst="rect">
            <a:avLst/>
          </a:prstGeom>
          <a:noFill/>
        </p:spPr>
        <p:txBody>
          <a:bodyPr wrap="none" rtlCol="0">
            <a:spAutoFit/>
          </a:bodyPr>
          <a:lstStyle/>
          <a:p>
            <a:r>
              <a:rPr lang="en-US" sz="1200" dirty="0" smtClean="0"/>
              <a:t>Credit: Lisa </a:t>
            </a:r>
            <a:r>
              <a:rPr lang="en-US" sz="1200" dirty="0" err="1" smtClean="0"/>
              <a:t>Skumatz</a:t>
            </a:r>
            <a:r>
              <a:rPr lang="en-US" sz="1200" dirty="0" smtClean="0"/>
              <a:t>/SERA</a:t>
            </a:r>
            <a:endParaRPr lang="en-US" sz="1200" dirty="0"/>
          </a:p>
        </p:txBody>
      </p:sp>
      <p:pic>
        <p:nvPicPr>
          <p:cNvPr id="13" name="Picture 2" descr="C:\Users\abrink\AppData\Local\Microsoft\Windows\Temporary Internet Files\Content.IE5\Y08I2SYU\key-icon[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600" y="7620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570548" y="228600"/>
            <a:ext cx="497252" cy="830997"/>
          </a:xfrm>
          <a:prstGeom prst="rect">
            <a:avLst/>
          </a:prstGeom>
          <a:noFill/>
        </p:spPr>
        <p:txBody>
          <a:bodyPr wrap="none" rtlCol="0">
            <a:spAutoFit/>
          </a:bodyPr>
          <a:lstStyle/>
          <a:p>
            <a:r>
              <a:rPr lang="en-US" sz="4800" b="1" dirty="0" smtClean="0">
                <a:solidFill>
                  <a:srgbClr val="0E9548"/>
                </a:solidFill>
              </a:rPr>
              <a:t>5</a:t>
            </a:r>
            <a:endParaRPr lang="en-US" sz="4800" b="1" dirty="0"/>
          </a:p>
        </p:txBody>
      </p:sp>
    </p:spTree>
    <p:extLst>
      <p:ext uri="{BB962C8B-B14F-4D97-AF65-F5344CB8AC3E}">
        <p14:creationId xmlns:p14="http://schemas.microsoft.com/office/powerpoint/2010/main" val="399369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7342" y="2362200"/>
            <a:ext cx="8498058" cy="4339650"/>
          </a:xfrm>
          <a:prstGeom prst="rect">
            <a:avLst/>
          </a:prstGeom>
        </p:spPr>
        <p:txBody>
          <a:bodyPr wrap="square">
            <a:spAutoFit/>
          </a:bodyPr>
          <a:lstStyle/>
          <a:p>
            <a:r>
              <a:rPr lang="en-US" sz="2800" dirty="0" smtClean="0">
                <a:latin typeface="+mj-lt"/>
                <a:cs typeface="Lao UI" panose="020B0502040204020203" pitchFamily="34" charset="0"/>
              </a:rPr>
              <a:t>St. Louis Stakeholder </a:t>
            </a:r>
            <a:r>
              <a:rPr lang="en-US" sz="2800" dirty="0" err="1" smtClean="0">
                <a:latin typeface="+mj-lt"/>
                <a:cs typeface="Lao UI" panose="020B0502040204020203" pitchFamily="34" charset="0"/>
              </a:rPr>
              <a:t>Convenings</a:t>
            </a:r>
            <a:endParaRPr lang="en-US" sz="2800" dirty="0" smtClean="0">
              <a:latin typeface="+mj-lt"/>
              <a:cs typeface="Lao UI" panose="020B0502040204020203" pitchFamily="34" charset="0"/>
            </a:endParaRPr>
          </a:p>
          <a:p>
            <a:pPr marL="685800" indent="-457200">
              <a:buFont typeface="Arial" panose="020B0604020202020204" pitchFamily="34" charset="0"/>
              <a:buChar char="•"/>
            </a:pPr>
            <a:r>
              <a:rPr lang="en-US" sz="2400" dirty="0" smtClean="0">
                <a:latin typeface="+mj-lt"/>
                <a:cs typeface="Lao UI" panose="020B0502040204020203" pitchFamily="34" charset="0"/>
              </a:rPr>
              <a:t>Apr, May, Jul, Aug, Oct 2014 and Mar 2015 (White Paper)</a:t>
            </a:r>
          </a:p>
          <a:p>
            <a:r>
              <a:rPr lang="en-US" sz="2800" dirty="0" smtClean="0">
                <a:latin typeface="+mj-lt"/>
                <a:cs typeface="Lao UI" panose="020B0502040204020203" pitchFamily="34" charset="0"/>
              </a:rPr>
              <a:t>Kansas City Stakeholder </a:t>
            </a:r>
            <a:r>
              <a:rPr lang="en-US" sz="2800" dirty="0" err="1" smtClean="0">
                <a:latin typeface="+mj-lt"/>
                <a:cs typeface="Lao UI" panose="020B0502040204020203" pitchFamily="34" charset="0"/>
              </a:rPr>
              <a:t>Convenings</a:t>
            </a:r>
            <a:endParaRPr lang="en-US" sz="2800" dirty="0" smtClean="0">
              <a:latin typeface="+mj-lt"/>
              <a:cs typeface="Lao UI" panose="020B0502040204020203" pitchFamily="34" charset="0"/>
            </a:endParaRPr>
          </a:p>
          <a:p>
            <a:pPr marL="685800" indent="-457200">
              <a:buFont typeface="Arial" panose="020B0604020202020204" pitchFamily="34" charset="0"/>
              <a:buChar char="•"/>
            </a:pPr>
            <a:r>
              <a:rPr lang="en-US" sz="2400" dirty="0" smtClean="0">
                <a:latin typeface="+mj-lt"/>
                <a:cs typeface="Lao UI" panose="020B0502040204020203" pitchFamily="34" charset="0"/>
              </a:rPr>
              <a:t>2015: February, </a:t>
            </a:r>
            <a:r>
              <a:rPr lang="en-US" sz="2400" dirty="0" smtClean="0">
                <a:cs typeface="Lao UI" panose="020B0502040204020203" pitchFamily="34" charset="0"/>
              </a:rPr>
              <a:t>April, July…</a:t>
            </a:r>
            <a:endParaRPr lang="en-US" sz="2400" dirty="0" smtClean="0">
              <a:latin typeface="+mj-lt"/>
              <a:cs typeface="Lao UI" panose="020B0502040204020203" pitchFamily="34" charset="0"/>
            </a:endParaRPr>
          </a:p>
          <a:p>
            <a:r>
              <a:rPr lang="en-US" sz="2800" dirty="0" smtClean="0">
                <a:cs typeface="Lao UI" panose="020B0502040204020203" pitchFamily="34" charset="0"/>
              </a:rPr>
              <a:t>Participation in PSC, DE, and DNR Conversations</a:t>
            </a:r>
          </a:p>
          <a:p>
            <a:pPr marL="685800" indent="-457200">
              <a:buFont typeface="Arial" panose="020B0604020202020204" pitchFamily="34" charset="0"/>
              <a:buChar char="•"/>
            </a:pPr>
            <a:r>
              <a:rPr lang="en-US" sz="2400" dirty="0" smtClean="0">
                <a:cs typeface="Lao UI" panose="020B0502040204020203" pitchFamily="34" charset="0"/>
              </a:rPr>
              <a:t>PSC Statewide Collaborative (Oct 2014)</a:t>
            </a:r>
          </a:p>
          <a:p>
            <a:pPr marL="685800" indent="-457200">
              <a:buFont typeface="Arial" panose="020B0604020202020204" pitchFamily="34" charset="0"/>
              <a:buChar char="•"/>
            </a:pPr>
            <a:r>
              <a:rPr lang="en-US" sz="2400" dirty="0" smtClean="0">
                <a:cs typeface="Lao UI" panose="020B0502040204020203" pitchFamily="34" charset="0"/>
              </a:rPr>
              <a:t>State Energy Plan work group (Nov 2014-Mar 2015)</a:t>
            </a:r>
          </a:p>
          <a:p>
            <a:pPr marL="685800" indent="-457200">
              <a:buFont typeface="Arial" panose="020B0604020202020204" pitchFamily="34" charset="0"/>
              <a:buChar char="•"/>
            </a:pPr>
            <a:r>
              <a:rPr lang="en-US" sz="2400" dirty="0" smtClean="0">
                <a:cs typeface="Lao UI" panose="020B0502040204020203" pitchFamily="34" charset="0"/>
              </a:rPr>
              <a:t>MEEIA Rules working docket (Jan 2015-Aug 2015)</a:t>
            </a:r>
          </a:p>
          <a:p>
            <a:pPr marL="685800" indent="-457200">
              <a:buFont typeface="Arial" panose="020B0604020202020204" pitchFamily="34" charset="0"/>
              <a:buChar char="•"/>
            </a:pPr>
            <a:r>
              <a:rPr lang="en-US" sz="2400" dirty="0" smtClean="0">
                <a:cs typeface="Lao UI" panose="020B0502040204020203" pitchFamily="34" charset="0"/>
              </a:rPr>
              <a:t>Ameren MEEIA (Dec </a:t>
            </a:r>
            <a:r>
              <a:rPr lang="en-US" sz="2400" dirty="0">
                <a:cs typeface="Lao UI" panose="020B0502040204020203" pitchFamily="34" charset="0"/>
              </a:rPr>
              <a:t>2014 - </a:t>
            </a:r>
            <a:r>
              <a:rPr lang="en-US" sz="2400" dirty="0" smtClean="0">
                <a:cs typeface="Lao UI" panose="020B0502040204020203" pitchFamily="34" charset="0"/>
              </a:rPr>
              <a:t>?)</a:t>
            </a:r>
          </a:p>
          <a:p>
            <a:pPr marL="685800" indent="-457200">
              <a:buFont typeface="Arial" panose="020B0604020202020204" pitchFamily="34" charset="0"/>
              <a:buChar char="•"/>
            </a:pPr>
            <a:r>
              <a:rPr lang="en-US" sz="2400" dirty="0" smtClean="0">
                <a:cs typeface="Lao UI" panose="020B0502040204020203" pitchFamily="34" charset="0"/>
              </a:rPr>
              <a:t>KCPL MEEIA (Aug 2015- ?)</a:t>
            </a:r>
          </a:p>
          <a:p>
            <a:pPr marL="685800" indent="-457200">
              <a:buFont typeface="Arial" panose="020B0604020202020204" pitchFamily="34" charset="0"/>
              <a:buChar char="•"/>
            </a:pPr>
            <a:r>
              <a:rPr lang="en-US" sz="2400" dirty="0" smtClean="0">
                <a:cs typeface="Lao UI" panose="020B0502040204020203" pitchFamily="34" charset="0"/>
              </a:rPr>
              <a:t>Clean Power Plan/Clean Energy Incentive Program (emerging)</a:t>
            </a:r>
            <a:endParaRPr lang="en-US" sz="2400" dirty="0">
              <a:cs typeface="Lao UI" panose="020B0502040204020203" pitchFamily="34" charset="0"/>
            </a:endParaRPr>
          </a:p>
        </p:txBody>
      </p:sp>
      <p:sp>
        <p:nvSpPr>
          <p:cNvPr id="8"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Overview of Affordable Multifamily Conversations</a:t>
            </a:r>
            <a:endParaRPr lang="en-US" sz="4800" b="1" dirty="0">
              <a:solidFill>
                <a:srgbClr val="0E9548"/>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Slide Number Placeholder 3"/>
          <p:cNvSpPr>
            <a:spLocks noGrp="1"/>
          </p:cNvSpPr>
          <p:nvPr>
            <p:ph type="sldNum" sz="quarter" idx="11"/>
          </p:nvPr>
        </p:nvSpPr>
        <p:spPr>
          <a:xfrm>
            <a:off x="2819400" y="6356350"/>
            <a:ext cx="2895600" cy="365125"/>
          </a:xfrm>
        </p:spPr>
        <p:txBody>
          <a:bodyPr/>
          <a:lstStyle/>
          <a:p>
            <a:fld id="{D5F4D770-2C18-4F88-8297-15182B216F4E}" type="slidenum">
              <a:rPr lang="en-US" smtClean="0"/>
              <a:t>3</a:t>
            </a:fld>
            <a:endParaRPr lang="en-US" dirty="0"/>
          </a:p>
        </p:txBody>
      </p:sp>
    </p:spTree>
    <p:extLst>
      <p:ext uri="{BB962C8B-B14F-4D97-AF65-F5344CB8AC3E}">
        <p14:creationId xmlns:p14="http://schemas.microsoft.com/office/powerpoint/2010/main" val="2042537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7343" y="2514599"/>
            <a:ext cx="4572000" cy="3724096"/>
          </a:xfrm>
          <a:prstGeom prst="rect">
            <a:avLst/>
          </a:prstGeom>
        </p:spPr>
        <p:txBody>
          <a:bodyPr>
            <a:spAutoFit/>
          </a:bodyPr>
          <a:lstStyle/>
          <a:p>
            <a:r>
              <a:rPr lang="en-US" sz="3000" dirty="0">
                <a:latin typeface="+mj-lt"/>
                <a:cs typeface="Lao UI" panose="020B0502040204020203" pitchFamily="34" charset="0"/>
              </a:rPr>
              <a:t>“</a:t>
            </a:r>
            <a:r>
              <a:rPr lang="en-US" sz="3000" i="1" dirty="0" smtClean="0">
                <a:latin typeface="+mj-lt"/>
                <a:cs typeface="Lao UI" panose="020B0502040204020203" pitchFamily="34" charset="0"/>
              </a:rPr>
              <a:t>I’m </a:t>
            </a:r>
            <a:r>
              <a:rPr lang="en-US" sz="3000" i="1" dirty="0">
                <a:latin typeface="+mj-lt"/>
                <a:cs typeface="Lao UI" panose="020B0502040204020203" pitchFamily="34" charset="0"/>
              </a:rPr>
              <a:t>a single father with a son named </a:t>
            </a:r>
            <a:r>
              <a:rPr lang="en-US" sz="3000" i="1" dirty="0" smtClean="0">
                <a:latin typeface="+mj-lt"/>
                <a:cs typeface="Lao UI" panose="020B0502040204020203" pitchFamily="34" charset="0"/>
              </a:rPr>
              <a:t>Jayden. My </a:t>
            </a:r>
            <a:r>
              <a:rPr lang="en-US" sz="3000" i="1" dirty="0">
                <a:latin typeface="+mj-lt"/>
                <a:cs typeface="Lao UI" panose="020B0502040204020203" pitchFamily="34" charset="0"/>
              </a:rPr>
              <a:t>building was improved and now my son can focus </a:t>
            </a:r>
            <a:r>
              <a:rPr lang="en-US" sz="3000" i="1" dirty="0" smtClean="0">
                <a:latin typeface="+mj-lt"/>
                <a:cs typeface="Lao UI" panose="020B0502040204020203" pitchFamily="34" charset="0"/>
              </a:rPr>
              <a:t>on </a:t>
            </a:r>
            <a:r>
              <a:rPr lang="en-US" sz="3000" i="1" dirty="0">
                <a:latin typeface="+mj-lt"/>
                <a:cs typeface="Lao UI" panose="020B0502040204020203" pitchFamily="34" charset="0"/>
              </a:rPr>
              <a:t>learning his ABCs instead of </a:t>
            </a:r>
            <a:r>
              <a:rPr lang="en-US" sz="3000" i="1" dirty="0" smtClean="0">
                <a:latin typeface="+mj-lt"/>
                <a:cs typeface="Lao UI" panose="020B0502040204020203" pitchFamily="34" charset="0"/>
              </a:rPr>
              <a:t>worrying about being </a:t>
            </a:r>
            <a:r>
              <a:rPr lang="en-US" sz="3000" i="1" dirty="0">
                <a:latin typeface="+mj-lt"/>
                <a:cs typeface="Lao UI" panose="020B0502040204020203" pitchFamily="34" charset="0"/>
              </a:rPr>
              <a:t>cold</a:t>
            </a:r>
            <a:r>
              <a:rPr lang="en-US" sz="3000" dirty="0">
                <a:latin typeface="+mj-lt"/>
                <a:cs typeface="Lao UI" panose="020B0502040204020203" pitchFamily="34" charset="0"/>
              </a:rPr>
              <a:t>.” </a:t>
            </a:r>
            <a:endParaRPr lang="en-US" sz="3000" dirty="0" smtClean="0">
              <a:latin typeface="+mj-lt"/>
              <a:cs typeface="Lao UI" panose="020B0502040204020203" pitchFamily="34" charset="0"/>
            </a:endParaRPr>
          </a:p>
          <a:p>
            <a:endParaRPr lang="en-US" sz="2400" dirty="0">
              <a:latin typeface="+mj-lt"/>
              <a:cs typeface="Arial" panose="020B0604020202020204" pitchFamily="34" charset="0"/>
            </a:endParaRPr>
          </a:p>
          <a:p>
            <a:r>
              <a:rPr lang="en-US" sz="1600" i="1" dirty="0">
                <a:latin typeface="+mj-lt"/>
                <a:cs typeface="Lao UI" panose="020B0502040204020203" pitchFamily="34" charset="0"/>
              </a:rPr>
              <a:t>Dewitt Hood, affordable housing resident, </a:t>
            </a:r>
            <a:r>
              <a:rPr lang="en-US" sz="1600" i="1" dirty="0" smtClean="0">
                <a:latin typeface="+mj-lt"/>
                <a:cs typeface="Lao UI" panose="020B0502040204020203" pitchFamily="34" charset="0"/>
              </a:rPr>
              <a:t>speaking to D.C. Public </a:t>
            </a:r>
            <a:r>
              <a:rPr lang="en-US" sz="1600" i="1" dirty="0">
                <a:latin typeface="+mj-lt"/>
                <a:cs typeface="Lao UI" panose="020B0502040204020203" pitchFamily="34" charset="0"/>
              </a:rPr>
              <a:t>Service Commissioners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333" y="2514599"/>
            <a:ext cx="3518112" cy="3998921"/>
          </a:xfrm>
          <a:prstGeom prst="rect">
            <a:avLst/>
          </a:prstGeom>
        </p:spPr>
      </p:pic>
      <p:sp>
        <p:nvSpPr>
          <p:cNvPr id="8"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Resident Stories</a:t>
            </a:r>
            <a:endParaRPr lang="en-US" sz="4800" b="1" dirty="0">
              <a:solidFill>
                <a:srgbClr val="0E9548"/>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Slide Number Placeholder 3"/>
          <p:cNvSpPr>
            <a:spLocks noGrp="1"/>
          </p:cNvSpPr>
          <p:nvPr>
            <p:ph type="sldNum" sz="quarter" idx="11"/>
          </p:nvPr>
        </p:nvSpPr>
        <p:spPr>
          <a:xfrm>
            <a:off x="2819400" y="6356350"/>
            <a:ext cx="2895600" cy="365125"/>
          </a:xfrm>
        </p:spPr>
        <p:txBody>
          <a:bodyPr/>
          <a:lstStyle/>
          <a:p>
            <a:fld id="{D5F4D770-2C18-4F88-8297-15182B216F4E}" type="slidenum">
              <a:rPr lang="en-US" smtClean="0"/>
              <a:t>4</a:t>
            </a:fld>
            <a:endParaRPr lang="en-US" dirty="0"/>
          </a:p>
        </p:txBody>
      </p:sp>
    </p:spTree>
    <p:extLst>
      <p:ext uri="{BB962C8B-B14F-4D97-AF65-F5344CB8AC3E}">
        <p14:creationId xmlns:p14="http://schemas.microsoft.com/office/powerpoint/2010/main" val="1421569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Home energy is a significant and growing component of low-income household budgets</a:t>
            </a:r>
            <a:endParaRPr lang="en-US" sz="4800" b="1" dirty="0">
              <a:solidFill>
                <a:srgbClr val="0E9548"/>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Slide Number Placeholder 3"/>
          <p:cNvSpPr>
            <a:spLocks noGrp="1"/>
          </p:cNvSpPr>
          <p:nvPr>
            <p:ph type="sldNum" sz="quarter" idx="11"/>
          </p:nvPr>
        </p:nvSpPr>
        <p:spPr>
          <a:xfrm>
            <a:off x="2819400" y="6356350"/>
            <a:ext cx="2895600" cy="365125"/>
          </a:xfrm>
        </p:spPr>
        <p:txBody>
          <a:bodyPr/>
          <a:lstStyle/>
          <a:p>
            <a:fld id="{D5F4D770-2C18-4F88-8297-15182B216F4E}" type="slidenum">
              <a:rPr lang="en-US" smtClean="0"/>
              <a:t>5</a:t>
            </a:fld>
            <a:endParaRPr lang="en-US" dirty="0"/>
          </a:p>
        </p:txBody>
      </p:sp>
      <p:sp>
        <p:nvSpPr>
          <p:cNvPr id="2" name="TextBox 1"/>
          <p:cNvSpPr txBox="1"/>
          <p:nvPr/>
        </p:nvSpPr>
        <p:spPr>
          <a:xfrm>
            <a:off x="533400" y="2514600"/>
            <a:ext cx="8077200" cy="393954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Households that earn less than the national median income spend 17 percent of their budget on energy costs.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Nominal spending by renters on home energy increased by 53 percent from 2000 to 2010, compared to a 22-percent increase in spending on all other types of goods and services.</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Gary </a:t>
            </a:r>
            <a:r>
              <a:rPr lang="en-US" sz="1400" dirty="0" err="1" smtClean="0">
                <a:latin typeface="Arial" panose="020B0604020202020204" pitchFamily="34" charset="0"/>
                <a:cs typeface="Arial" panose="020B0604020202020204" pitchFamily="34" charset="0"/>
              </a:rPr>
              <a:t>Pivo</a:t>
            </a:r>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Unequal access to energy efficiency in US multifamily rental housing: opportunities to improve, 2014.</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81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32688"/>
            <a:ext cx="9143999" cy="1225296"/>
          </a:xfrm>
          <a:solidFill>
            <a:schemeClr val="accent3">
              <a:lumMod val="20000"/>
              <a:lumOff val="80000"/>
            </a:schemeClr>
          </a:solidFill>
        </p:spPr>
        <p:txBody>
          <a:bodyPr>
            <a:noAutofit/>
          </a:bodyPr>
          <a:lstStyle/>
          <a:p>
            <a:r>
              <a:rPr lang="en-US" sz="2800" b="1" dirty="0" smtClean="0">
                <a:solidFill>
                  <a:srgbClr val="0E9548"/>
                </a:solidFill>
                <a:latin typeface="+mn-lt"/>
                <a:cs typeface="Lao UI" pitchFamily="34" charset="0"/>
              </a:rPr>
              <a:t>Energy </a:t>
            </a:r>
            <a:r>
              <a:rPr lang="en-US" sz="2800" b="1" dirty="0">
                <a:solidFill>
                  <a:srgbClr val="0E9548"/>
                </a:solidFill>
                <a:latin typeface="+mn-lt"/>
                <a:cs typeface="Lao UI" pitchFamily="34" charset="0"/>
              </a:rPr>
              <a:t>costs present the best opportunity to reduce operating expenses and help sustain affordable </a:t>
            </a:r>
            <a:r>
              <a:rPr lang="en-US" sz="2800" b="1" dirty="0" smtClean="0">
                <a:solidFill>
                  <a:srgbClr val="0E9548"/>
                </a:solidFill>
                <a:latin typeface="+mn-lt"/>
                <a:cs typeface="Lao UI" pitchFamily="34" charset="0"/>
              </a:rPr>
              <a:t>housing</a:t>
            </a:r>
            <a:endParaRPr lang="en-US" sz="2800" dirty="0">
              <a:solidFill>
                <a:srgbClr val="0E9548"/>
              </a:solidFill>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39570"/>
            <a:ext cx="7620000" cy="433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3800" y="6504801"/>
            <a:ext cx="916789" cy="276999"/>
          </a:xfrm>
          <a:prstGeom prst="rect">
            <a:avLst/>
          </a:prstGeom>
          <a:noFill/>
        </p:spPr>
        <p:txBody>
          <a:bodyPr wrap="none" rtlCol="0">
            <a:spAutoFit/>
          </a:bodyPr>
          <a:lstStyle/>
          <a:p>
            <a:r>
              <a:rPr lang="en-US" sz="1200" dirty="0" smtClean="0"/>
              <a:t>Credit: NAA</a:t>
            </a:r>
            <a:endParaRPr lang="en-US" sz="1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Tree>
    <p:extLst>
      <p:ext uri="{BB962C8B-B14F-4D97-AF65-F5344CB8AC3E}">
        <p14:creationId xmlns:p14="http://schemas.microsoft.com/office/powerpoint/2010/main" val="323032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32688"/>
            <a:ext cx="9143999" cy="1225296"/>
          </a:xfrm>
          <a:solidFill>
            <a:schemeClr val="accent3">
              <a:lumMod val="20000"/>
              <a:lumOff val="80000"/>
            </a:schemeClr>
          </a:solidFill>
        </p:spPr>
        <p:txBody>
          <a:bodyPr>
            <a:normAutofit/>
          </a:bodyPr>
          <a:lstStyle/>
          <a:p>
            <a:r>
              <a:rPr lang="en-US" sz="4800" b="1" dirty="0" smtClean="0">
                <a:solidFill>
                  <a:srgbClr val="0E9548"/>
                </a:solidFill>
              </a:rPr>
              <a:t>Multifamily is often overlooked</a:t>
            </a:r>
            <a:endParaRPr lang="en-US" sz="4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54850"/>
            <a:ext cx="8350193" cy="399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53278" y="6428601"/>
            <a:ext cx="1034257" cy="276999"/>
          </a:xfrm>
          <a:prstGeom prst="rect">
            <a:avLst/>
          </a:prstGeom>
          <a:noFill/>
        </p:spPr>
        <p:txBody>
          <a:bodyPr wrap="none" rtlCol="0">
            <a:spAutoFit/>
          </a:bodyPr>
          <a:lstStyle/>
          <a:p>
            <a:r>
              <a:rPr lang="en-US" sz="1200" dirty="0" smtClean="0"/>
              <a:t>Credit: ACEEE</a:t>
            </a:r>
            <a:endParaRPr lang="en-US"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12" name="Rectangle 11"/>
          <p:cNvSpPr/>
          <p:nvPr/>
        </p:nvSpPr>
        <p:spPr>
          <a:xfrm>
            <a:off x="8373235" y="2116351"/>
            <a:ext cx="228600" cy="413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59188" y="4924993"/>
            <a:ext cx="7165038" cy="1322413"/>
          </a:xfrm>
          <a:prstGeom prst="rect">
            <a:avLst/>
          </a:prstGeom>
          <a:solidFill>
            <a:schemeClr val="bg1"/>
          </a:solidFill>
        </p:spPr>
        <p:txBody>
          <a:bodyPr vert="vert" wrap="none" rtlCol="0">
            <a:spAutoFit/>
          </a:bodyPr>
          <a:lstStyle/>
          <a:p>
            <a:pPr>
              <a:lnSpc>
                <a:spcPct val="210000"/>
              </a:lnSpc>
            </a:pPr>
            <a:r>
              <a:rPr lang="en-US" dirty="0" smtClean="0"/>
              <a:t>San Diego</a:t>
            </a:r>
          </a:p>
          <a:p>
            <a:pPr>
              <a:lnSpc>
                <a:spcPct val="210000"/>
              </a:lnSpc>
            </a:pPr>
            <a:r>
              <a:rPr lang="en-US" dirty="0" smtClean="0"/>
              <a:t>Phoenix</a:t>
            </a:r>
          </a:p>
          <a:p>
            <a:pPr>
              <a:lnSpc>
                <a:spcPct val="210000"/>
              </a:lnSpc>
            </a:pPr>
            <a:r>
              <a:rPr lang="en-US" dirty="0" smtClean="0"/>
              <a:t>Dallas</a:t>
            </a:r>
          </a:p>
          <a:p>
            <a:pPr>
              <a:lnSpc>
                <a:spcPct val="210000"/>
              </a:lnSpc>
            </a:pPr>
            <a:r>
              <a:rPr lang="en-US" dirty="0" smtClean="0"/>
              <a:t>Honolulu</a:t>
            </a:r>
          </a:p>
          <a:p>
            <a:pPr>
              <a:lnSpc>
                <a:spcPct val="210000"/>
              </a:lnSpc>
            </a:pPr>
            <a:r>
              <a:rPr lang="en-US" dirty="0" smtClean="0"/>
              <a:t>Salt Lake City</a:t>
            </a:r>
          </a:p>
          <a:p>
            <a:pPr>
              <a:lnSpc>
                <a:spcPct val="210000"/>
              </a:lnSpc>
            </a:pPr>
            <a:r>
              <a:rPr lang="en-US" dirty="0" smtClean="0"/>
              <a:t>Houston</a:t>
            </a:r>
          </a:p>
          <a:p>
            <a:pPr>
              <a:lnSpc>
                <a:spcPct val="210000"/>
              </a:lnSpc>
            </a:pPr>
            <a:r>
              <a:rPr lang="en-US" dirty="0" smtClean="0"/>
              <a:t>New York</a:t>
            </a:r>
          </a:p>
          <a:p>
            <a:pPr>
              <a:lnSpc>
                <a:spcPct val="210000"/>
              </a:lnSpc>
            </a:pPr>
            <a:r>
              <a:rPr lang="en-US" dirty="0" smtClean="0"/>
              <a:t>Los Angeles</a:t>
            </a:r>
          </a:p>
          <a:p>
            <a:pPr>
              <a:lnSpc>
                <a:spcPct val="210000"/>
              </a:lnSpc>
            </a:pPr>
            <a:r>
              <a:rPr lang="en-US" dirty="0" smtClean="0"/>
              <a:t>Chicago</a:t>
            </a:r>
          </a:p>
          <a:p>
            <a:pPr>
              <a:lnSpc>
                <a:spcPct val="210000"/>
              </a:lnSpc>
            </a:pPr>
            <a:r>
              <a:rPr lang="en-US" dirty="0" smtClean="0"/>
              <a:t>Detroit</a:t>
            </a:r>
          </a:p>
          <a:p>
            <a:pPr>
              <a:lnSpc>
                <a:spcPct val="210000"/>
              </a:lnSpc>
            </a:pPr>
            <a:r>
              <a:rPr lang="en-US" dirty="0" smtClean="0"/>
              <a:t>Seattle</a:t>
            </a:r>
          </a:p>
          <a:p>
            <a:pPr>
              <a:lnSpc>
                <a:spcPct val="210000"/>
              </a:lnSpc>
            </a:pPr>
            <a:r>
              <a:rPr lang="en-US" dirty="0" smtClean="0"/>
              <a:t>Austin</a:t>
            </a:r>
          </a:p>
        </p:txBody>
      </p:sp>
      <p:sp>
        <p:nvSpPr>
          <p:cNvPr id="7" name="TextBox 6"/>
          <p:cNvSpPr txBox="1"/>
          <p:nvPr/>
        </p:nvSpPr>
        <p:spPr>
          <a:xfrm>
            <a:off x="2286000" y="2485805"/>
            <a:ext cx="6637715" cy="646331"/>
          </a:xfrm>
          <a:prstGeom prst="rect">
            <a:avLst/>
          </a:prstGeom>
          <a:solidFill>
            <a:schemeClr val="bg1"/>
          </a:solidFill>
        </p:spPr>
        <p:txBody>
          <a:bodyPr wrap="none" rtlCol="0">
            <a:spAutoFit/>
          </a:bodyPr>
          <a:lstStyle/>
          <a:p>
            <a:r>
              <a:rPr lang="en-US" dirty="0" smtClean="0"/>
              <a:t>Multifamily Share of Utility Spending on Residential Energy Efficiency</a:t>
            </a:r>
          </a:p>
          <a:p>
            <a:r>
              <a:rPr lang="en-US" dirty="0" smtClean="0"/>
              <a:t>Multifamily Share of Housing Market</a:t>
            </a:r>
            <a:endParaRPr lang="en-US" dirty="0"/>
          </a:p>
        </p:txBody>
      </p:sp>
      <p:sp>
        <p:nvSpPr>
          <p:cNvPr id="10" name="Rectangle 9"/>
          <p:cNvSpPr/>
          <p:nvPr/>
        </p:nvSpPr>
        <p:spPr>
          <a:xfrm>
            <a:off x="533400" y="2254850"/>
            <a:ext cx="228600" cy="413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700" y="5991005"/>
            <a:ext cx="876300" cy="39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399" y="2057400"/>
            <a:ext cx="7954135" cy="39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p:cNvSpPr>
            <a:spLocks noGrp="1"/>
          </p:cNvSpPr>
          <p:nvPr>
            <p:ph type="sldNum" sz="quarter" idx="11"/>
          </p:nvPr>
        </p:nvSpPr>
        <p:spPr>
          <a:xfrm>
            <a:off x="2819400" y="6356350"/>
            <a:ext cx="2895600" cy="365125"/>
          </a:xfrm>
        </p:spPr>
        <p:txBody>
          <a:bodyPr/>
          <a:lstStyle/>
          <a:p>
            <a:fld id="{D5F4D770-2C18-4F88-8297-15182B216F4E}" type="slidenum">
              <a:rPr lang="en-US" smtClean="0"/>
              <a:t>7</a:t>
            </a:fld>
            <a:endParaRPr lang="en-US" dirty="0"/>
          </a:p>
        </p:txBody>
      </p:sp>
    </p:spTree>
    <p:extLst>
      <p:ext uri="{BB962C8B-B14F-4D97-AF65-F5344CB8AC3E}">
        <p14:creationId xmlns:p14="http://schemas.microsoft.com/office/powerpoint/2010/main" val="3313278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brink\AppData\Local\Microsoft\Windows\Temporary Internet Files\Content.IE5\F0APX0BV\Confu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174" y="3733800"/>
            <a:ext cx="2765204"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932688"/>
            <a:ext cx="9143999" cy="1225296"/>
          </a:xfrm>
          <a:solidFill>
            <a:schemeClr val="accent3">
              <a:lumMod val="20000"/>
              <a:lumOff val="80000"/>
            </a:schemeClr>
          </a:solidFill>
        </p:spPr>
        <p:txBody>
          <a:bodyPr>
            <a:normAutofit/>
          </a:bodyPr>
          <a:lstStyle/>
          <a:p>
            <a:r>
              <a:rPr lang="en-US" sz="4800" b="1" dirty="0" smtClean="0">
                <a:solidFill>
                  <a:srgbClr val="0E9548"/>
                </a:solidFill>
              </a:rPr>
              <a:t>Affordable Multifamily Barriers</a:t>
            </a:r>
            <a:endParaRPr lang="en-US" sz="4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6" name="Content Placeholder 5"/>
          <p:cNvSpPr>
            <a:spLocks noGrp="1"/>
          </p:cNvSpPr>
          <p:nvPr>
            <p:ph idx="1"/>
          </p:nvPr>
        </p:nvSpPr>
        <p:spPr>
          <a:xfrm>
            <a:off x="457200" y="2286000"/>
            <a:ext cx="6248400" cy="4419600"/>
          </a:xfrm>
        </p:spPr>
        <p:txBody>
          <a:bodyPr>
            <a:normAutofit/>
          </a:bodyPr>
          <a:lstStyle/>
          <a:p>
            <a:r>
              <a:rPr lang="en-US" dirty="0"/>
              <a:t>Unfamiliar building </a:t>
            </a:r>
            <a:r>
              <a:rPr lang="en-US" dirty="0" smtClean="0"/>
              <a:t>type</a:t>
            </a:r>
          </a:p>
          <a:p>
            <a:r>
              <a:rPr lang="en-US" dirty="0" smtClean="0"/>
              <a:t>Complicated meter arrangements</a:t>
            </a:r>
            <a:endParaRPr lang="en-US" dirty="0"/>
          </a:p>
          <a:p>
            <a:r>
              <a:rPr lang="en-US" dirty="0" smtClean="0"/>
              <a:t>Owner bandwidth</a:t>
            </a:r>
          </a:p>
          <a:p>
            <a:r>
              <a:rPr lang="en-US" dirty="0" smtClean="0"/>
              <a:t>Lack of information</a:t>
            </a:r>
          </a:p>
          <a:p>
            <a:r>
              <a:rPr lang="en-US" dirty="0" smtClean="0"/>
              <a:t>Financing barriers</a:t>
            </a:r>
          </a:p>
          <a:p>
            <a:r>
              <a:rPr lang="en-US" dirty="0" smtClean="0"/>
              <a:t>Regulatory barriers</a:t>
            </a:r>
          </a:p>
          <a:p>
            <a:r>
              <a:rPr lang="en-US" dirty="0" smtClean="0"/>
              <a:t>Split incentive</a:t>
            </a:r>
          </a:p>
        </p:txBody>
      </p:sp>
    </p:spTree>
    <p:extLst>
      <p:ext uri="{BB962C8B-B14F-4D97-AF65-F5344CB8AC3E}">
        <p14:creationId xmlns:p14="http://schemas.microsoft.com/office/powerpoint/2010/main" val="1971766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932688"/>
            <a:ext cx="9144000" cy="1225296"/>
          </a:xfrm>
          <a:prstGeom prst="rect">
            <a:avLst/>
          </a:prstGeom>
          <a:solidFill>
            <a:schemeClr val="accent3">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E9548"/>
                </a:solidFill>
              </a:rPr>
              <a:t>The Opportunity</a:t>
            </a:r>
            <a:endParaRPr lang="en-US" sz="4800" b="1" dirty="0">
              <a:solidFill>
                <a:srgbClr val="0E9548"/>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6200"/>
            <a:ext cx="2667000" cy="838200"/>
          </a:xfrm>
          <a:prstGeom prst="rect">
            <a:avLst/>
          </a:prstGeom>
        </p:spPr>
      </p:pic>
      <p:sp>
        <p:nvSpPr>
          <p:cNvPr id="7" name="Slide Number Placeholder 3"/>
          <p:cNvSpPr>
            <a:spLocks noGrp="1"/>
          </p:cNvSpPr>
          <p:nvPr>
            <p:ph type="sldNum" sz="quarter" idx="11"/>
          </p:nvPr>
        </p:nvSpPr>
        <p:spPr>
          <a:xfrm>
            <a:off x="2819400" y="6356350"/>
            <a:ext cx="2895600" cy="365125"/>
          </a:xfrm>
        </p:spPr>
        <p:txBody>
          <a:bodyPr/>
          <a:lstStyle/>
          <a:p>
            <a:fld id="{D5F4D770-2C18-4F88-8297-15182B216F4E}" type="slidenum">
              <a:rPr lang="en-US" smtClean="0"/>
              <a:t>9</a:t>
            </a:fld>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100" y="2319169"/>
            <a:ext cx="306579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969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1801</Words>
  <Application>Microsoft Office PowerPoint</Application>
  <PresentationFormat>On-screen Show (4:3)</PresentationFormat>
  <Paragraphs>305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 National Housing Trust</vt:lpstr>
      <vt:lpstr>PowerPoint Presentation</vt:lpstr>
      <vt:lpstr>PowerPoint Presentation</vt:lpstr>
      <vt:lpstr>PowerPoint Presentation</vt:lpstr>
      <vt:lpstr>Energy costs present the best opportunity to reduce operating expenses and help sustain affordable housing</vt:lpstr>
      <vt:lpstr>Multifamily is often overlooked</vt:lpstr>
      <vt:lpstr>Affordable Multifamily Barriers</vt:lpstr>
      <vt:lpstr>PowerPoint Presentation</vt:lpstr>
      <vt:lpstr>Size of the opportunity</vt:lpstr>
      <vt:lpstr>PowerPoint Presentation</vt:lpstr>
      <vt:lpstr>PowerPoint Presentation</vt:lpstr>
      <vt:lpstr>PowerPoint Presentation</vt:lpstr>
      <vt:lpstr>PowerPoint Presentation</vt:lpstr>
      <vt:lpstr>PowerPoint Presentation</vt:lpstr>
      <vt:lpstr>Most of the Benefits from Low-Income EE are NOT energy-related.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Appendix</vt:lpstr>
      <vt:lpstr>PowerPoint Presentation</vt:lpstr>
      <vt:lpstr>PowerPoint Presentation</vt:lpstr>
      <vt:lpstr>Non-Energy Benefits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Annika Brink</dc:creator>
  <cp:lastModifiedBy>Boustead, Kory</cp:lastModifiedBy>
  <cp:revision>33</cp:revision>
  <dcterms:created xsi:type="dcterms:W3CDTF">2015-11-19T16:38:12Z</dcterms:created>
  <dcterms:modified xsi:type="dcterms:W3CDTF">2015-12-01T14:59:36Z</dcterms:modified>
</cp:coreProperties>
</file>