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6.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7.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4"/>
    <p:sldMasterId id="2147483658" r:id="rId5"/>
    <p:sldMasterId id="2147483663" r:id="rId6"/>
    <p:sldMasterId id="2147483668" r:id="rId7"/>
    <p:sldMasterId id="2147483672" r:id="rId8"/>
    <p:sldMasterId id="2147483677" r:id="rId9"/>
    <p:sldMasterId id="2147483683" r:id="rId10"/>
    <p:sldMasterId id="2147483695" r:id="rId11"/>
  </p:sldMasterIdLst>
  <p:notesMasterIdLst>
    <p:notesMasterId r:id="rId18"/>
  </p:notesMasterIdLst>
  <p:handoutMasterIdLst>
    <p:handoutMasterId r:id="rId19"/>
  </p:handoutMasterIdLst>
  <p:sldIdLst>
    <p:sldId id="641" r:id="rId12"/>
    <p:sldId id="642" r:id="rId13"/>
    <p:sldId id="646" r:id="rId14"/>
    <p:sldId id="649" r:id="rId15"/>
    <p:sldId id="654" r:id="rId16"/>
    <p:sldId id="652" r:id="rId17"/>
  </p:sldIdLst>
  <p:sldSz cx="9144000" cy="6858000" type="screen4x3"/>
  <p:notesSz cx="7010400" cy="9296400"/>
  <p:defaultTextStyle>
    <a:defPPr>
      <a:defRPr lang="en-US"/>
    </a:defPPr>
    <a:lvl1pPr marL="0" algn="l" defTabSz="913969" rtl="0" eaLnBrk="1" latinLnBrk="0" hangingPunct="1">
      <a:defRPr sz="1800" kern="1200">
        <a:solidFill>
          <a:schemeClr val="tx1"/>
        </a:solidFill>
        <a:latin typeface="+mn-lt"/>
        <a:ea typeface="+mn-ea"/>
        <a:cs typeface="+mn-cs"/>
      </a:defRPr>
    </a:lvl1pPr>
    <a:lvl2pPr marL="456986" algn="l" defTabSz="913969" rtl="0" eaLnBrk="1" latinLnBrk="0" hangingPunct="1">
      <a:defRPr sz="1800" kern="1200">
        <a:solidFill>
          <a:schemeClr val="tx1"/>
        </a:solidFill>
        <a:latin typeface="+mn-lt"/>
        <a:ea typeface="+mn-ea"/>
        <a:cs typeface="+mn-cs"/>
      </a:defRPr>
    </a:lvl2pPr>
    <a:lvl3pPr marL="913969" algn="l" defTabSz="913969" rtl="0" eaLnBrk="1" latinLnBrk="0" hangingPunct="1">
      <a:defRPr sz="1800" kern="1200">
        <a:solidFill>
          <a:schemeClr val="tx1"/>
        </a:solidFill>
        <a:latin typeface="+mn-lt"/>
        <a:ea typeface="+mn-ea"/>
        <a:cs typeface="+mn-cs"/>
      </a:defRPr>
    </a:lvl3pPr>
    <a:lvl4pPr marL="1370955" algn="l" defTabSz="913969" rtl="0" eaLnBrk="1" latinLnBrk="0" hangingPunct="1">
      <a:defRPr sz="1800" kern="1200">
        <a:solidFill>
          <a:schemeClr val="tx1"/>
        </a:solidFill>
        <a:latin typeface="+mn-lt"/>
        <a:ea typeface="+mn-ea"/>
        <a:cs typeface="+mn-cs"/>
      </a:defRPr>
    </a:lvl4pPr>
    <a:lvl5pPr marL="1827940" algn="l" defTabSz="913969" rtl="0" eaLnBrk="1" latinLnBrk="0" hangingPunct="1">
      <a:defRPr sz="1800" kern="1200">
        <a:solidFill>
          <a:schemeClr val="tx1"/>
        </a:solidFill>
        <a:latin typeface="+mn-lt"/>
        <a:ea typeface="+mn-ea"/>
        <a:cs typeface="+mn-cs"/>
      </a:defRPr>
    </a:lvl5pPr>
    <a:lvl6pPr marL="2284925" algn="l" defTabSz="913969" rtl="0" eaLnBrk="1" latinLnBrk="0" hangingPunct="1">
      <a:defRPr sz="1800" kern="1200">
        <a:solidFill>
          <a:schemeClr val="tx1"/>
        </a:solidFill>
        <a:latin typeface="+mn-lt"/>
        <a:ea typeface="+mn-ea"/>
        <a:cs typeface="+mn-cs"/>
      </a:defRPr>
    </a:lvl6pPr>
    <a:lvl7pPr marL="2741909" algn="l" defTabSz="913969" rtl="0" eaLnBrk="1" latinLnBrk="0" hangingPunct="1">
      <a:defRPr sz="1800" kern="1200">
        <a:solidFill>
          <a:schemeClr val="tx1"/>
        </a:solidFill>
        <a:latin typeface="+mn-lt"/>
        <a:ea typeface="+mn-ea"/>
        <a:cs typeface="+mn-cs"/>
      </a:defRPr>
    </a:lvl7pPr>
    <a:lvl8pPr marL="3198895" algn="l" defTabSz="913969" rtl="0" eaLnBrk="1" latinLnBrk="0" hangingPunct="1">
      <a:defRPr sz="1800" kern="1200">
        <a:solidFill>
          <a:schemeClr val="tx1"/>
        </a:solidFill>
        <a:latin typeface="+mn-lt"/>
        <a:ea typeface="+mn-ea"/>
        <a:cs typeface="+mn-cs"/>
      </a:defRPr>
    </a:lvl8pPr>
    <a:lvl9pPr marL="3655880" algn="l" defTabSz="913969"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BC00"/>
    <a:srgbClr val="0082CA"/>
    <a:srgbClr val="D6BA8C"/>
    <a:srgbClr val="F5C400"/>
    <a:srgbClr val="0092CF"/>
    <a:srgbClr val="35AEEB"/>
    <a:srgbClr val="FFFF66"/>
    <a:srgbClr val="8CDD43"/>
    <a:srgbClr val="73C35D"/>
    <a:srgbClr val="3AB9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46" autoAdjust="0"/>
    <p:restoredTop sz="57692" autoAdjust="0"/>
  </p:normalViewPr>
  <p:slideViewPr>
    <p:cSldViewPr>
      <p:cViewPr>
        <p:scale>
          <a:sx n="92" d="100"/>
          <a:sy n="92" d="100"/>
        </p:scale>
        <p:origin x="-1278" y="-13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5" d="100"/>
          <a:sy n="85" d="100"/>
        </p:scale>
        <p:origin x="-3108"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2.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Chart%20in%20Microsoft%20PowerPoint"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'[Chart in Microsoft PowerPoint]Sheet1'!$B$2</c:f>
              <c:strCache>
                <c:ptCount val="1"/>
                <c:pt idx="0">
                  <c:v>Mass</c:v>
                </c:pt>
              </c:strCache>
            </c:strRef>
          </c:tx>
          <c:spPr>
            <a:ln w="28575">
              <a:solidFill>
                <a:srgbClr val="0092CF"/>
              </a:solidFill>
            </a:ln>
          </c:spPr>
          <c:marker>
            <c:symbol val="none"/>
          </c:marker>
          <c:cat>
            <c:numRef>
              <c:f>'[Chart in Microsoft PowerPoint]Sheet1'!$A$3:$A$5</c:f>
              <c:numCache>
                <c:formatCode>General</c:formatCode>
                <c:ptCount val="3"/>
                <c:pt idx="0">
                  <c:v>2022</c:v>
                </c:pt>
                <c:pt idx="1">
                  <c:v>2025</c:v>
                </c:pt>
                <c:pt idx="2">
                  <c:v>2030</c:v>
                </c:pt>
              </c:numCache>
            </c:numRef>
          </c:cat>
          <c:val>
            <c:numRef>
              <c:f>'[Chart in Microsoft PowerPoint]Sheet1'!$B$3:$B$5</c:f>
              <c:numCache>
                <c:formatCode>General</c:formatCode>
                <c:ptCount val="3"/>
                <c:pt idx="0">
                  <c:v>1</c:v>
                </c:pt>
                <c:pt idx="1">
                  <c:v>1.8</c:v>
                </c:pt>
                <c:pt idx="2">
                  <c:v>5</c:v>
                </c:pt>
              </c:numCache>
            </c:numRef>
          </c:val>
          <c:smooth val="0"/>
        </c:ser>
        <c:ser>
          <c:idx val="1"/>
          <c:order val="1"/>
          <c:tx>
            <c:strRef>
              <c:f>'[Chart in Microsoft PowerPoint]Sheet1'!$C$2</c:f>
              <c:strCache>
                <c:ptCount val="1"/>
                <c:pt idx="0">
                  <c:v>Rate</c:v>
                </c:pt>
              </c:strCache>
            </c:strRef>
          </c:tx>
          <c:spPr>
            <a:ln w="28575">
              <a:solidFill>
                <a:srgbClr val="8CC63F"/>
              </a:solidFill>
            </a:ln>
          </c:spPr>
          <c:marker>
            <c:symbol val="none"/>
          </c:marker>
          <c:cat>
            <c:numRef>
              <c:f>'[Chart in Microsoft PowerPoint]Sheet1'!$A$3:$A$5</c:f>
              <c:numCache>
                <c:formatCode>General</c:formatCode>
                <c:ptCount val="3"/>
                <c:pt idx="0">
                  <c:v>2022</c:v>
                </c:pt>
                <c:pt idx="1">
                  <c:v>2025</c:v>
                </c:pt>
                <c:pt idx="2">
                  <c:v>2030</c:v>
                </c:pt>
              </c:numCache>
            </c:numRef>
          </c:cat>
          <c:val>
            <c:numRef>
              <c:f>'[Chart in Microsoft PowerPoint]Sheet1'!$C$3:$C$5</c:f>
              <c:numCache>
                <c:formatCode>General</c:formatCode>
                <c:ptCount val="3"/>
                <c:pt idx="0">
                  <c:v>1.2</c:v>
                </c:pt>
                <c:pt idx="1">
                  <c:v>3</c:v>
                </c:pt>
                <c:pt idx="2">
                  <c:v>12.6</c:v>
                </c:pt>
              </c:numCache>
            </c:numRef>
          </c:val>
          <c:smooth val="0"/>
        </c:ser>
        <c:dLbls>
          <c:showLegendKey val="0"/>
          <c:showVal val="0"/>
          <c:showCatName val="0"/>
          <c:showSerName val="0"/>
          <c:showPercent val="0"/>
          <c:showBubbleSize val="0"/>
        </c:dLbls>
        <c:marker val="1"/>
        <c:smooth val="0"/>
        <c:axId val="220129536"/>
        <c:axId val="220844032"/>
      </c:lineChart>
      <c:catAx>
        <c:axId val="220129536"/>
        <c:scaling>
          <c:orientation val="minMax"/>
        </c:scaling>
        <c:delete val="0"/>
        <c:axPos val="b"/>
        <c:numFmt formatCode="General" sourceLinked="1"/>
        <c:majorTickMark val="out"/>
        <c:minorTickMark val="none"/>
        <c:tickLblPos val="nextTo"/>
        <c:txPr>
          <a:bodyPr/>
          <a:lstStyle/>
          <a:p>
            <a:pPr>
              <a:defRPr sz="1300" b="1" i="0" baseline="0">
                <a:latin typeface="Arial" panose="020B0604020202020204" pitchFamily="34" charset="0"/>
                <a:cs typeface="Arial" panose="020B0604020202020204" pitchFamily="34" charset="0"/>
              </a:defRPr>
            </a:pPr>
            <a:endParaRPr lang="en-US"/>
          </a:p>
        </c:txPr>
        <c:crossAx val="220844032"/>
        <c:crosses val="autoZero"/>
        <c:auto val="1"/>
        <c:lblAlgn val="ctr"/>
        <c:lblOffset val="100"/>
        <c:noMultiLvlLbl val="0"/>
      </c:catAx>
      <c:valAx>
        <c:axId val="220844032"/>
        <c:scaling>
          <c:orientation val="minMax"/>
        </c:scaling>
        <c:delete val="0"/>
        <c:axPos val="l"/>
        <c:majorGridlines>
          <c:spPr>
            <a:ln>
              <a:noFill/>
            </a:ln>
          </c:spPr>
        </c:majorGridlines>
        <c:title>
          <c:tx>
            <c:rich>
              <a:bodyPr rot="-5400000" vert="horz"/>
              <a:lstStyle/>
              <a:p>
                <a:pPr>
                  <a:defRPr/>
                </a:pPr>
                <a:r>
                  <a:rPr lang="en-US" dirty="0"/>
                  <a:t>$ in B</a:t>
                </a:r>
              </a:p>
            </c:rich>
          </c:tx>
          <c:layout/>
          <c:overlay val="0"/>
        </c:title>
        <c:numFmt formatCode="General" sourceLinked="1"/>
        <c:majorTickMark val="out"/>
        <c:minorTickMark val="none"/>
        <c:tickLblPos val="nextTo"/>
        <c:txPr>
          <a:bodyPr/>
          <a:lstStyle/>
          <a:p>
            <a:pPr>
              <a:defRPr b="1" i="0" baseline="0"/>
            </a:pPr>
            <a:endParaRPr lang="en-US"/>
          </a:p>
        </c:txPr>
        <c:crossAx val="220129536"/>
        <c:crosses val="autoZero"/>
        <c:crossBetween val="between"/>
      </c:valAx>
    </c:plotArea>
    <c:legend>
      <c:legendPos val="r"/>
      <c:layout>
        <c:manualLayout>
          <c:xMode val="edge"/>
          <c:yMode val="edge"/>
          <c:x val="0.19913643417422688"/>
          <c:y val="0.31906058617672789"/>
          <c:w val="0.26788268936466036"/>
          <c:h val="0.16743438320209975"/>
        </c:manualLayout>
      </c:layout>
      <c:overlay val="0"/>
      <c:txPr>
        <a:bodyPr/>
        <a:lstStyle/>
        <a:p>
          <a:pPr>
            <a:defRPr sz="1200" b="1" i="0" baseline="0">
              <a:latin typeface="Arial" panose="020B0604020202020204" pitchFamily="34" charset="0"/>
              <a:cs typeface="Arial" panose="020B0604020202020204" pitchFamily="34" charset="0"/>
            </a:defRPr>
          </a:pPr>
          <a:endParaRPr lang="en-US"/>
        </a:p>
      </c:txPr>
    </c:legend>
    <c:plotVisOnly val="1"/>
    <c:dispBlanksAs val="gap"/>
    <c:showDLblsOverMax val="0"/>
  </c:chart>
  <c:spPr>
    <a:solidFill>
      <a:schemeClr val="accent1">
        <a:lumMod val="20000"/>
        <a:lumOff val="80000"/>
      </a:schemeClr>
    </a:solidFill>
    <a:ln>
      <a:solidFill>
        <a:schemeClr val="tx1"/>
      </a:solidFill>
    </a:ln>
  </c:sp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9168F286-65A2-43F1-AB25-CE0373AF4C86}" type="datetimeFigureOut">
              <a:rPr lang="en-US" smtClean="0"/>
              <a:t>2/3/2016</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C940CFA7-2C26-4FFB-8B2F-551826B022E6}" type="slidenum">
              <a:rPr lang="en-US" smtClean="0"/>
              <a:t>‹#›</a:t>
            </a:fld>
            <a:endParaRPr lang="en-US"/>
          </a:p>
        </p:txBody>
      </p:sp>
    </p:spTree>
    <p:extLst>
      <p:ext uri="{BB962C8B-B14F-4D97-AF65-F5344CB8AC3E}">
        <p14:creationId xmlns:p14="http://schemas.microsoft.com/office/powerpoint/2010/main" val="30293094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36C4606-FED6-4E97-A772-46D02A25386D}" type="datetimeFigureOut">
              <a:rPr lang="en-US" smtClean="0"/>
              <a:pPr/>
              <a:t>2/3/2016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6D4F70B-17D2-4154-B0E9-7204CE9FED35}" type="slidenum">
              <a:rPr lang="en-US" smtClean="0"/>
              <a:pPr/>
              <a:t>‹#›</a:t>
            </a:fld>
            <a:endParaRPr lang="en-US" dirty="0"/>
          </a:p>
        </p:txBody>
      </p:sp>
    </p:spTree>
    <p:extLst>
      <p:ext uri="{BB962C8B-B14F-4D97-AF65-F5344CB8AC3E}">
        <p14:creationId xmlns:p14="http://schemas.microsoft.com/office/powerpoint/2010/main" val="4044813897"/>
      </p:ext>
    </p:extLst>
  </p:cSld>
  <p:clrMap bg1="lt1" tx1="dk1" bg2="lt2" tx2="dk2" accent1="accent1" accent2="accent2" accent3="accent3" accent4="accent4" accent5="accent5" accent6="accent6" hlink="hlink" folHlink="folHlink"/>
  <p:notesStyle>
    <a:lvl1pPr marL="0" algn="l" defTabSz="913969" rtl="0" eaLnBrk="1" latinLnBrk="0" hangingPunct="1">
      <a:defRPr sz="1200" kern="1200">
        <a:solidFill>
          <a:schemeClr val="tx1"/>
        </a:solidFill>
        <a:latin typeface="+mn-lt"/>
        <a:ea typeface="+mn-ea"/>
        <a:cs typeface="+mn-cs"/>
      </a:defRPr>
    </a:lvl1pPr>
    <a:lvl2pPr marL="456986" algn="l" defTabSz="913969" rtl="0" eaLnBrk="1" latinLnBrk="0" hangingPunct="1">
      <a:defRPr sz="1200" kern="1200">
        <a:solidFill>
          <a:schemeClr val="tx1"/>
        </a:solidFill>
        <a:latin typeface="+mn-lt"/>
        <a:ea typeface="+mn-ea"/>
        <a:cs typeface="+mn-cs"/>
      </a:defRPr>
    </a:lvl2pPr>
    <a:lvl3pPr marL="913969" algn="l" defTabSz="913969" rtl="0" eaLnBrk="1" latinLnBrk="0" hangingPunct="1">
      <a:defRPr sz="1200" kern="1200">
        <a:solidFill>
          <a:schemeClr val="tx1"/>
        </a:solidFill>
        <a:latin typeface="+mn-lt"/>
        <a:ea typeface="+mn-ea"/>
        <a:cs typeface="+mn-cs"/>
      </a:defRPr>
    </a:lvl3pPr>
    <a:lvl4pPr marL="1370955" algn="l" defTabSz="913969" rtl="0" eaLnBrk="1" latinLnBrk="0" hangingPunct="1">
      <a:defRPr sz="1200" kern="1200">
        <a:solidFill>
          <a:schemeClr val="tx1"/>
        </a:solidFill>
        <a:latin typeface="+mn-lt"/>
        <a:ea typeface="+mn-ea"/>
        <a:cs typeface="+mn-cs"/>
      </a:defRPr>
    </a:lvl4pPr>
    <a:lvl5pPr marL="1827940" algn="l" defTabSz="913969" rtl="0" eaLnBrk="1" latinLnBrk="0" hangingPunct="1">
      <a:defRPr sz="1200" kern="1200">
        <a:solidFill>
          <a:schemeClr val="tx1"/>
        </a:solidFill>
        <a:latin typeface="+mn-lt"/>
        <a:ea typeface="+mn-ea"/>
        <a:cs typeface="+mn-cs"/>
      </a:defRPr>
    </a:lvl5pPr>
    <a:lvl6pPr marL="2284925" algn="l" defTabSz="913969" rtl="0" eaLnBrk="1" latinLnBrk="0" hangingPunct="1">
      <a:defRPr sz="1200" kern="1200">
        <a:solidFill>
          <a:schemeClr val="tx1"/>
        </a:solidFill>
        <a:latin typeface="+mn-lt"/>
        <a:ea typeface="+mn-ea"/>
        <a:cs typeface="+mn-cs"/>
      </a:defRPr>
    </a:lvl6pPr>
    <a:lvl7pPr marL="2741909" algn="l" defTabSz="913969" rtl="0" eaLnBrk="1" latinLnBrk="0" hangingPunct="1">
      <a:defRPr sz="1200" kern="1200">
        <a:solidFill>
          <a:schemeClr val="tx1"/>
        </a:solidFill>
        <a:latin typeface="+mn-lt"/>
        <a:ea typeface="+mn-ea"/>
        <a:cs typeface="+mn-cs"/>
      </a:defRPr>
    </a:lvl7pPr>
    <a:lvl8pPr marL="3198895" algn="l" defTabSz="913969" rtl="0" eaLnBrk="1" latinLnBrk="0" hangingPunct="1">
      <a:defRPr sz="1200" kern="1200">
        <a:solidFill>
          <a:schemeClr val="tx1"/>
        </a:solidFill>
        <a:latin typeface="+mn-lt"/>
        <a:ea typeface="+mn-ea"/>
        <a:cs typeface="+mn-cs"/>
      </a:defRPr>
    </a:lvl8pPr>
    <a:lvl9pPr marL="3655880" algn="l" defTabSz="91396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25" y="1766888"/>
            <a:ext cx="5384800" cy="4038600"/>
          </a:xfrm>
        </p:spPr>
      </p:sp>
      <p:sp>
        <p:nvSpPr>
          <p:cNvPr id="3" name="Notes Placeholder 2"/>
          <p:cNvSpPr>
            <a:spLocks noGrp="1"/>
          </p:cNvSpPr>
          <p:nvPr>
            <p:ph type="body" idx="1"/>
          </p:nvPr>
        </p:nvSpPr>
        <p:spPr>
          <a:xfrm>
            <a:off x="366126" y="6530898"/>
            <a:ext cx="6400800" cy="689514"/>
          </a:xfrm>
        </p:spPr>
        <p:txBody>
          <a:bodyPr/>
          <a:lstStyle/>
          <a:p>
            <a:r>
              <a:rPr lang="en-US" sz="2000" dirty="0" smtClean="0">
                <a:latin typeface="Arial" panose="020B0604020202020204" pitchFamily="34" charset="0"/>
                <a:cs typeface="Arial" panose="020B0604020202020204" pitchFamily="34" charset="0"/>
              </a:rPr>
              <a:t>Slide notes, talking points and background information</a:t>
            </a:r>
            <a:endParaRPr lang="en-US" sz="2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A6D4F70B-17D2-4154-B0E9-7204CE9FED35}" type="slidenum">
              <a:rPr lang="en-US" smtClean="0"/>
              <a:pPr/>
              <a:t>0</a:t>
            </a:fld>
            <a:endParaRPr lang="en-US" dirty="0"/>
          </a:p>
        </p:txBody>
      </p:sp>
      <p:grpSp>
        <p:nvGrpSpPr>
          <p:cNvPr id="5" name="Group 4"/>
          <p:cNvGrpSpPr/>
          <p:nvPr/>
        </p:nvGrpSpPr>
        <p:grpSpPr>
          <a:xfrm>
            <a:off x="0" y="3"/>
            <a:ext cx="7010400" cy="1016222"/>
            <a:chOff x="0" y="3"/>
            <a:chExt cx="7010400" cy="1016222"/>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
              <a:ext cx="1622066" cy="592114"/>
            </a:xfrm>
            <a:prstGeom prst="rect">
              <a:avLst/>
            </a:prstGeom>
          </p:spPr>
        </p:pic>
        <p:cxnSp>
          <p:nvCxnSpPr>
            <p:cNvPr id="7" name="Straight Connector 6"/>
            <p:cNvCxnSpPr/>
            <p:nvPr/>
          </p:nvCxnSpPr>
          <p:spPr>
            <a:xfrm>
              <a:off x="0" y="1016225"/>
              <a:ext cx="7010400" cy="0"/>
            </a:xfrm>
            <a:prstGeom prst="line">
              <a:avLst/>
            </a:prstGeom>
            <a:noFill/>
            <a:ln w="38100" cap="flat" cmpd="sng" algn="ctr">
              <a:solidFill>
                <a:srgbClr val="82BC00"/>
              </a:solidFill>
              <a:prstDash val="solid"/>
            </a:ln>
            <a:effectLst/>
          </p:spPr>
        </p:cxnSp>
      </p:grpSp>
    </p:spTree>
    <p:extLst>
      <p:ext uri="{BB962C8B-B14F-4D97-AF65-F5344CB8AC3E}">
        <p14:creationId xmlns:p14="http://schemas.microsoft.com/office/powerpoint/2010/main" val="37650263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66875" y="1447800"/>
            <a:ext cx="3657600" cy="2743200"/>
          </a:xfrm>
        </p:spPr>
      </p:sp>
      <p:sp>
        <p:nvSpPr>
          <p:cNvPr id="3" name="Notes Placeholder 2"/>
          <p:cNvSpPr>
            <a:spLocks noGrp="1"/>
          </p:cNvSpPr>
          <p:nvPr>
            <p:ph type="body" idx="1"/>
          </p:nvPr>
        </p:nvSpPr>
        <p:spPr>
          <a:xfrm>
            <a:off x="406203" y="4558992"/>
            <a:ext cx="6197996" cy="4495800"/>
          </a:xfrm>
        </p:spPr>
        <p:txBody>
          <a:bodyPr/>
          <a:lstStyle/>
          <a:p>
            <a:pPr marL="182880" indent="-182880">
              <a:lnSpc>
                <a:spcPct val="114000"/>
              </a:lnSpc>
              <a:spcAft>
                <a:spcPts val="800"/>
              </a:spcAft>
              <a:buFont typeface="Arial"/>
              <a:buChar char="•"/>
              <a:tabLst>
                <a:tab pos="474184" algn="l"/>
              </a:tabLst>
            </a:pPr>
            <a:r>
              <a:rPr lang="en-US" sz="1250" dirty="0">
                <a:latin typeface="Arial" panose="020B0604020202020204" pitchFamily="34" charset="0"/>
                <a:cs typeface="Arial" panose="020B0604020202020204" pitchFamily="34" charset="0"/>
              </a:rPr>
              <a:t>As the three boxes at the bottom of this slide illustrate, MISO is analyzing EPA’s final Clean Power Plan in the context of three timeframes: </a:t>
            </a:r>
            <a:r>
              <a:rPr lang="en-US" sz="1250" b="1" dirty="0">
                <a:latin typeface="Arial" panose="020B0604020202020204" pitchFamily="34" charset="0"/>
                <a:cs typeface="Arial" panose="020B0604020202020204" pitchFamily="34" charset="0"/>
              </a:rPr>
              <a:t>(1) near-term modeling; (2) mid-term modeling; and (3) long-term modeling.</a:t>
            </a:r>
            <a:r>
              <a:rPr lang="en-US" sz="1250" dirty="0">
                <a:latin typeface="Arial" panose="020B0604020202020204" pitchFamily="34" charset="0"/>
                <a:cs typeface="Arial" panose="020B0604020202020204" pitchFamily="34" charset="0"/>
              </a:rPr>
              <a:t> </a:t>
            </a:r>
          </a:p>
          <a:p>
            <a:pPr marL="182880" indent="-182880">
              <a:lnSpc>
                <a:spcPct val="114000"/>
              </a:lnSpc>
              <a:spcAft>
                <a:spcPts val="800"/>
              </a:spcAft>
              <a:buFont typeface="Arial"/>
              <a:buChar char="•"/>
              <a:tabLst>
                <a:tab pos="474184" algn="l"/>
              </a:tabLst>
            </a:pPr>
            <a:r>
              <a:rPr lang="en-US" sz="1250" dirty="0">
                <a:latin typeface="Arial" panose="020B0604020202020204" pitchFamily="34" charset="0"/>
                <a:cs typeface="Arial" panose="020B0604020202020204" pitchFamily="34" charset="0"/>
              </a:rPr>
              <a:t>We based this timeline on the impending deadlines and other requirements in the final CPP rule itself. </a:t>
            </a:r>
          </a:p>
          <a:p>
            <a:pPr marL="182880" indent="-182880">
              <a:lnSpc>
                <a:spcPct val="114000"/>
              </a:lnSpc>
              <a:spcAft>
                <a:spcPts val="800"/>
              </a:spcAft>
              <a:buFont typeface="Arial"/>
              <a:buChar char="•"/>
              <a:tabLst>
                <a:tab pos="474184" algn="l"/>
              </a:tabLst>
            </a:pPr>
            <a:r>
              <a:rPr lang="en-US" sz="1250" dirty="0">
                <a:latin typeface="Arial" panose="020B0604020202020204" pitchFamily="34" charset="0"/>
                <a:cs typeface="Arial" panose="020B0604020202020204" pitchFamily="34" charset="0"/>
              </a:rPr>
              <a:t>We took this approach so that our member-states and asset owners could consider our findings in advance of developing their CPP implementation plans. </a:t>
            </a:r>
          </a:p>
          <a:p>
            <a:pPr>
              <a:lnSpc>
                <a:spcPct val="114000"/>
              </a:lnSpc>
              <a:spcAft>
                <a:spcPts val="800"/>
              </a:spcAft>
              <a:tabLst>
                <a:tab pos="474184" algn="l"/>
              </a:tabLst>
            </a:pPr>
            <a:r>
              <a:rPr lang="en-US" sz="1250" dirty="0" smtClean="0">
                <a:latin typeface="Arial" panose="020B0604020202020204" pitchFamily="34" charset="0"/>
                <a:cs typeface="Arial" panose="020B0604020202020204" pitchFamily="34" charset="0"/>
              </a:rPr>
              <a:t>More details on our modeling: </a:t>
            </a:r>
            <a:endParaRPr lang="en-US" sz="1250" dirty="0">
              <a:latin typeface="Arial" panose="020B0604020202020204" pitchFamily="34" charset="0"/>
              <a:cs typeface="Arial" panose="020B0604020202020204" pitchFamily="34" charset="0"/>
            </a:endParaRPr>
          </a:p>
          <a:p>
            <a:pPr marL="182880" indent="-182880">
              <a:lnSpc>
                <a:spcPct val="114000"/>
              </a:lnSpc>
              <a:spcAft>
                <a:spcPts val="800"/>
              </a:spcAft>
              <a:buFont typeface="+mj-lt"/>
              <a:buAutoNum type="arabicPeriod"/>
              <a:tabLst>
                <a:tab pos="474184" algn="l"/>
              </a:tabLst>
            </a:pPr>
            <a:r>
              <a:rPr lang="en-US" sz="1250" b="1" dirty="0">
                <a:latin typeface="Arial" panose="020B0604020202020204" pitchFamily="34" charset="0"/>
                <a:cs typeface="Arial" panose="020B0604020202020204" pitchFamily="34" charset="0"/>
              </a:rPr>
              <a:t>MISO’s </a:t>
            </a:r>
            <a:r>
              <a:rPr lang="en-US" sz="1250" b="1" u="sng" dirty="0">
                <a:latin typeface="Arial" panose="020B0604020202020204" pitchFamily="34" charset="0"/>
                <a:cs typeface="Arial" panose="020B0604020202020204" pitchFamily="34" charset="0"/>
              </a:rPr>
              <a:t>NEAR-TERM</a:t>
            </a:r>
            <a:r>
              <a:rPr lang="en-US" sz="1250" b="1" dirty="0">
                <a:latin typeface="Arial" panose="020B0604020202020204" pitchFamily="34" charset="0"/>
                <a:cs typeface="Arial" panose="020B0604020202020204" pitchFamily="34" charset="0"/>
              </a:rPr>
              <a:t> modeling (September 2015—February 2016) </a:t>
            </a:r>
            <a:r>
              <a:rPr lang="en-US" sz="1250" dirty="0">
                <a:latin typeface="Arial" panose="020B0604020202020204" pitchFamily="34" charset="0"/>
                <a:cs typeface="Arial" panose="020B0604020202020204" pitchFamily="34" charset="0"/>
              </a:rPr>
              <a:t>will estimate the costs and other impacts of complying with the CPP under a host of different implementation strategies, including both rate-based and mass-based compliance approaches with and without interstate trading of emissions allowances/credits.</a:t>
            </a:r>
          </a:p>
          <a:p>
            <a:pPr marL="548640" indent="-171450">
              <a:lnSpc>
                <a:spcPct val="114000"/>
              </a:lnSpc>
              <a:spcAft>
                <a:spcPts val="800"/>
              </a:spcAft>
              <a:buFont typeface="Courier New" panose="02070309020205020404" pitchFamily="49" charset="0"/>
              <a:buChar char="o"/>
              <a:tabLst>
                <a:tab pos="474184" algn="l"/>
              </a:tabLst>
            </a:pPr>
            <a:r>
              <a:rPr lang="en-US" sz="1250" dirty="0">
                <a:latin typeface="Arial" panose="020B0604020202020204" pitchFamily="34" charset="0"/>
                <a:cs typeface="Arial" panose="020B0604020202020204" pitchFamily="34" charset="0"/>
              </a:rPr>
              <a:t>In our near-term analysis, we will model the compliance costs and other impacts of the CPP by using six different hypothetical scenarios </a:t>
            </a:r>
            <a:r>
              <a:rPr lang="en-US" sz="1250" dirty="0" smtClean="0">
                <a:latin typeface="Arial" panose="020B0604020202020204" pitchFamily="34" charset="0"/>
                <a:cs typeface="Arial" panose="020B0604020202020204" pitchFamily="34" charset="0"/>
              </a:rPr>
              <a:t>(more details below) that </a:t>
            </a:r>
            <a:r>
              <a:rPr lang="en-US" sz="1250" dirty="0">
                <a:latin typeface="Arial" panose="020B0604020202020204" pitchFamily="34" charset="0"/>
                <a:cs typeface="Arial" panose="020B0604020202020204" pitchFamily="34" charset="0"/>
              </a:rPr>
              <a:t>represent how states and utilities might choose to implement the rule.</a:t>
            </a:r>
          </a:p>
          <a:p>
            <a:pPr marL="548640" indent="-171450">
              <a:lnSpc>
                <a:spcPct val="114000"/>
              </a:lnSpc>
              <a:spcAft>
                <a:spcPts val="800"/>
              </a:spcAft>
              <a:buFont typeface="Courier New" panose="02070309020205020404" pitchFamily="49" charset="0"/>
              <a:buChar char="o"/>
              <a:tabLst>
                <a:tab pos="474184" algn="l"/>
              </a:tabLst>
            </a:pPr>
            <a:r>
              <a:rPr lang="en-US" sz="1250" dirty="0">
                <a:latin typeface="Arial" panose="020B0604020202020204" pitchFamily="34" charset="0"/>
                <a:cs typeface="Arial" panose="020B0604020202020204" pitchFamily="34" charset="0"/>
              </a:rPr>
              <a:t>For example, one of these scenarios will model the costs and other impacts of complying with the CPP by incrementally converting 25% of the existing coal-fired generation fleet to natural gas combined cycle units. </a:t>
            </a:r>
          </a:p>
          <a:p>
            <a:pPr marL="548640" indent="-171450">
              <a:lnSpc>
                <a:spcPct val="114000"/>
              </a:lnSpc>
              <a:spcAft>
                <a:spcPts val="800"/>
              </a:spcAft>
              <a:buFont typeface="Courier New" panose="02070309020205020404" pitchFamily="49" charset="0"/>
              <a:buChar char="o"/>
              <a:tabLst>
                <a:tab pos="474184" algn="l"/>
              </a:tabLst>
            </a:pPr>
            <a:r>
              <a:rPr lang="en-US" sz="1250" dirty="0">
                <a:latin typeface="Arial" panose="020B0604020202020204" pitchFamily="34" charset="0"/>
                <a:cs typeface="Arial" panose="020B0604020202020204" pitchFamily="34" charset="0"/>
              </a:rPr>
              <a:t>Other scenarios will model the costs and impacts of complying with the CPP by increasing the use of renewable energy and energy efficiency. </a:t>
            </a:r>
          </a:p>
          <a:p>
            <a:pPr marL="548640" indent="-171450">
              <a:lnSpc>
                <a:spcPct val="114000"/>
              </a:lnSpc>
              <a:spcAft>
                <a:spcPts val="800"/>
              </a:spcAft>
              <a:buFont typeface="Courier New" panose="02070309020205020404" pitchFamily="49" charset="0"/>
              <a:buChar char="o"/>
              <a:tabLst>
                <a:tab pos="474184" algn="l"/>
              </a:tabLst>
            </a:pPr>
            <a:r>
              <a:rPr lang="en-US" sz="1250" dirty="0">
                <a:latin typeface="Arial" panose="020B0604020202020204" pitchFamily="34" charset="0"/>
                <a:cs typeface="Arial" panose="020B0604020202020204" pitchFamily="34" charset="0"/>
              </a:rPr>
              <a:t>All six of the scenarios were developed with input from stakeholders. </a:t>
            </a:r>
          </a:p>
          <a:p>
            <a:pPr marL="182880" indent="-182880">
              <a:lnSpc>
                <a:spcPct val="114000"/>
              </a:lnSpc>
              <a:spcAft>
                <a:spcPts val="800"/>
              </a:spcAft>
              <a:buFont typeface="+mj-lt"/>
              <a:buAutoNum type="arabicPeriod" startAt="2"/>
              <a:tabLst>
                <a:tab pos="474184" algn="l"/>
              </a:tabLst>
            </a:pPr>
            <a:r>
              <a:rPr lang="en-US" sz="1250" b="1" dirty="0">
                <a:latin typeface="Arial" panose="020B0604020202020204" pitchFamily="34" charset="0"/>
                <a:cs typeface="Arial" panose="020B0604020202020204" pitchFamily="34" charset="0"/>
              </a:rPr>
              <a:t>MISO’s </a:t>
            </a:r>
            <a:r>
              <a:rPr lang="en-US" sz="1250" b="1" u="sng" dirty="0">
                <a:latin typeface="Arial" panose="020B0604020202020204" pitchFamily="34" charset="0"/>
                <a:cs typeface="Arial" panose="020B0604020202020204" pitchFamily="34" charset="0"/>
              </a:rPr>
              <a:t>MID-TERM</a:t>
            </a:r>
            <a:r>
              <a:rPr lang="en-US" sz="1250" b="1" dirty="0">
                <a:latin typeface="Arial" panose="020B0604020202020204" pitchFamily="34" charset="0"/>
                <a:cs typeface="Arial" panose="020B0604020202020204" pitchFamily="34" charset="0"/>
              </a:rPr>
              <a:t> modeling (January 2016—June 2016) </a:t>
            </a:r>
            <a:r>
              <a:rPr lang="en-US" sz="1250" dirty="0">
                <a:latin typeface="Arial" panose="020B0604020202020204" pitchFamily="34" charset="0"/>
                <a:cs typeface="Arial" panose="020B0604020202020204" pitchFamily="34" charset="0"/>
              </a:rPr>
              <a:t>is designed to help MISO and stakeholders to better understand how the CPP could affect the development of future MISO-wide transmission expansion plans, starting with MTEP17.</a:t>
            </a:r>
          </a:p>
          <a:p>
            <a:pPr marL="548640" indent="-171450">
              <a:lnSpc>
                <a:spcPct val="114000"/>
              </a:lnSpc>
              <a:spcAft>
                <a:spcPts val="800"/>
              </a:spcAft>
              <a:buFont typeface="Courier New" panose="02070309020205020404" pitchFamily="49" charset="0"/>
              <a:buChar char="o"/>
              <a:tabLst>
                <a:tab pos="474184" algn="l"/>
              </a:tabLst>
            </a:pPr>
            <a:r>
              <a:rPr lang="en-US" sz="1250" dirty="0">
                <a:latin typeface="Arial" panose="020B0604020202020204" pitchFamily="34" charset="0"/>
                <a:cs typeface="Arial" panose="020B0604020202020204" pitchFamily="34" charset="0"/>
              </a:rPr>
              <a:t>We will conduct our mid-term analysis using three stakeholder-informed futures that differ in terms of how aggressively—or not—the CPP is implemented due to factors such as gas prices, technological developments and policy choices regarding renewables, and legal/political challenges to the rule. </a:t>
            </a:r>
            <a:endParaRPr lang="en-US" sz="1250" dirty="0"/>
          </a:p>
          <a:p>
            <a:pPr marL="548640" indent="-171450">
              <a:lnSpc>
                <a:spcPct val="114000"/>
              </a:lnSpc>
              <a:spcAft>
                <a:spcPts val="800"/>
              </a:spcAft>
              <a:buFont typeface="Courier New" panose="02070309020205020404" pitchFamily="49" charset="0"/>
              <a:buChar char="o"/>
              <a:tabLst>
                <a:tab pos="474184" algn="l"/>
              </a:tabLst>
            </a:pPr>
            <a:r>
              <a:rPr lang="en-US" sz="1250" dirty="0">
                <a:latin typeface="Arial" panose="020B0604020202020204" pitchFamily="34" charset="0"/>
                <a:cs typeface="Arial" panose="020B0604020202020204" pitchFamily="34" charset="0"/>
              </a:rPr>
              <a:t>Among other things, our mid-term modeling will include a “profitability analysis” that is designed to estimate how many existing resources would likely retire under each of the three futures in this portion of our study. The results of this analysis will be presented in aggregate, with no information that could identify specific units or companies.  </a:t>
            </a:r>
          </a:p>
          <a:p>
            <a:pPr marL="182880" indent="-182880">
              <a:lnSpc>
                <a:spcPct val="114000"/>
              </a:lnSpc>
              <a:spcAft>
                <a:spcPts val="800"/>
              </a:spcAft>
              <a:buFont typeface="+mj-lt"/>
              <a:buAutoNum type="arabicPeriod" startAt="3"/>
              <a:tabLst>
                <a:tab pos="474184" algn="l"/>
              </a:tabLst>
            </a:pPr>
            <a:r>
              <a:rPr lang="en-US" sz="1250" b="1" dirty="0">
                <a:latin typeface="Arial" panose="020B0604020202020204" pitchFamily="34" charset="0"/>
                <a:cs typeface="Arial" panose="020B0604020202020204" pitchFamily="34" charset="0"/>
              </a:rPr>
              <a:t>MISO’s </a:t>
            </a:r>
            <a:r>
              <a:rPr lang="en-US" sz="1250" b="1" u="sng" dirty="0">
                <a:latin typeface="Arial" panose="020B0604020202020204" pitchFamily="34" charset="0"/>
                <a:cs typeface="Arial" panose="020B0604020202020204" pitchFamily="34" charset="0"/>
              </a:rPr>
              <a:t>LONG-TERM</a:t>
            </a:r>
            <a:r>
              <a:rPr lang="en-US" sz="1250" b="1" dirty="0">
                <a:latin typeface="Arial" panose="020B0604020202020204" pitchFamily="34" charset="0"/>
                <a:cs typeface="Arial" panose="020B0604020202020204" pitchFamily="34" charset="0"/>
              </a:rPr>
              <a:t> modeling (July 2016—beyond) </a:t>
            </a:r>
            <a:r>
              <a:rPr lang="en-US" sz="1250" dirty="0">
                <a:latin typeface="Arial" panose="020B0604020202020204" pitchFamily="34" charset="0"/>
                <a:cs typeface="Arial" panose="020B0604020202020204" pitchFamily="34" charset="0"/>
              </a:rPr>
              <a:t>is designed to develop transmission overlays to aid in cost-effective and reliable implementation of the CPP. The long-term portion of our analysis is outside the scope of our current stand-alone CPP study. </a:t>
            </a:r>
          </a:p>
          <a:p>
            <a:pPr marL="182880" indent="-182880">
              <a:lnSpc>
                <a:spcPct val="114000"/>
              </a:lnSpc>
              <a:spcAft>
                <a:spcPts val="800"/>
              </a:spcAft>
              <a:buFont typeface="Arial"/>
              <a:buChar char="•"/>
              <a:tabLst>
                <a:tab pos="474184" algn="l"/>
              </a:tabLst>
            </a:pPr>
            <a:r>
              <a:rPr lang="en-US" sz="1250" dirty="0">
                <a:latin typeface="Arial" panose="020B0604020202020204" pitchFamily="34" charset="0"/>
                <a:cs typeface="Arial" panose="020B0604020202020204" pitchFamily="34" charset="0"/>
              </a:rPr>
              <a:t>MISO’s studies of the </a:t>
            </a:r>
            <a:r>
              <a:rPr lang="en-US" sz="1250" u="sng" dirty="0">
                <a:latin typeface="Arial" panose="020B0604020202020204" pitchFamily="34" charset="0"/>
                <a:cs typeface="Arial" panose="020B0604020202020204" pitchFamily="34" charset="0"/>
              </a:rPr>
              <a:t>draft</a:t>
            </a:r>
            <a:r>
              <a:rPr lang="en-US" sz="1250" dirty="0">
                <a:latin typeface="Arial" panose="020B0604020202020204" pitchFamily="34" charset="0"/>
                <a:cs typeface="Arial" panose="020B0604020202020204" pitchFamily="34" charset="0"/>
              </a:rPr>
              <a:t> Clean Power Plan have positioned us well to analyze the final rule.</a:t>
            </a:r>
          </a:p>
          <a:p>
            <a:pPr marL="182880" indent="-182880">
              <a:lnSpc>
                <a:spcPct val="114000"/>
              </a:lnSpc>
              <a:spcAft>
                <a:spcPts val="800"/>
              </a:spcAft>
              <a:buFont typeface="Arial"/>
              <a:buChar char="•"/>
              <a:tabLst>
                <a:tab pos="474184" algn="l"/>
              </a:tabLst>
            </a:pPr>
            <a:r>
              <a:rPr lang="en-US" sz="1250" dirty="0">
                <a:latin typeface="Arial" panose="020B0604020202020204" pitchFamily="34" charset="0"/>
                <a:cs typeface="Arial" panose="020B0604020202020204" pitchFamily="34" charset="0"/>
              </a:rPr>
              <a:t>Our </a:t>
            </a:r>
            <a:r>
              <a:rPr lang="en-US" sz="1250" b="1" dirty="0">
                <a:latin typeface="Arial" panose="020B0604020202020204" pitchFamily="34" charset="0"/>
                <a:cs typeface="Arial" panose="020B0604020202020204" pitchFamily="34" charset="0"/>
              </a:rPr>
              <a:t>study tool</a:t>
            </a:r>
            <a:r>
              <a:rPr lang="en-US" sz="1250" dirty="0">
                <a:latin typeface="Arial" panose="020B0604020202020204" pitchFamily="34" charset="0"/>
                <a:cs typeface="Arial" panose="020B0604020202020204" pitchFamily="34" charset="0"/>
              </a:rPr>
              <a:t> allows us to model both state- and regional-level compliance; CO</a:t>
            </a:r>
            <a:r>
              <a:rPr lang="en-US" sz="1250" baseline="-25000" dirty="0">
                <a:latin typeface="Arial" panose="020B0604020202020204" pitchFamily="34" charset="0"/>
                <a:cs typeface="Arial" panose="020B0604020202020204" pitchFamily="34" charset="0"/>
              </a:rPr>
              <a:t>2</a:t>
            </a:r>
            <a:r>
              <a:rPr lang="en-US" sz="1250" dirty="0">
                <a:latin typeface="Arial" panose="020B0604020202020204" pitchFamily="34" charset="0"/>
                <a:cs typeface="Arial" panose="020B0604020202020204" pitchFamily="34" charset="0"/>
              </a:rPr>
              <a:t> mass or rate constraints; and integrated gas-electric system dispatch. </a:t>
            </a:r>
          </a:p>
          <a:p>
            <a:pPr marL="182880" indent="-182880">
              <a:lnSpc>
                <a:spcPct val="114000"/>
              </a:lnSpc>
              <a:spcAft>
                <a:spcPts val="800"/>
              </a:spcAft>
              <a:buFont typeface="Arial"/>
              <a:buChar char="•"/>
              <a:tabLst>
                <a:tab pos="474184" algn="l"/>
              </a:tabLst>
            </a:pPr>
            <a:r>
              <a:rPr lang="en-US" sz="1250" dirty="0">
                <a:latin typeface="Arial" panose="020B0604020202020204" pitchFamily="34" charset="0"/>
                <a:cs typeface="Arial" panose="020B0604020202020204" pitchFamily="34" charset="0"/>
              </a:rPr>
              <a:t>The scenarios and futures that we plug into that tool allow us to study of a range of options in a structured fashion. </a:t>
            </a:r>
          </a:p>
          <a:p>
            <a:pPr marL="182880" lvl="1" indent="-182880">
              <a:lnSpc>
                <a:spcPct val="114000"/>
              </a:lnSpc>
              <a:spcAft>
                <a:spcPts val="800"/>
              </a:spcAft>
              <a:buFont typeface="Arial"/>
              <a:buChar char="•"/>
              <a:tabLst>
                <a:tab pos="474184" algn="l"/>
              </a:tabLst>
            </a:pPr>
            <a:r>
              <a:rPr lang="en-US" sz="1250" dirty="0">
                <a:latin typeface="Arial" panose="020B0604020202020204" pitchFamily="34" charset="0"/>
                <a:cs typeface="Arial" panose="020B0604020202020204" pitchFamily="34" charset="0"/>
              </a:rPr>
              <a:t>Stakeholder input is essential to producing relevant scenarios and futures. </a:t>
            </a:r>
          </a:p>
          <a:p>
            <a:pPr marL="182880" lvl="1" indent="-182880">
              <a:lnSpc>
                <a:spcPct val="114000"/>
              </a:lnSpc>
              <a:spcAft>
                <a:spcPts val="800"/>
              </a:spcAft>
              <a:buFont typeface="Arial"/>
              <a:buChar char="•"/>
              <a:tabLst>
                <a:tab pos="474184" algn="l"/>
              </a:tabLst>
            </a:pPr>
            <a:r>
              <a:rPr lang="en-US" sz="1250" dirty="0">
                <a:latin typeface="Arial" panose="020B0604020202020204" pitchFamily="34" charset="0"/>
                <a:cs typeface="Arial" panose="020B0604020202020204" pitchFamily="34" charset="0"/>
              </a:rPr>
              <a:t>Our phased study approach produces valuable information prior to completion of the entire analysis. </a:t>
            </a:r>
          </a:p>
          <a:p>
            <a:pPr marL="0" lvl="1">
              <a:lnSpc>
                <a:spcPct val="114000"/>
              </a:lnSpc>
              <a:spcAft>
                <a:spcPts val="800"/>
              </a:spcAft>
              <a:tabLst>
                <a:tab pos="474184" algn="l"/>
              </a:tabLst>
            </a:pPr>
            <a:r>
              <a:rPr lang="en-US" sz="1250" b="1" dirty="0" smtClean="0">
                <a:latin typeface="Arial" panose="020B0604020202020204" pitchFamily="34" charset="0"/>
                <a:cs typeface="Arial" panose="020B0604020202020204" pitchFamily="34" charset="0"/>
              </a:rPr>
              <a:t>More details on our six near-term production-cost scenarios:</a:t>
            </a:r>
          </a:p>
          <a:p>
            <a:pPr marL="228600" lvl="1" indent="-228600">
              <a:lnSpc>
                <a:spcPct val="114000"/>
              </a:lnSpc>
              <a:spcAft>
                <a:spcPts val="800"/>
              </a:spcAft>
              <a:buAutoNum type="arabicPeriod"/>
              <a:tabLst>
                <a:tab pos="474184" algn="l"/>
              </a:tabLst>
            </a:pPr>
            <a:r>
              <a:rPr lang="en-US" sz="1250" b="1" dirty="0" smtClean="0">
                <a:latin typeface="Arial" panose="020B0604020202020204" pitchFamily="34" charset="0"/>
                <a:cs typeface="Arial" panose="020B0604020202020204" pitchFamily="34" charset="0"/>
              </a:rPr>
              <a:t>Business-as usual (BAU):</a:t>
            </a:r>
            <a:r>
              <a:rPr lang="en-US" sz="1250" dirty="0" smtClean="0">
                <a:latin typeface="Arial" panose="020B0604020202020204" pitchFamily="34" charset="0"/>
                <a:cs typeface="Arial" panose="020B0604020202020204" pitchFamily="34" charset="0"/>
              </a:rPr>
              <a:t> The assumptions underlying this scenario are consistent with our MTEP15 BAU economic planning model, such as 12.6 GW of MATS-related coal retirements. </a:t>
            </a:r>
          </a:p>
          <a:p>
            <a:pPr marL="228600" lvl="1" indent="-228600">
              <a:lnSpc>
                <a:spcPct val="114000"/>
              </a:lnSpc>
              <a:spcAft>
                <a:spcPts val="800"/>
              </a:spcAft>
              <a:buAutoNum type="arabicPeriod"/>
              <a:tabLst>
                <a:tab pos="474184" algn="l"/>
              </a:tabLst>
            </a:pPr>
            <a:r>
              <a:rPr lang="en-US" sz="1250" b="1" dirty="0" smtClean="0">
                <a:latin typeface="Arial" panose="020B0604020202020204" pitchFamily="34" charset="0"/>
                <a:cs typeface="Arial" panose="020B0604020202020204" pitchFamily="34" charset="0"/>
              </a:rPr>
              <a:t>CPP Constraints (CPP)</a:t>
            </a:r>
            <a:r>
              <a:rPr lang="en-US" sz="1250" dirty="0" smtClean="0">
                <a:latin typeface="Arial" panose="020B0604020202020204" pitchFamily="34" charset="0"/>
                <a:cs typeface="Arial" panose="020B0604020202020204" pitchFamily="34" charset="0"/>
              </a:rPr>
              <a:t>: CPP constraints applied. </a:t>
            </a:r>
          </a:p>
          <a:p>
            <a:pPr marL="228600" lvl="1" indent="-228600">
              <a:lnSpc>
                <a:spcPct val="114000"/>
              </a:lnSpc>
              <a:spcAft>
                <a:spcPts val="800"/>
              </a:spcAft>
              <a:buAutoNum type="arabicPeriod"/>
              <a:tabLst>
                <a:tab pos="474184" algn="l"/>
              </a:tabLst>
            </a:pPr>
            <a:r>
              <a:rPr lang="en-US" sz="1250" b="1" dirty="0" smtClean="0">
                <a:latin typeface="Arial" panose="020B0604020202020204" pitchFamily="34" charset="0"/>
                <a:cs typeface="Arial" panose="020B0604020202020204" pitchFamily="34" charset="0"/>
              </a:rPr>
              <a:t>Coal-to-Gas Conversions (C2G)</a:t>
            </a:r>
            <a:r>
              <a:rPr lang="en-US" sz="1250" dirty="0" smtClean="0">
                <a:latin typeface="Arial" panose="020B0604020202020204" pitchFamily="34" charset="0"/>
                <a:cs typeface="Arial" panose="020B0604020202020204" pitchFamily="34" charset="0"/>
              </a:rPr>
              <a:t>: 25% of coal capacity per region is incrementally converted to run on gas. </a:t>
            </a:r>
          </a:p>
          <a:p>
            <a:pPr marL="228600" lvl="1" indent="-228600">
              <a:lnSpc>
                <a:spcPct val="114000"/>
              </a:lnSpc>
              <a:spcAft>
                <a:spcPts val="800"/>
              </a:spcAft>
              <a:buAutoNum type="arabicPeriod"/>
              <a:tabLst>
                <a:tab pos="474184" algn="l"/>
              </a:tabLst>
            </a:pPr>
            <a:r>
              <a:rPr lang="en-US" sz="1250" b="1" dirty="0" smtClean="0">
                <a:latin typeface="Arial" panose="020B0604020202020204" pitchFamily="34" charset="0"/>
                <a:cs typeface="Arial" panose="020B0604020202020204" pitchFamily="34" charset="0"/>
              </a:rPr>
              <a:t>Gas Build-Out: (GBO)</a:t>
            </a:r>
            <a:r>
              <a:rPr lang="en-US" sz="1250" dirty="0" smtClean="0">
                <a:latin typeface="Arial" panose="020B0604020202020204" pitchFamily="34" charset="0"/>
                <a:cs typeface="Arial" panose="020B0604020202020204" pitchFamily="34" charset="0"/>
              </a:rPr>
              <a:t>: Same 25% coal retirement as above, but </a:t>
            </a:r>
            <a:r>
              <a:rPr lang="en-US" sz="1250" u="sng" dirty="0" smtClean="0">
                <a:latin typeface="Arial" panose="020B0604020202020204" pitchFamily="34" charset="0"/>
                <a:cs typeface="Arial" panose="020B0604020202020204" pitchFamily="34" charset="0"/>
              </a:rPr>
              <a:t>new</a:t>
            </a:r>
            <a:r>
              <a:rPr lang="en-US" sz="1250" dirty="0" smtClean="0">
                <a:latin typeface="Arial" panose="020B0604020202020204" pitchFamily="34" charset="0"/>
                <a:cs typeface="Arial" panose="020B0604020202020204" pitchFamily="34" charset="0"/>
              </a:rPr>
              <a:t> gas-fired units are build to compensate for retired coal capacity. </a:t>
            </a:r>
          </a:p>
          <a:p>
            <a:pPr marL="228600" lvl="1" indent="-228600">
              <a:lnSpc>
                <a:spcPct val="114000"/>
              </a:lnSpc>
              <a:spcAft>
                <a:spcPts val="800"/>
              </a:spcAft>
              <a:buAutoNum type="arabicPeriod"/>
              <a:tabLst>
                <a:tab pos="474184" algn="l"/>
              </a:tabLst>
            </a:pPr>
            <a:r>
              <a:rPr lang="en-US" sz="1250" b="1" dirty="0" smtClean="0">
                <a:latin typeface="Arial" panose="020B0604020202020204" pitchFamily="34" charset="0"/>
                <a:cs typeface="Arial" panose="020B0604020202020204" pitchFamily="34" charset="0"/>
              </a:rPr>
              <a:t>Gas, Wind, Solar Build-Out (GWS)</a:t>
            </a:r>
            <a:r>
              <a:rPr lang="en-US" sz="1250" dirty="0" smtClean="0">
                <a:latin typeface="Arial" panose="020B0604020202020204" pitchFamily="34" charset="0"/>
                <a:cs typeface="Arial" panose="020B0604020202020204" pitchFamily="34" charset="0"/>
              </a:rPr>
              <a:t>: 30% of coal capacity per region is incrementally retired; 13% of that coal capacity is replaced by new gas units, and the remaining 17% is replaced  by wind and solar. </a:t>
            </a:r>
          </a:p>
          <a:p>
            <a:pPr marL="228600" lvl="1" indent="-228600">
              <a:lnSpc>
                <a:spcPct val="114000"/>
              </a:lnSpc>
              <a:spcAft>
                <a:spcPts val="800"/>
              </a:spcAft>
              <a:buAutoNum type="arabicPeriod"/>
              <a:tabLst>
                <a:tab pos="474184" algn="l"/>
              </a:tabLst>
            </a:pPr>
            <a:r>
              <a:rPr lang="en-US" sz="1250" b="1" dirty="0" smtClean="0">
                <a:latin typeface="Arial" panose="020B0604020202020204" pitchFamily="34" charset="0"/>
                <a:cs typeface="Arial" panose="020B0604020202020204" pitchFamily="34" charset="0"/>
              </a:rPr>
              <a:t>High EE, Wind, Solar Build-Out (EWS)</a:t>
            </a:r>
            <a:r>
              <a:rPr lang="en-US" sz="1250" dirty="0" smtClean="0">
                <a:latin typeface="Arial" panose="020B0604020202020204" pitchFamily="34" charset="0"/>
                <a:cs typeface="Arial" panose="020B0604020202020204" pitchFamily="34" charset="0"/>
              </a:rPr>
              <a:t>: EE at 1.5% of energy sales beginning in 2020, with 1.5% year-over-year growth; 15% footprint-wide RPS. </a:t>
            </a:r>
            <a:endParaRPr lang="en-US" sz="1250" b="1" dirty="0" smtClean="0">
              <a:latin typeface="Arial" panose="020B0604020202020204" pitchFamily="34" charset="0"/>
              <a:cs typeface="Arial" panose="020B0604020202020204" pitchFamily="34" charset="0"/>
            </a:endParaRPr>
          </a:p>
          <a:p>
            <a:pPr marL="182880" indent="-182880">
              <a:spcAft>
                <a:spcPts val="800"/>
              </a:spcAft>
              <a:buFont typeface="Arial" panose="020B0604020202020204" pitchFamily="34" charset="0"/>
              <a:buChar char="•"/>
            </a:pPr>
            <a:r>
              <a:rPr lang="en-US" sz="1250" dirty="0">
                <a:latin typeface="Arial" panose="020B0604020202020204" pitchFamily="34" charset="0"/>
                <a:cs typeface="Arial" panose="020B0604020202020204" pitchFamily="34" charset="0"/>
              </a:rPr>
              <a:t>All six </a:t>
            </a:r>
            <a:r>
              <a:rPr lang="en-US" sz="1250" dirty="0" smtClean="0">
                <a:latin typeface="Arial" panose="020B0604020202020204" pitchFamily="34" charset="0"/>
                <a:cs typeface="Arial" panose="020B0604020202020204" pitchFamily="34" charset="0"/>
              </a:rPr>
              <a:t>scenarios </a:t>
            </a:r>
            <a:r>
              <a:rPr lang="en-US" sz="1250" dirty="0">
                <a:latin typeface="Arial" panose="020B0604020202020204" pitchFamily="34" charset="0"/>
                <a:cs typeface="Arial" panose="020B0604020202020204" pitchFamily="34" charset="0"/>
              </a:rPr>
              <a:t>were developed with input from our stakeholders. </a:t>
            </a:r>
          </a:p>
          <a:p>
            <a:pPr marL="182880" indent="-182880">
              <a:spcBef>
                <a:spcPts val="600"/>
              </a:spcBef>
              <a:spcAft>
                <a:spcPts val="800"/>
              </a:spcAft>
              <a:buFont typeface="Arial" panose="020B0604020202020204" pitchFamily="34" charset="0"/>
              <a:buChar char="•"/>
            </a:pPr>
            <a:r>
              <a:rPr lang="en-US" sz="1250" dirty="0">
                <a:latin typeface="Arial" panose="020B0604020202020204" pitchFamily="34" charset="0"/>
                <a:cs typeface="Arial" panose="020B0604020202020204" pitchFamily="34" charset="0"/>
              </a:rPr>
              <a:t>The scenarios are designed to measure the impact that changes to the resource mix have on compliance outcomes.</a:t>
            </a:r>
          </a:p>
          <a:p>
            <a:pPr marL="182880" indent="-182880">
              <a:spcBef>
                <a:spcPts val="600"/>
              </a:spcBef>
              <a:spcAft>
                <a:spcPts val="800"/>
              </a:spcAft>
              <a:buFont typeface="Arial" panose="020B0604020202020204" pitchFamily="34" charset="0"/>
              <a:buChar char="•"/>
            </a:pPr>
            <a:r>
              <a:rPr lang="en-US" sz="1250" dirty="0" smtClean="0">
                <a:latin typeface="Arial" panose="020B0604020202020204" pitchFamily="34" charset="0"/>
                <a:cs typeface="Arial" panose="020B0604020202020204" pitchFamily="34" charset="0"/>
              </a:rPr>
              <a:t>Resource </a:t>
            </a:r>
            <a:r>
              <a:rPr lang="en-US" sz="1250" dirty="0">
                <a:latin typeface="Arial" panose="020B0604020202020204" pitchFamily="34" charset="0"/>
                <a:cs typeface="Arial" panose="020B0604020202020204" pitchFamily="34" charset="0"/>
              </a:rPr>
              <a:t>scenarios are not optimized for CPP compliance, and resource capital costs were not considered when developing the scenarios.</a:t>
            </a:r>
          </a:p>
          <a:p>
            <a:pPr marL="182880" indent="-182880">
              <a:spcBef>
                <a:spcPts val="600"/>
              </a:spcBef>
              <a:spcAft>
                <a:spcPts val="800"/>
              </a:spcAft>
              <a:buFont typeface="Arial" panose="020B0604020202020204" pitchFamily="34" charset="0"/>
              <a:buChar char="•"/>
            </a:pPr>
            <a:r>
              <a:rPr lang="en-US" sz="1250" dirty="0" smtClean="0">
                <a:latin typeface="Arial" panose="020B0604020202020204" pitchFamily="34" charset="0"/>
                <a:cs typeface="Arial" panose="020B0604020202020204" pitchFamily="34" charset="0"/>
              </a:rPr>
              <a:t>The scenarios </a:t>
            </a:r>
            <a:r>
              <a:rPr lang="en-US" sz="1250" dirty="0">
                <a:latin typeface="Arial" panose="020B0604020202020204" pitchFamily="34" charset="0"/>
                <a:cs typeface="Arial" panose="020B0604020202020204" pitchFamily="34" charset="0"/>
              </a:rPr>
              <a:t>assume that all MISO-member states would choose either rate-based or mass-based compliance, meaning there would be no “patchwork quilt” issues in the MISO footprint. </a:t>
            </a:r>
            <a:endParaRPr lang="en-US" sz="1250" dirty="0" smtClean="0">
              <a:latin typeface="Arial" panose="020B0604020202020204" pitchFamily="34" charset="0"/>
              <a:cs typeface="Arial" panose="020B0604020202020204" pitchFamily="34" charset="0"/>
            </a:endParaRPr>
          </a:p>
          <a:p>
            <a:pPr marL="182880" indent="-182880">
              <a:spcBef>
                <a:spcPts val="600"/>
              </a:spcBef>
              <a:spcAft>
                <a:spcPts val="800"/>
              </a:spcAft>
              <a:buFont typeface="Arial" panose="020B0604020202020204" pitchFamily="34" charset="0"/>
              <a:buChar char="•"/>
            </a:pPr>
            <a:endParaRPr lang="en-US" sz="1500" dirty="0">
              <a:latin typeface="Arial" panose="020B0604020202020204" pitchFamily="34" charset="0"/>
              <a:cs typeface="Arial" panose="020B0604020202020204" pitchFamily="34" charset="0"/>
            </a:endParaRPr>
          </a:p>
          <a:p>
            <a:pPr marL="0" lvl="1">
              <a:lnSpc>
                <a:spcPct val="114000"/>
              </a:lnSpc>
              <a:spcAft>
                <a:spcPts val="800"/>
              </a:spcAft>
              <a:tabLst>
                <a:tab pos="474184" algn="l"/>
              </a:tabLst>
            </a:pPr>
            <a:endParaRPr lang="en-US" dirty="0">
              <a:latin typeface="Arial" panose="020B0604020202020204" pitchFamily="34" charset="0"/>
              <a:cs typeface="Arial" panose="020B0604020202020204" pitchFamily="34" charset="0"/>
            </a:endParaRPr>
          </a:p>
          <a:p>
            <a:pPr marL="182880" indent="-182880">
              <a:lnSpc>
                <a:spcPct val="114000"/>
              </a:lnSpc>
              <a:spcAft>
                <a:spcPts val="800"/>
              </a:spcAft>
              <a:buFont typeface="Arial"/>
              <a:buChar char="•"/>
              <a:tabLst>
                <a:tab pos="474184" algn="l"/>
              </a:tabLst>
            </a:pPr>
            <a:endParaRPr lang="en-US" sz="1500" dirty="0">
              <a:latin typeface="Arial" panose="020B0604020202020204" pitchFamily="34" charset="0"/>
              <a:cs typeface="Arial" panose="020B0604020202020204" pitchFamily="34" charset="0"/>
            </a:endParaRPr>
          </a:p>
          <a:p>
            <a:pPr marL="182880" indent="-182880">
              <a:lnSpc>
                <a:spcPct val="114000"/>
              </a:lnSpc>
              <a:spcAft>
                <a:spcPts val="800"/>
              </a:spcAft>
              <a:buFont typeface="Arial"/>
              <a:buChar char="•"/>
              <a:tabLst>
                <a:tab pos="474184" algn="l"/>
              </a:tabLst>
            </a:pPr>
            <a:endParaRPr lang="en-US"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9535761E-3315-4DFF-9E80-0892E1A463F4}" type="slidenum">
              <a:rPr lang="en-US" smtClean="0">
                <a:solidFill>
                  <a:prstClr val="black"/>
                </a:solidFill>
              </a:rPr>
              <a:pPr/>
              <a:t>1</a:t>
            </a:fld>
            <a:endParaRPr lang="en-US" dirty="0">
              <a:solidFill>
                <a:prstClr val="black"/>
              </a:solidFill>
            </a:endParaRPr>
          </a:p>
        </p:txBody>
      </p:sp>
      <p:grpSp>
        <p:nvGrpSpPr>
          <p:cNvPr id="9" name="Group 8"/>
          <p:cNvGrpSpPr/>
          <p:nvPr/>
        </p:nvGrpSpPr>
        <p:grpSpPr>
          <a:xfrm>
            <a:off x="0" y="3"/>
            <a:ext cx="7010400" cy="1016222"/>
            <a:chOff x="0" y="3"/>
            <a:chExt cx="7010400" cy="1016222"/>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
              <a:ext cx="1622066" cy="592114"/>
            </a:xfrm>
            <a:prstGeom prst="rect">
              <a:avLst/>
            </a:prstGeom>
          </p:spPr>
        </p:pic>
        <p:cxnSp>
          <p:nvCxnSpPr>
            <p:cNvPr id="7" name="Straight Connector 6"/>
            <p:cNvCxnSpPr/>
            <p:nvPr/>
          </p:nvCxnSpPr>
          <p:spPr>
            <a:xfrm>
              <a:off x="0" y="1016225"/>
              <a:ext cx="7010400" cy="0"/>
            </a:xfrm>
            <a:prstGeom prst="line">
              <a:avLst/>
            </a:prstGeom>
            <a:noFill/>
            <a:ln w="38100" cap="flat" cmpd="sng" algn="ctr">
              <a:solidFill>
                <a:srgbClr val="82BC00"/>
              </a:solidFill>
              <a:prstDash val="solid"/>
            </a:ln>
            <a:effectLst/>
          </p:spPr>
        </p:cxnSp>
      </p:grpSp>
    </p:spTree>
    <p:extLst>
      <p:ext uri="{BB962C8B-B14F-4D97-AF65-F5344CB8AC3E}">
        <p14:creationId xmlns:p14="http://schemas.microsoft.com/office/powerpoint/2010/main" val="21010892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63700" y="1401763"/>
            <a:ext cx="3657600" cy="2743200"/>
          </a:xfrm>
        </p:spPr>
      </p:sp>
      <p:sp>
        <p:nvSpPr>
          <p:cNvPr id="3" name="Notes Placeholder 2"/>
          <p:cNvSpPr>
            <a:spLocks noGrp="1"/>
          </p:cNvSpPr>
          <p:nvPr>
            <p:ph type="body" idx="1"/>
          </p:nvPr>
        </p:nvSpPr>
        <p:spPr>
          <a:xfrm>
            <a:off x="457200" y="4382336"/>
            <a:ext cx="6172200" cy="4914064"/>
          </a:xfrm>
        </p:spPr>
        <p:txBody>
          <a:bodyPr/>
          <a:lstStyle/>
          <a:p>
            <a:pPr>
              <a:spcAft>
                <a:spcPts val="800"/>
              </a:spcAft>
            </a:pPr>
            <a:r>
              <a:rPr lang="en-US" b="1" dirty="0">
                <a:latin typeface="Arial" panose="020B0604020202020204" pitchFamily="34" charset="0"/>
                <a:cs typeface="Arial" panose="020B0604020202020204" pitchFamily="34" charset="0"/>
              </a:rPr>
              <a:t>Modeling </a:t>
            </a:r>
            <a:r>
              <a:rPr lang="en-US" b="1" dirty="0" smtClean="0">
                <a:latin typeface="Arial" panose="020B0604020202020204" pitchFamily="34" charset="0"/>
                <a:cs typeface="Arial" panose="020B0604020202020204" pitchFamily="34" charset="0"/>
              </a:rPr>
              <a:t>assumptions &amp; important caveats:</a:t>
            </a:r>
            <a:endParaRPr lang="en-US" b="1" dirty="0">
              <a:latin typeface="Arial" panose="020B0604020202020204" pitchFamily="34" charset="0"/>
              <a:cs typeface="Arial" panose="020B0604020202020204" pitchFamily="34" charset="0"/>
            </a:endParaRPr>
          </a:p>
          <a:p>
            <a:pPr marL="171450" indent="-171450" fontAlgn="auto">
              <a:spcAft>
                <a:spcPts val="800"/>
              </a:spcAft>
              <a:buFont typeface="Arial" panose="020B0604020202020204" pitchFamily="34" charset="0"/>
              <a:buChar char="•"/>
            </a:pPr>
            <a:r>
              <a:rPr lang="en-US" dirty="0">
                <a:latin typeface="Arial" panose="020B0604020202020204" pitchFamily="34" charset="0"/>
                <a:cs typeface="Arial" panose="020B0604020202020204" pitchFamily="34" charset="0"/>
              </a:rPr>
              <a:t>The entire Eastern Interconnection would adopt either a mass-based or a rate-based trading regime, and all MISO-member states would adopt the same type of trading approach. </a:t>
            </a:r>
          </a:p>
          <a:p>
            <a:pPr marL="171450" indent="-171450" fontAlgn="auto">
              <a:spcAft>
                <a:spcPts val="800"/>
              </a:spcAft>
              <a:buFont typeface="Arial" panose="020B0604020202020204" pitchFamily="34" charset="0"/>
              <a:buChar char="•"/>
            </a:pPr>
            <a:r>
              <a:rPr lang="en-US" dirty="0">
                <a:latin typeface="Arial" panose="020B0604020202020204" pitchFamily="34" charset="0"/>
                <a:cs typeface="Arial" panose="020B0604020202020204" pitchFamily="34" charset="0"/>
              </a:rPr>
              <a:t>In other words, all 15 MISO-member states would adopt either a rate-based or a mass-based trading regime, meaning there would be no “patchwork quilt” situation in the footprint.   </a:t>
            </a:r>
          </a:p>
          <a:p>
            <a:pPr marL="171450" indent="-171450" fontAlgn="auto">
              <a:spcAft>
                <a:spcPts val="800"/>
              </a:spcAft>
              <a:buFont typeface="Arial" panose="020B0604020202020204" pitchFamily="34" charset="0"/>
              <a:buChar char="•"/>
            </a:pPr>
            <a:r>
              <a:rPr lang="en-US" dirty="0">
                <a:latin typeface="Arial" panose="020B0604020202020204" pitchFamily="34" charset="0"/>
                <a:cs typeface="Arial" panose="020B0604020202020204" pitchFamily="34" charset="0"/>
              </a:rPr>
              <a:t>A liquid market would exist for either mass-based emissions allowances or rate-based emission rate credits (ERCs).</a:t>
            </a:r>
          </a:p>
          <a:p>
            <a:pPr marL="171450" indent="-171450" fontAlgn="auto">
              <a:spcAft>
                <a:spcPts val="800"/>
              </a:spcAft>
              <a:buFont typeface="Arial" panose="020B0604020202020204" pitchFamily="34" charset="0"/>
              <a:buChar char="•"/>
            </a:pPr>
            <a:r>
              <a:rPr lang="en-US" dirty="0">
                <a:latin typeface="Arial" panose="020B0604020202020204" pitchFamily="34" charset="0"/>
                <a:cs typeface="Arial" panose="020B0604020202020204" pitchFamily="34" charset="0"/>
              </a:rPr>
              <a:t>All of the not-yet-built generating resources that have signed Generator Interconnection Agreements (GIAs) actually get built and go into service.   </a:t>
            </a:r>
          </a:p>
          <a:p>
            <a:pPr marL="171450" indent="-171450">
              <a:spcAft>
                <a:spcPts val="800"/>
              </a:spcAft>
              <a:buFont typeface="Arial" panose="020B0604020202020204" pitchFamily="34" charset="0"/>
              <a:buChar char="•"/>
            </a:pPr>
            <a:r>
              <a:rPr lang="en-US" dirty="0">
                <a:latin typeface="Arial" panose="020B0604020202020204" pitchFamily="34" charset="0"/>
                <a:cs typeface="Arial" panose="020B0604020202020204" pitchFamily="34" charset="0"/>
              </a:rPr>
              <a:t>All of the transmission-expansion projects that are forecasted in MISO’s current footprint-wide transmission plan (</a:t>
            </a:r>
            <a:r>
              <a:rPr lang="en-US" dirty="0" smtClean="0">
                <a:latin typeface="Arial" panose="020B0604020202020204" pitchFamily="34" charset="0"/>
                <a:cs typeface="Arial" panose="020B0604020202020204" pitchFamily="34" charset="0"/>
              </a:rPr>
              <a:t>MTEP15</a:t>
            </a:r>
            <a:r>
              <a:rPr lang="en-US" dirty="0">
                <a:latin typeface="Arial" panose="020B0604020202020204" pitchFamily="34" charset="0"/>
                <a:cs typeface="Arial" panose="020B0604020202020204" pitchFamily="34" charset="0"/>
              </a:rPr>
              <a:t>) actually get built and go into service</a:t>
            </a:r>
            <a:r>
              <a:rPr lang="en-US" dirty="0" smtClean="0">
                <a:latin typeface="Arial" panose="020B0604020202020204" pitchFamily="34" charset="0"/>
                <a:cs typeface="Arial" panose="020B0604020202020204" pitchFamily="34" charset="0"/>
              </a:rPr>
              <a:t>.</a:t>
            </a:r>
            <a:r>
              <a:rPr lang="en-US" dirty="0"/>
              <a:t> </a:t>
            </a:r>
            <a:endParaRPr lang="en-US" dirty="0" smtClean="0"/>
          </a:p>
          <a:p>
            <a:pPr marL="171450" indent="-171450">
              <a:spcAft>
                <a:spcPts val="800"/>
              </a:spcAft>
              <a:buFont typeface="Arial" panose="020B0604020202020204" pitchFamily="34" charset="0"/>
              <a:buChar char="•"/>
            </a:pPr>
            <a:r>
              <a:rPr lang="en-US" dirty="0">
                <a:latin typeface="Arial" panose="020B0604020202020204" pitchFamily="34" charset="0"/>
                <a:cs typeface="Arial" panose="020B0604020202020204" pitchFamily="34" charset="0"/>
              </a:rPr>
              <a:t>Models use MTEP15 natural gas price forecast ($4.67 in 2015</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pPr marL="171450" indent="-171450" fontAlgn="auto">
              <a:spcAft>
                <a:spcPts val="800"/>
              </a:spcAft>
              <a:buFont typeface="Arial" panose="020B0604020202020204" pitchFamily="34" charset="0"/>
              <a:buChar char="•"/>
            </a:pPr>
            <a:r>
              <a:rPr lang="en-US" dirty="0">
                <a:latin typeface="Arial" panose="020B0604020202020204" pitchFamily="34" charset="0"/>
                <a:cs typeface="Arial" panose="020B0604020202020204" pitchFamily="34" charset="0"/>
              </a:rPr>
              <a:t>Renewables are built out to the extent that MISO-member states satisfy their renewable portfolio standards and planning reserve margins. </a:t>
            </a:r>
            <a:r>
              <a:rPr lang="en-US" dirty="0" smtClean="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p>
            <a:pPr marL="171450" indent="-171450" fontAlgn="auto">
              <a:spcAft>
                <a:spcPts val="800"/>
              </a:spcAft>
              <a:buFont typeface="Arial" panose="020B0604020202020204" pitchFamily="34" charset="0"/>
              <a:buChar char="•"/>
            </a:pPr>
            <a:r>
              <a:rPr lang="en-US" dirty="0">
                <a:latin typeface="Arial" panose="020B0604020202020204" pitchFamily="34" charset="0"/>
                <a:cs typeface="Arial" panose="020B0604020202020204" pitchFamily="34" charset="0"/>
              </a:rPr>
              <a:t>The system is re-dispatched to meet the CPP’s required CO2 reductions, and allowances/credits are rationally </a:t>
            </a:r>
            <a:r>
              <a:rPr lang="en-US" dirty="0" smtClean="0">
                <a:latin typeface="Arial" panose="020B0604020202020204" pitchFamily="34" charset="0"/>
                <a:cs typeface="Arial" panose="020B0604020202020204" pitchFamily="34" charset="0"/>
              </a:rPr>
              <a:t>exchanged.</a:t>
            </a:r>
          </a:p>
          <a:p>
            <a:pPr marL="171450" indent="-171450">
              <a:spcAft>
                <a:spcPts val="800"/>
              </a:spcAft>
              <a:buFont typeface="Arial" panose="020B0604020202020204" pitchFamily="34" charset="0"/>
              <a:buChar char="•"/>
            </a:pPr>
            <a:r>
              <a:rPr lang="en-US" dirty="0">
                <a:latin typeface="Arial" panose="020B0604020202020204" pitchFamily="34" charset="0"/>
                <a:cs typeface="Arial" panose="020B0604020202020204" pitchFamily="34" charset="0"/>
              </a:rPr>
              <a:t>Transmission infrastructure and gas infrastructure implications were not examined in this phase of </a:t>
            </a:r>
            <a:r>
              <a:rPr lang="en-US" dirty="0" smtClean="0">
                <a:latin typeface="Arial" panose="020B0604020202020204" pitchFamily="34" charset="0"/>
                <a:cs typeface="Arial" panose="020B0604020202020204" pitchFamily="34" charset="0"/>
              </a:rPr>
              <a:t>modeling</a:t>
            </a:r>
            <a:r>
              <a:rPr lang="en-US" sz="1300" dirty="0" smtClean="0">
                <a:latin typeface="Arial" panose="020B0604020202020204" pitchFamily="34" charset="0"/>
                <a:cs typeface="Arial" panose="020B0604020202020204" pitchFamily="34" charset="0"/>
              </a:rPr>
              <a:t>.</a:t>
            </a:r>
            <a:endParaRPr lang="en-US" sz="1300" dirty="0">
              <a:latin typeface="Arial" panose="020B0604020202020204" pitchFamily="34" charset="0"/>
              <a:cs typeface="Arial" panose="020B0604020202020204" pitchFamily="34" charset="0"/>
            </a:endParaRPr>
          </a:p>
          <a:p>
            <a:pPr marL="171450" indent="-171450" fontAlgn="auto">
              <a:spcAft>
                <a:spcPts val="1000"/>
              </a:spcAft>
              <a:buFont typeface="Arial" panose="020B0604020202020204" pitchFamily="34" charset="0"/>
              <a:buChar char="•"/>
            </a:pPr>
            <a:endParaRPr lang="en-US" sz="1300" dirty="0" smtClean="0">
              <a:latin typeface="Arial" panose="020B0604020202020204" pitchFamily="34" charset="0"/>
              <a:cs typeface="Arial" panose="020B0604020202020204" pitchFamily="34" charset="0"/>
            </a:endParaRPr>
          </a:p>
          <a:p>
            <a:pPr marL="171450" indent="-171450" fontAlgn="auto">
              <a:spcAft>
                <a:spcPts val="1000"/>
              </a:spcAft>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fontAlgn="auto">
              <a:spcAft>
                <a:spcPts val="1000"/>
              </a:spcAft>
            </a:pPr>
            <a:endParaRPr lang="en-US" sz="1400" dirty="0" smtClean="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A6D4F70B-17D2-4154-B0E9-7204CE9FED35}" type="slidenum">
              <a:rPr lang="en-US" smtClean="0"/>
              <a:pPr/>
              <a:t>2</a:t>
            </a:fld>
            <a:endParaRPr lang="en-US" dirty="0"/>
          </a:p>
        </p:txBody>
      </p:sp>
      <p:grpSp>
        <p:nvGrpSpPr>
          <p:cNvPr id="5" name="Group 4"/>
          <p:cNvGrpSpPr/>
          <p:nvPr/>
        </p:nvGrpSpPr>
        <p:grpSpPr>
          <a:xfrm>
            <a:off x="0" y="3"/>
            <a:ext cx="7010400" cy="1016222"/>
            <a:chOff x="0" y="3"/>
            <a:chExt cx="7010400" cy="1016222"/>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
              <a:ext cx="1622066" cy="592114"/>
            </a:xfrm>
            <a:prstGeom prst="rect">
              <a:avLst/>
            </a:prstGeom>
          </p:spPr>
        </p:pic>
        <p:cxnSp>
          <p:nvCxnSpPr>
            <p:cNvPr id="7" name="Straight Connector 6"/>
            <p:cNvCxnSpPr/>
            <p:nvPr/>
          </p:nvCxnSpPr>
          <p:spPr>
            <a:xfrm>
              <a:off x="0" y="1016225"/>
              <a:ext cx="7010400" cy="0"/>
            </a:xfrm>
            <a:prstGeom prst="line">
              <a:avLst/>
            </a:prstGeom>
            <a:noFill/>
            <a:ln w="38100" cap="flat" cmpd="sng" algn="ctr">
              <a:solidFill>
                <a:srgbClr val="82BC00"/>
              </a:solidFill>
              <a:prstDash val="solid"/>
            </a:ln>
            <a:effectLst/>
          </p:spPr>
        </p:cxnSp>
      </p:grpSp>
    </p:spTree>
    <p:extLst>
      <p:ext uri="{BB962C8B-B14F-4D97-AF65-F5344CB8AC3E}">
        <p14:creationId xmlns:p14="http://schemas.microsoft.com/office/powerpoint/2010/main" val="34972583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63700" y="1501775"/>
            <a:ext cx="3657600" cy="2743200"/>
          </a:xfrm>
        </p:spPr>
      </p:sp>
      <p:sp>
        <p:nvSpPr>
          <p:cNvPr id="3" name="Notes Placeholder 2"/>
          <p:cNvSpPr>
            <a:spLocks noGrp="1"/>
          </p:cNvSpPr>
          <p:nvPr>
            <p:ph type="body" idx="1"/>
          </p:nvPr>
        </p:nvSpPr>
        <p:spPr>
          <a:xfrm>
            <a:off x="425604" y="4806075"/>
            <a:ext cx="6248400" cy="4183380"/>
          </a:xfrm>
        </p:spPr>
        <p:txBody>
          <a:bodyPr/>
          <a:lstStyle/>
          <a:p>
            <a:pPr marL="171450" indent="-171450">
              <a:lnSpc>
                <a:spcPct val="95000"/>
              </a:lnSpc>
              <a:spcAft>
                <a:spcPts val="1000"/>
              </a:spcAft>
              <a:buFont typeface="Arial" panose="020B0604020202020204" pitchFamily="34" charset="0"/>
              <a:buChar char="•"/>
            </a:pPr>
            <a:r>
              <a:rPr lang="en-US" sz="1400" dirty="0" smtClean="0">
                <a:latin typeface="Arial" panose="020B0604020202020204" pitchFamily="34" charset="0"/>
                <a:cs typeface="Arial" panose="020B0604020202020204" pitchFamily="34" charset="0"/>
              </a:rPr>
              <a:t>The </a:t>
            </a:r>
            <a:r>
              <a:rPr lang="en-US" sz="1400" dirty="0">
                <a:latin typeface="Arial" panose="020B0604020202020204" pitchFamily="34" charset="0"/>
                <a:cs typeface="Arial" panose="020B0604020202020204" pitchFamily="34" charset="0"/>
              </a:rPr>
              <a:t>CPP’s final compliance period begins in 2030, with an interim compliance period set to kick off in 2022—just six years from now.   </a:t>
            </a:r>
          </a:p>
          <a:p>
            <a:pPr marL="171450" indent="-171450">
              <a:lnSpc>
                <a:spcPct val="95000"/>
              </a:lnSpc>
              <a:spcAft>
                <a:spcPts val="1000"/>
              </a:spcAft>
              <a:buFont typeface="Arial" panose="020B0604020202020204" pitchFamily="34" charset="0"/>
              <a:buChar char="•"/>
            </a:pPr>
            <a:r>
              <a:rPr lang="en-US" sz="1400" dirty="0">
                <a:latin typeface="Arial" panose="020B0604020202020204" pitchFamily="34" charset="0"/>
                <a:cs typeface="Arial" panose="020B0604020202020204" pitchFamily="34" charset="0"/>
              </a:rPr>
              <a:t>The first deadline for states to submit their compliance plans to EPA hits this September, with all final plans due by 2018—just two years from now.</a:t>
            </a:r>
          </a:p>
          <a:p>
            <a:pPr marL="171450" indent="-171450">
              <a:lnSpc>
                <a:spcPct val="95000"/>
              </a:lnSpc>
              <a:spcAft>
                <a:spcPts val="1000"/>
              </a:spcAft>
              <a:buFont typeface="Arial" panose="020B0604020202020204" pitchFamily="34" charset="0"/>
              <a:buChar char="•"/>
            </a:pPr>
            <a:r>
              <a:rPr lang="en-US" sz="1400" dirty="0">
                <a:latin typeface="Arial" panose="020B0604020202020204" pitchFamily="34" charset="0"/>
                <a:cs typeface="Arial" panose="020B0604020202020204" pitchFamily="34" charset="0"/>
              </a:rPr>
              <a:t>This timeline does provide slightly more breathing room compared to the deadlines in the draft CPP rule.</a:t>
            </a:r>
          </a:p>
          <a:p>
            <a:pPr marL="171450" indent="-171450">
              <a:lnSpc>
                <a:spcPct val="95000"/>
              </a:lnSpc>
              <a:spcAft>
                <a:spcPts val="1000"/>
              </a:spcAft>
              <a:buFont typeface="Arial" panose="020B0604020202020204" pitchFamily="34" charset="0"/>
              <a:buChar char="•"/>
            </a:pPr>
            <a:r>
              <a:rPr lang="en-US" sz="1400" dirty="0">
                <a:latin typeface="Arial" panose="020B0604020202020204" pitchFamily="34" charset="0"/>
                <a:cs typeface="Arial" panose="020B0604020202020204" pitchFamily="34" charset="0"/>
              </a:rPr>
              <a:t>But given that it can take </a:t>
            </a:r>
            <a:r>
              <a:rPr lang="en-US" sz="1400" dirty="0" smtClean="0">
                <a:latin typeface="Arial" panose="020B0604020202020204" pitchFamily="34" charset="0"/>
                <a:cs typeface="Arial" panose="020B0604020202020204" pitchFamily="34" charset="0"/>
              </a:rPr>
              <a:t>as long as 10 </a:t>
            </a:r>
            <a:r>
              <a:rPr lang="en-US" sz="1400" dirty="0">
                <a:latin typeface="Arial" panose="020B0604020202020204" pitchFamily="34" charset="0"/>
                <a:cs typeface="Arial" panose="020B0604020202020204" pitchFamily="34" charset="0"/>
              </a:rPr>
              <a:t>years or more to plan, permit and build new energy assets, states and utilities must act now in order to ensure that the necessary resources will be in service in the coming years for CPP-compliance purposes</a:t>
            </a:r>
            <a:r>
              <a:rPr lang="en-US" sz="1400" dirty="0" smtClean="0">
                <a:latin typeface="Arial" panose="020B0604020202020204" pitchFamily="34" charset="0"/>
                <a:cs typeface="Arial" panose="020B0604020202020204" pitchFamily="34" charset="0"/>
              </a:rPr>
              <a:t>.</a:t>
            </a:r>
          </a:p>
          <a:p>
            <a:pPr marL="171450" indent="-171450">
              <a:lnSpc>
                <a:spcPct val="95000"/>
              </a:lnSpc>
              <a:spcAft>
                <a:spcPts val="1000"/>
              </a:spcAft>
              <a:buFont typeface="Arial" panose="020B0604020202020204" pitchFamily="34" charset="0"/>
              <a:buChar char="•"/>
            </a:pPr>
            <a:r>
              <a:rPr lang="en-US" sz="1400" dirty="0">
                <a:latin typeface="Arial" panose="020B0604020202020204" pitchFamily="34" charset="0"/>
                <a:cs typeface="Arial" panose="020B0604020202020204" pitchFamily="34" charset="0"/>
              </a:rPr>
              <a:t>T</a:t>
            </a:r>
            <a:r>
              <a:rPr lang="en-US" sz="1400" dirty="0" smtClean="0">
                <a:latin typeface="Arial" panose="020B0604020202020204" pitchFamily="34" charset="0"/>
                <a:cs typeface="Arial" panose="020B0604020202020204" pitchFamily="34" charset="0"/>
              </a:rPr>
              <a:t>he CPP’s final compliance period does not begin until 2030. But as this slide illustrates, MISO’s analysis indicates that new </a:t>
            </a:r>
            <a:r>
              <a:rPr lang="en-US" sz="1400" dirty="0">
                <a:latin typeface="Arial" panose="020B0604020202020204" pitchFamily="34" charset="0"/>
                <a:cs typeface="Arial" panose="020B0604020202020204" pitchFamily="34" charset="0"/>
              </a:rPr>
              <a:t>assets may need to be in service for CPP </a:t>
            </a:r>
            <a:r>
              <a:rPr lang="en-US" sz="1400" dirty="0" smtClean="0">
                <a:latin typeface="Arial" panose="020B0604020202020204" pitchFamily="34" charset="0"/>
                <a:cs typeface="Arial" panose="020B0604020202020204" pitchFamily="34" charset="0"/>
              </a:rPr>
              <a:t>compliance purposes as early as 2025, which underscores the need for states </a:t>
            </a:r>
            <a:r>
              <a:rPr lang="en-US" sz="1400" smtClean="0">
                <a:latin typeface="Arial" panose="020B0604020202020204" pitchFamily="34" charset="0"/>
                <a:cs typeface="Arial" panose="020B0604020202020204" pitchFamily="34" charset="0"/>
              </a:rPr>
              <a:t>and utilities to act now. </a:t>
            </a:r>
            <a:endParaRPr lang="en-US" sz="14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A6D4F70B-17D2-4154-B0E9-7204CE9FED35}" type="slidenum">
              <a:rPr lang="en-US" smtClean="0"/>
              <a:pPr/>
              <a:t>3</a:t>
            </a:fld>
            <a:endParaRPr lang="en-US" dirty="0"/>
          </a:p>
        </p:txBody>
      </p:sp>
      <p:grpSp>
        <p:nvGrpSpPr>
          <p:cNvPr id="5" name="Group 4"/>
          <p:cNvGrpSpPr/>
          <p:nvPr/>
        </p:nvGrpSpPr>
        <p:grpSpPr>
          <a:xfrm>
            <a:off x="0" y="3"/>
            <a:ext cx="7010400" cy="1016222"/>
            <a:chOff x="0" y="3"/>
            <a:chExt cx="7010400" cy="1016222"/>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
              <a:ext cx="1622066" cy="592114"/>
            </a:xfrm>
            <a:prstGeom prst="rect">
              <a:avLst/>
            </a:prstGeom>
          </p:spPr>
        </p:pic>
        <p:cxnSp>
          <p:nvCxnSpPr>
            <p:cNvPr id="7" name="Straight Connector 6"/>
            <p:cNvCxnSpPr/>
            <p:nvPr/>
          </p:nvCxnSpPr>
          <p:spPr>
            <a:xfrm>
              <a:off x="0" y="1016225"/>
              <a:ext cx="7010400" cy="0"/>
            </a:xfrm>
            <a:prstGeom prst="line">
              <a:avLst/>
            </a:prstGeom>
            <a:noFill/>
            <a:ln w="38100" cap="flat" cmpd="sng" algn="ctr">
              <a:solidFill>
                <a:srgbClr val="82BC00"/>
              </a:solidFill>
              <a:prstDash val="solid"/>
            </a:ln>
            <a:effectLst/>
          </p:spPr>
        </p:cxnSp>
      </p:grpSp>
    </p:spTree>
    <p:extLst>
      <p:ext uri="{BB962C8B-B14F-4D97-AF65-F5344CB8AC3E}">
        <p14:creationId xmlns:p14="http://schemas.microsoft.com/office/powerpoint/2010/main" val="28522262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23851" y="4415790"/>
            <a:ext cx="6362699" cy="4183380"/>
          </a:xfrm>
        </p:spPr>
        <p:txBody>
          <a:bodyPr/>
          <a:lstStyle/>
          <a:p>
            <a:pPr>
              <a:spcAft>
                <a:spcPts val="800"/>
              </a:spcAft>
              <a:tabLst>
                <a:tab pos="457133" algn="l"/>
              </a:tabLst>
            </a:pPr>
            <a:r>
              <a:rPr lang="en-US" sz="1100" b="1" dirty="0">
                <a:latin typeface="Arial"/>
                <a:ea typeface="Calibri"/>
                <a:cs typeface="Times New Roman"/>
              </a:rPr>
              <a:t>MISO is, or will be, talking with the following system operators about the Clean Power Plan: </a:t>
            </a:r>
          </a:p>
          <a:p>
            <a:pPr marL="182853" indent="-182853">
              <a:spcAft>
                <a:spcPts val="800"/>
              </a:spcAft>
              <a:buFont typeface="Arial"/>
              <a:buChar char="•"/>
              <a:tabLst>
                <a:tab pos="457133" algn="l"/>
              </a:tabLst>
            </a:pPr>
            <a:r>
              <a:rPr lang="en-US" sz="1100" dirty="0">
                <a:latin typeface="Arial"/>
                <a:ea typeface="Calibri"/>
                <a:cs typeface="Times New Roman"/>
              </a:rPr>
              <a:t>PJM Interconnection</a:t>
            </a:r>
          </a:p>
          <a:p>
            <a:pPr marL="182853" indent="-182853">
              <a:spcAft>
                <a:spcPts val="800"/>
              </a:spcAft>
              <a:buFont typeface="Arial"/>
              <a:buChar char="•"/>
              <a:tabLst>
                <a:tab pos="457133" algn="l"/>
              </a:tabLst>
            </a:pPr>
            <a:r>
              <a:rPr lang="en-US" sz="1100" dirty="0">
                <a:latin typeface="Arial"/>
                <a:ea typeface="Calibri"/>
                <a:cs typeface="Times New Roman"/>
              </a:rPr>
              <a:t>Southwest Power Pool (SPP)</a:t>
            </a:r>
          </a:p>
          <a:p>
            <a:pPr marL="182853" indent="-182853">
              <a:spcAft>
                <a:spcPts val="800"/>
              </a:spcAft>
              <a:buFont typeface="Arial"/>
              <a:buChar char="•"/>
              <a:tabLst>
                <a:tab pos="457133" algn="l"/>
              </a:tabLst>
            </a:pPr>
            <a:r>
              <a:rPr lang="en-US" sz="1100" dirty="0">
                <a:latin typeface="Arial"/>
                <a:ea typeface="Calibri"/>
                <a:cs typeface="Times New Roman"/>
              </a:rPr>
              <a:t>The Electric Reliability Council of Texas (ERCOT)</a:t>
            </a:r>
          </a:p>
          <a:p>
            <a:pPr marL="182853" indent="-182853">
              <a:spcAft>
                <a:spcPts val="800"/>
              </a:spcAft>
              <a:buFont typeface="Arial"/>
              <a:buChar char="•"/>
              <a:tabLst>
                <a:tab pos="457133" algn="l"/>
              </a:tabLst>
            </a:pPr>
            <a:r>
              <a:rPr lang="en-US" sz="1100" dirty="0">
                <a:latin typeface="Arial"/>
                <a:ea typeface="Calibri"/>
                <a:cs typeface="Times New Roman"/>
              </a:rPr>
              <a:t>Southeastern Regional Transmission Planning (SERTP)</a:t>
            </a:r>
          </a:p>
          <a:p>
            <a:pPr marL="182853" indent="-182853">
              <a:spcAft>
                <a:spcPts val="800"/>
              </a:spcAft>
              <a:buFont typeface="Arial"/>
              <a:buChar char="•"/>
              <a:tabLst>
                <a:tab pos="457133" algn="l"/>
              </a:tabLst>
            </a:pPr>
            <a:r>
              <a:rPr lang="en-US" sz="1100" dirty="0">
                <a:latin typeface="Arial"/>
                <a:ea typeface="Calibri"/>
                <a:cs typeface="Times New Roman"/>
              </a:rPr>
              <a:t>While each system operator is conducting its own modeling and analysis of the Clean Power Plan, we are talking with each other so that we all better understand the assumptions and scenarios that we are modeling.  </a:t>
            </a:r>
          </a:p>
        </p:txBody>
      </p:sp>
      <p:sp>
        <p:nvSpPr>
          <p:cNvPr id="4" name="Slide Number Placeholder 3"/>
          <p:cNvSpPr>
            <a:spLocks noGrp="1"/>
          </p:cNvSpPr>
          <p:nvPr>
            <p:ph type="sldNum" sz="quarter" idx="10"/>
          </p:nvPr>
        </p:nvSpPr>
        <p:spPr/>
        <p:txBody>
          <a:bodyPr/>
          <a:lstStyle/>
          <a:p>
            <a:fld id="{9535761E-3315-4DFF-9E80-0892E1A463F4}"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26158961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61950" y="4415790"/>
            <a:ext cx="6276975" cy="3013710"/>
          </a:xfrm>
        </p:spPr>
        <p:txBody>
          <a:bodyPr/>
          <a:lstStyle/>
          <a:p>
            <a:pPr marL="182853" indent="-182853">
              <a:spcAft>
                <a:spcPts val="800"/>
              </a:spcAft>
              <a:buFont typeface="Arial"/>
              <a:buChar char="•"/>
              <a:tabLst>
                <a:tab pos="457133" algn="l"/>
              </a:tabLst>
            </a:pPr>
            <a:r>
              <a:rPr lang="en-US" sz="1100" dirty="0">
                <a:latin typeface="Arial"/>
                <a:ea typeface="Calibri"/>
                <a:cs typeface="Times New Roman"/>
              </a:rPr>
              <a:t>As I mentioned earlier, we’ve been working to analyze the Clean Power Plan since EPA issued it in proposed form last year. </a:t>
            </a:r>
          </a:p>
          <a:p>
            <a:pPr marL="182853" indent="-182853">
              <a:spcAft>
                <a:spcPts val="800"/>
              </a:spcAft>
              <a:buFont typeface="Arial"/>
              <a:buChar char="•"/>
              <a:tabLst>
                <a:tab pos="457133" algn="l"/>
              </a:tabLst>
            </a:pPr>
            <a:r>
              <a:rPr lang="en-US" sz="1100" dirty="0">
                <a:latin typeface="Arial"/>
                <a:ea typeface="Calibri"/>
                <a:cs typeface="Times New Roman"/>
              </a:rPr>
              <a:t>The primary goal of our analysis is to provide our states and market participants with trustworthy and unbiased information they can use in preparing their CPP implementation strategies.</a:t>
            </a:r>
          </a:p>
          <a:p>
            <a:pPr marL="182853" indent="-182853">
              <a:spcAft>
                <a:spcPts val="800"/>
              </a:spcAft>
              <a:buFont typeface="Arial"/>
              <a:buChar char="•"/>
              <a:tabLst>
                <a:tab pos="457133" algn="l"/>
              </a:tabLst>
            </a:pPr>
            <a:r>
              <a:rPr lang="en-US" sz="1100" dirty="0">
                <a:latin typeface="Arial"/>
                <a:ea typeface="Calibri"/>
                <a:cs typeface="Times New Roman"/>
              </a:rPr>
              <a:t>By working with our stakeholders and making our CPP analysis available to them, we hope to ensure that efforts by states and utilities to implement the CPP will not jeopardize the reliability of the grid or diminish the substantial efficiencies and cost savings that come from operating the system on a regional basis.</a:t>
            </a:r>
          </a:p>
          <a:p>
            <a:pPr marL="182853" indent="-182853">
              <a:spcAft>
                <a:spcPts val="800"/>
              </a:spcAft>
              <a:buFont typeface="Arial"/>
              <a:buChar char="•"/>
              <a:tabLst>
                <a:tab pos="457133" algn="l"/>
              </a:tabLst>
            </a:pPr>
            <a:r>
              <a:rPr lang="en-US" sz="1100" dirty="0">
                <a:latin typeface="Arial"/>
                <a:ea typeface="Calibri"/>
                <a:cs typeface="Times New Roman"/>
              </a:rPr>
              <a:t>Among other things, our analysis found that taking a state-by-state approach to the CPP would seriously erode the region’s historically robust reserve margins, which are already shrinking due to coal retirements. </a:t>
            </a:r>
          </a:p>
          <a:p>
            <a:pPr marL="182853" indent="-182853">
              <a:spcAft>
                <a:spcPts val="800"/>
              </a:spcAft>
              <a:buFont typeface="Arial"/>
              <a:buChar char="•"/>
              <a:tabLst>
                <a:tab pos="457133" algn="l"/>
              </a:tabLst>
            </a:pPr>
            <a:r>
              <a:rPr lang="en-US" sz="1100" dirty="0">
                <a:latin typeface="Arial"/>
                <a:ea typeface="Calibri"/>
              </a:rPr>
              <a:t>MISO is beginning to evaluate how a CPP-related trading platform would work and look like across our footprint.</a:t>
            </a:r>
            <a:endParaRPr lang="en-US" sz="1100" dirty="0"/>
          </a:p>
        </p:txBody>
      </p:sp>
      <p:sp>
        <p:nvSpPr>
          <p:cNvPr id="4" name="Slide Number Placeholder 3"/>
          <p:cNvSpPr>
            <a:spLocks noGrp="1"/>
          </p:cNvSpPr>
          <p:nvPr>
            <p:ph type="sldNum" sz="quarter" idx="10"/>
          </p:nvPr>
        </p:nvSpPr>
        <p:spPr/>
        <p:txBody>
          <a:bodyPr/>
          <a:lstStyle/>
          <a:p>
            <a:pPr>
              <a:defRPr/>
            </a:pPr>
            <a:fld id="{2BA7BE32-90D5-4608-80E4-7030B214B440}" type="slidenum">
              <a:rPr lang="en-US" smtClean="0">
                <a:solidFill>
                  <a:prstClr val="black"/>
                </a:solidFill>
              </a:rPr>
              <a:pPr>
                <a:defRPr/>
              </a:pPr>
              <a:t>5</a:t>
            </a:fld>
            <a:endParaRPr lang="en-US" dirty="0">
              <a:solidFill>
                <a:prstClr val="black"/>
              </a:solidFill>
            </a:endParaRPr>
          </a:p>
        </p:txBody>
      </p:sp>
    </p:spTree>
    <p:extLst>
      <p:ext uri="{BB962C8B-B14F-4D97-AF65-F5344CB8AC3E}">
        <p14:creationId xmlns:p14="http://schemas.microsoft.com/office/powerpoint/2010/main" val="33429886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ISO 3: Cover">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3810000" y="2895601"/>
            <a:ext cx="4343400" cy="1524000"/>
          </a:xfrm>
          <a:prstGeom prst="rect">
            <a:avLst/>
          </a:prstGeom>
        </p:spPr>
        <p:txBody>
          <a:bodyPr lIns="85711" tIns="42856" rIns="85711" bIns="42856" anchor="t"/>
          <a:lstStyle>
            <a:lvl1pPr marL="0" marR="0" indent="0" algn="r" defTabSz="913969" rtl="0" eaLnBrk="1" fontAlgn="base" latinLnBrk="0" hangingPunct="1">
              <a:lnSpc>
                <a:spcPct val="100000"/>
              </a:lnSpc>
              <a:spcBef>
                <a:spcPct val="0"/>
              </a:spcBef>
              <a:spcAft>
                <a:spcPct val="0"/>
              </a:spcAft>
              <a:buClrTx/>
              <a:buSzTx/>
              <a:buFontTx/>
              <a:buNone/>
              <a:tabLst/>
              <a:defRPr sz="4400" b="1" cap="none" baseline="0">
                <a:latin typeface="Arial" panose="020B0604020202020204" pitchFamily="34" charset="0"/>
                <a:cs typeface="Arial" panose="020B0604020202020204" pitchFamily="34" charset="0"/>
              </a:defRPr>
            </a:lvl1pPr>
          </a:lstStyle>
          <a:p>
            <a:r>
              <a:rPr lang="en-US" dirty="0" smtClean="0"/>
              <a:t>Title</a:t>
            </a:r>
            <a:br>
              <a:rPr lang="en-US" dirty="0" smtClean="0"/>
            </a:br>
            <a:r>
              <a:rPr lang="en-US" dirty="0" smtClean="0"/>
              <a:t>Subtitle</a:t>
            </a:r>
            <a:endParaRPr lang="en-US" dirty="0"/>
          </a:p>
        </p:txBody>
      </p:sp>
      <p:sp>
        <p:nvSpPr>
          <p:cNvPr id="11" name="Text Placeholder 5"/>
          <p:cNvSpPr>
            <a:spLocks noGrp="1"/>
          </p:cNvSpPr>
          <p:nvPr>
            <p:ph type="body" sz="quarter" idx="10" hasCustomPrompt="1"/>
          </p:nvPr>
        </p:nvSpPr>
        <p:spPr>
          <a:xfrm>
            <a:off x="6019800" y="4495800"/>
            <a:ext cx="2133600" cy="838200"/>
          </a:xfrm>
          <a:prstGeom prst="rect">
            <a:avLst/>
          </a:prstGeom>
        </p:spPr>
        <p:txBody>
          <a:bodyPr lIns="91397" tIns="45699" rIns="91397" bIns="45699"/>
          <a:lstStyle>
            <a:lvl1pPr marL="0" indent="0" algn="r">
              <a:buNone/>
              <a:defRPr sz="2800" b="1">
                <a:latin typeface="Arial" panose="020B0604020202020204" pitchFamily="34" charset="0"/>
                <a:cs typeface="Arial" panose="020B0604020202020204" pitchFamily="34" charset="0"/>
              </a:defRPr>
            </a:lvl1pPr>
          </a:lstStyle>
          <a:p>
            <a:pPr lvl="0"/>
            <a:r>
              <a:rPr lang="en-US" dirty="0" smtClean="0"/>
              <a:t>date</a:t>
            </a:r>
            <a:endParaRPr lang="en-US" dirty="0"/>
          </a:p>
        </p:txBody>
      </p:sp>
    </p:spTree>
    <p:extLst>
      <p:ext uri="{BB962C8B-B14F-4D97-AF65-F5344CB8AC3E}">
        <p14:creationId xmlns:p14="http://schemas.microsoft.com/office/powerpoint/2010/main" val="6563399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5210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1  Title, body, pg#">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8" y="1295400"/>
            <a:ext cx="8229600" cy="4495800"/>
          </a:xfrm>
          <a:prstGeom prst="rect">
            <a:avLst/>
          </a:prstGeom>
        </p:spPr>
        <p:txBody>
          <a:bodyPr lIns="85701" tIns="42851" rIns="85701" bIns="42851"/>
          <a:lstStyle>
            <a:lvl1pPr>
              <a:defRPr sz="2600">
                <a:latin typeface="Arial" panose="020B0604020202020204" pitchFamily="34" charset="0"/>
                <a:cs typeface="Arial" panose="020B0604020202020204" pitchFamily="34" charset="0"/>
              </a:defRPr>
            </a:lvl1pPr>
            <a:lvl2pPr>
              <a:defRPr sz="2300">
                <a:latin typeface="Arial" panose="020B0604020202020204" pitchFamily="34" charset="0"/>
                <a:cs typeface="Arial" panose="020B0604020202020204" pitchFamily="34" charset="0"/>
              </a:defRPr>
            </a:lvl2pPr>
            <a:lvl3pPr>
              <a:defRPr sz="1900">
                <a:latin typeface="Arial" panose="020B0604020202020204" pitchFamily="34" charset="0"/>
                <a:cs typeface="Arial" panose="020B0604020202020204" pitchFamily="34" charset="0"/>
              </a:defRPr>
            </a:lvl3pPr>
            <a:lvl4pPr>
              <a:defRPr sz="1700">
                <a:latin typeface="Arial" panose="020B0604020202020204" pitchFamily="34" charset="0"/>
                <a:cs typeface="Arial" panose="020B0604020202020204" pitchFamily="34" charset="0"/>
              </a:defRPr>
            </a:lvl4pPr>
            <a:lvl5pPr>
              <a:defRPr sz="1500">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9"/>
          <p:cNvSpPr>
            <a:spLocks noGrp="1" noChangeArrowheads="1"/>
          </p:cNvSpPr>
          <p:nvPr>
            <p:ph type="sldNum" sz="quarter" idx="10"/>
          </p:nvPr>
        </p:nvSpPr>
        <p:spPr>
          <a:xfrm>
            <a:off x="8003234" y="6453187"/>
            <a:ext cx="683566" cy="261938"/>
          </a:xfrm>
          <a:prstGeom prst="rect">
            <a:avLst/>
          </a:prstGeom>
          <a:ln/>
        </p:spPr>
        <p:txBody>
          <a:bodyPr lIns="85711" tIns="42856" rIns="85711" bIns="42856"/>
          <a:lstStyle>
            <a:lvl1pPr algn="r">
              <a:defRPr sz="800" b="0">
                <a:latin typeface="Arial" panose="020B0604020202020204" pitchFamily="34" charset="0"/>
                <a:cs typeface="Arial" panose="020B0604020202020204" pitchFamily="34" charset="0"/>
              </a:defRPr>
            </a:lvl1pPr>
          </a:lstStyle>
          <a:p>
            <a:pPr defTabSz="914076" eaLnBrk="0" fontAlgn="base" hangingPunct="0">
              <a:spcBef>
                <a:spcPct val="0"/>
              </a:spcBef>
              <a:spcAft>
                <a:spcPct val="0"/>
              </a:spcAft>
              <a:defRPr/>
            </a:pPr>
            <a:fld id="{9ECCB6FD-CA6F-4DE3-8A5C-647C7B7A4104}" type="slidenum">
              <a:rPr lang="en-US" smtClean="0">
                <a:solidFill>
                  <a:srgbClr val="000000"/>
                </a:solidFill>
                <a:ea typeface="Osaka" pitchFamily="-88" charset="-128"/>
              </a:rPr>
              <a:pPr defTabSz="914076" eaLnBrk="0" fontAlgn="base" hangingPunct="0">
                <a:spcBef>
                  <a:spcPct val="0"/>
                </a:spcBef>
                <a:spcAft>
                  <a:spcPct val="0"/>
                </a:spcAft>
                <a:defRPr/>
              </a:pPr>
              <a:t>‹#›</a:t>
            </a:fld>
            <a:endParaRPr lang="en-US" dirty="0">
              <a:solidFill>
                <a:srgbClr val="000000"/>
              </a:solidFill>
              <a:ea typeface="Osaka" pitchFamily="-88" charset="-128"/>
            </a:endParaRPr>
          </a:p>
        </p:txBody>
      </p:sp>
      <p:sp>
        <p:nvSpPr>
          <p:cNvPr id="6" name="Title 1"/>
          <p:cNvSpPr>
            <a:spLocks noGrp="1"/>
          </p:cNvSpPr>
          <p:nvPr>
            <p:ph type="title"/>
          </p:nvPr>
        </p:nvSpPr>
        <p:spPr>
          <a:xfrm>
            <a:off x="457208" y="142877"/>
            <a:ext cx="8229600" cy="868362"/>
          </a:xfrm>
          <a:prstGeom prst="rect">
            <a:avLst/>
          </a:prstGeom>
        </p:spPr>
        <p:txBody>
          <a:bodyPr lIns="85701" tIns="42851" rIns="85701" bIns="42851"/>
          <a:lstStyle>
            <a:lvl1pPr algn="ctr">
              <a:defRPr sz="2800" baseline="0">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8371874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MISO Ctrl. Rm., Logo">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75" y="-17996"/>
            <a:ext cx="9146979" cy="6893856"/>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446" y="357187"/>
            <a:ext cx="2192177" cy="833438"/>
          </a:xfrm>
          <a:prstGeom prst="rect">
            <a:avLst/>
          </a:prstGeom>
        </p:spPr>
      </p:pic>
    </p:spTree>
    <p:extLst>
      <p:ext uri="{BB962C8B-B14F-4D97-AF65-F5344CB8AC3E}">
        <p14:creationId xmlns:p14="http://schemas.microsoft.com/office/powerpoint/2010/main" val="1320676965"/>
      </p:ext>
    </p:extLst>
  </p:cSld>
  <p:clrMapOvr>
    <a:masterClrMapping/>
  </p:clrMapOvr>
  <p:transition advTm="400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89370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1  Title, body, pg#">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8" y="1295400"/>
            <a:ext cx="8229600" cy="4495800"/>
          </a:xfrm>
          <a:prstGeom prst="rect">
            <a:avLst/>
          </a:prstGeom>
        </p:spPr>
        <p:txBody>
          <a:bodyPr lIns="85732" tIns="42866" rIns="85732" bIns="42866"/>
          <a:lstStyle>
            <a:lvl1pPr>
              <a:defRPr sz="2600">
                <a:latin typeface="Arial" panose="020B0604020202020204" pitchFamily="34" charset="0"/>
                <a:cs typeface="Arial" panose="020B0604020202020204" pitchFamily="34" charset="0"/>
              </a:defRPr>
            </a:lvl1pPr>
            <a:lvl2pPr>
              <a:defRPr sz="2300">
                <a:latin typeface="Arial" panose="020B0604020202020204" pitchFamily="34" charset="0"/>
                <a:cs typeface="Arial" panose="020B0604020202020204" pitchFamily="34" charset="0"/>
              </a:defRPr>
            </a:lvl2pPr>
            <a:lvl3pPr>
              <a:defRPr sz="1900">
                <a:latin typeface="Arial" panose="020B0604020202020204" pitchFamily="34" charset="0"/>
                <a:cs typeface="Arial" panose="020B0604020202020204" pitchFamily="34" charset="0"/>
              </a:defRPr>
            </a:lvl3pPr>
            <a:lvl4pPr>
              <a:defRPr sz="1700">
                <a:latin typeface="Arial" panose="020B0604020202020204" pitchFamily="34" charset="0"/>
                <a:cs typeface="Arial" panose="020B0604020202020204" pitchFamily="34" charset="0"/>
              </a:defRPr>
            </a:lvl4pPr>
            <a:lvl5pPr>
              <a:defRPr sz="1500">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9"/>
          <p:cNvSpPr>
            <a:spLocks noGrp="1" noChangeArrowheads="1"/>
          </p:cNvSpPr>
          <p:nvPr>
            <p:ph type="sldNum" sz="quarter" idx="10"/>
          </p:nvPr>
        </p:nvSpPr>
        <p:spPr>
          <a:xfrm>
            <a:off x="8003234" y="6453187"/>
            <a:ext cx="683566" cy="261938"/>
          </a:xfrm>
          <a:prstGeom prst="rect">
            <a:avLst/>
          </a:prstGeom>
          <a:ln/>
        </p:spPr>
        <p:txBody>
          <a:bodyPr lIns="85742" tIns="42871" rIns="85742" bIns="42871"/>
          <a:lstStyle>
            <a:lvl1pPr algn="r">
              <a:defRPr sz="800" b="0">
                <a:latin typeface="Arial" panose="020B0604020202020204" pitchFamily="34" charset="0"/>
                <a:cs typeface="Arial" panose="020B0604020202020204" pitchFamily="34" charset="0"/>
              </a:defRPr>
            </a:lvl1pPr>
          </a:lstStyle>
          <a:p>
            <a:pPr defTabSz="914400" eaLnBrk="0" fontAlgn="base" hangingPunct="0">
              <a:spcBef>
                <a:spcPct val="0"/>
              </a:spcBef>
              <a:spcAft>
                <a:spcPct val="0"/>
              </a:spcAft>
              <a:defRPr/>
            </a:pPr>
            <a:fld id="{9ECCB6FD-CA6F-4DE3-8A5C-647C7B7A4104}" type="slidenum">
              <a:rPr lang="en-US" smtClean="0">
                <a:solidFill>
                  <a:srgbClr val="000000"/>
                </a:solidFill>
                <a:ea typeface="Osaka" pitchFamily="-88" charset="-128"/>
              </a:rPr>
              <a:pPr defTabSz="914400" eaLnBrk="0" fontAlgn="base" hangingPunct="0">
                <a:spcBef>
                  <a:spcPct val="0"/>
                </a:spcBef>
                <a:spcAft>
                  <a:spcPct val="0"/>
                </a:spcAft>
                <a:defRPr/>
              </a:pPr>
              <a:t>‹#›</a:t>
            </a:fld>
            <a:endParaRPr lang="en-US" dirty="0">
              <a:solidFill>
                <a:srgbClr val="000000"/>
              </a:solidFill>
              <a:ea typeface="Osaka" pitchFamily="-88" charset="-128"/>
            </a:endParaRPr>
          </a:p>
        </p:txBody>
      </p:sp>
      <p:sp>
        <p:nvSpPr>
          <p:cNvPr id="6" name="Title 1"/>
          <p:cNvSpPr>
            <a:spLocks noGrp="1"/>
          </p:cNvSpPr>
          <p:nvPr>
            <p:ph type="title"/>
          </p:nvPr>
        </p:nvSpPr>
        <p:spPr>
          <a:xfrm>
            <a:off x="457208" y="142877"/>
            <a:ext cx="8229600" cy="868362"/>
          </a:xfrm>
          <a:prstGeom prst="rect">
            <a:avLst/>
          </a:prstGeom>
        </p:spPr>
        <p:txBody>
          <a:bodyPr lIns="85732" tIns="42866" rIns="85732" bIns="42866"/>
          <a:lstStyle>
            <a:lvl1pPr algn="ctr">
              <a:defRPr sz="2800" baseline="0">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6842638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MISO Ctrl. Rm., Logo">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77" y="-17996"/>
            <a:ext cx="9146979" cy="6893856"/>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444" y="357187"/>
            <a:ext cx="2192177" cy="833438"/>
          </a:xfrm>
          <a:prstGeom prst="rect">
            <a:avLst/>
          </a:prstGeom>
        </p:spPr>
      </p:pic>
    </p:spTree>
    <p:extLst>
      <p:ext uri="{BB962C8B-B14F-4D97-AF65-F5344CB8AC3E}">
        <p14:creationId xmlns:p14="http://schemas.microsoft.com/office/powerpoint/2010/main" val="3979531616"/>
      </p:ext>
    </p:extLst>
  </p:cSld>
  <p:clrMapOvr>
    <a:masterClrMapping/>
  </p:clrMapOvr>
  <p:transition advTm="400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9401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Burst: Title, body, pg#">
    <p:spTree>
      <p:nvGrpSpPr>
        <p:cNvPr id="1" name=""/>
        <p:cNvGrpSpPr/>
        <p:nvPr/>
      </p:nvGrpSpPr>
      <p:grpSpPr>
        <a:xfrm>
          <a:off x="0" y="0"/>
          <a:ext cx="0" cy="0"/>
          <a:chOff x="0" y="0"/>
          <a:chExt cx="0" cy="0"/>
        </a:xfrm>
      </p:grpSpPr>
      <p:sp>
        <p:nvSpPr>
          <p:cNvPr id="8" name="Content Placeholder 2"/>
          <p:cNvSpPr>
            <a:spLocks noGrp="1"/>
          </p:cNvSpPr>
          <p:nvPr>
            <p:ph idx="1"/>
          </p:nvPr>
        </p:nvSpPr>
        <p:spPr>
          <a:xfrm>
            <a:off x="457208" y="1295400"/>
            <a:ext cx="8229600" cy="4495800"/>
          </a:xfrm>
          <a:prstGeom prst="rect">
            <a:avLst/>
          </a:prstGeom>
        </p:spPr>
        <p:txBody>
          <a:bodyPr lIns="85691" tIns="42846" rIns="85691" bIns="42846"/>
          <a:lstStyle>
            <a:lvl1pPr>
              <a:defRPr sz="2600" b="1">
                <a:latin typeface="Arial" panose="020B0604020202020204" pitchFamily="34" charset="0"/>
                <a:cs typeface="Arial" panose="020B0604020202020204" pitchFamily="34" charset="0"/>
              </a:defRPr>
            </a:lvl1pPr>
            <a:lvl2pPr>
              <a:defRPr sz="2300">
                <a:latin typeface="Arial" panose="020B0604020202020204" pitchFamily="34" charset="0"/>
                <a:cs typeface="Arial" panose="020B0604020202020204" pitchFamily="34" charset="0"/>
              </a:defRPr>
            </a:lvl2pPr>
            <a:lvl3pPr>
              <a:defRPr sz="1900">
                <a:latin typeface="Arial" panose="020B0604020202020204" pitchFamily="34" charset="0"/>
                <a:cs typeface="Arial" panose="020B0604020202020204" pitchFamily="34" charset="0"/>
              </a:defRPr>
            </a:lvl3pPr>
            <a:lvl4pPr>
              <a:defRPr sz="1700">
                <a:latin typeface="Arial" panose="020B0604020202020204" pitchFamily="34" charset="0"/>
                <a:cs typeface="Arial" panose="020B0604020202020204" pitchFamily="34" charset="0"/>
              </a:defRPr>
            </a:lvl4pPr>
            <a:lvl5pPr>
              <a:defRPr sz="1500">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9"/>
          <p:cNvSpPr>
            <a:spLocks noGrp="1" noChangeArrowheads="1"/>
          </p:cNvSpPr>
          <p:nvPr>
            <p:ph type="sldNum" sz="quarter" idx="10"/>
          </p:nvPr>
        </p:nvSpPr>
        <p:spPr>
          <a:xfrm>
            <a:off x="8003234" y="6453187"/>
            <a:ext cx="683566" cy="261938"/>
          </a:xfrm>
          <a:prstGeom prst="rect">
            <a:avLst/>
          </a:prstGeom>
          <a:ln/>
        </p:spPr>
        <p:txBody>
          <a:bodyPr lIns="85691" tIns="42846" rIns="85691" bIns="42846"/>
          <a:lstStyle>
            <a:lvl1pPr algn="r">
              <a:defRPr sz="800" b="0">
                <a:latin typeface="Arial" panose="020B0604020202020204" pitchFamily="34" charset="0"/>
                <a:cs typeface="Arial" panose="020B0604020202020204" pitchFamily="34" charset="0"/>
              </a:defRPr>
            </a:lvl1pPr>
          </a:lstStyle>
          <a:p>
            <a:pPr defTabSz="914400" eaLnBrk="0" fontAlgn="base" hangingPunct="0">
              <a:spcBef>
                <a:spcPct val="0"/>
              </a:spcBef>
              <a:spcAft>
                <a:spcPct val="0"/>
              </a:spcAft>
              <a:defRPr/>
            </a:pPr>
            <a:fld id="{83590ACB-2DE0-401C-9FAA-D50C72FEC76A}" type="slidenum">
              <a:rPr lang="en-US" smtClean="0">
                <a:solidFill>
                  <a:prstClr val="black"/>
                </a:solidFill>
                <a:ea typeface="Osaka" pitchFamily="-88" charset="-128"/>
              </a:rPr>
              <a:pPr defTabSz="914400" eaLnBrk="0" fontAlgn="base" hangingPunct="0">
                <a:spcBef>
                  <a:spcPct val="0"/>
                </a:spcBef>
                <a:spcAft>
                  <a:spcPct val="0"/>
                </a:spcAft>
                <a:defRPr/>
              </a:pPr>
              <a:t>‹#›</a:t>
            </a:fld>
            <a:endParaRPr lang="en-US" dirty="0">
              <a:solidFill>
                <a:prstClr val="black"/>
              </a:solidFill>
              <a:ea typeface="Osaka" pitchFamily="-88" charset="-128"/>
            </a:endParaRPr>
          </a:p>
        </p:txBody>
      </p:sp>
      <p:sp>
        <p:nvSpPr>
          <p:cNvPr id="10" name="Title 1"/>
          <p:cNvSpPr>
            <a:spLocks noGrp="1"/>
          </p:cNvSpPr>
          <p:nvPr>
            <p:ph type="title"/>
          </p:nvPr>
        </p:nvSpPr>
        <p:spPr>
          <a:xfrm>
            <a:off x="457208" y="142877"/>
            <a:ext cx="8229600" cy="868362"/>
          </a:xfrm>
          <a:prstGeom prst="rect">
            <a:avLst/>
          </a:prstGeom>
        </p:spPr>
        <p:txBody>
          <a:bodyPr lIns="85691" tIns="42846" rIns="85691" bIns="42846"/>
          <a:lstStyle>
            <a:lvl1pPr>
              <a:defRPr sz="2800" b="1" baseline="0">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5696521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Burst: Divider: Title block">
    <p:spTree>
      <p:nvGrpSpPr>
        <p:cNvPr id="1" name=""/>
        <p:cNvGrpSpPr/>
        <p:nvPr/>
      </p:nvGrpSpPr>
      <p:grpSpPr>
        <a:xfrm>
          <a:off x="0" y="0"/>
          <a:ext cx="0" cy="0"/>
          <a:chOff x="0" y="0"/>
          <a:chExt cx="0" cy="0"/>
        </a:xfrm>
      </p:grpSpPr>
      <p:sp>
        <p:nvSpPr>
          <p:cNvPr id="3" name="Title 1"/>
          <p:cNvSpPr>
            <a:spLocks noGrp="1"/>
          </p:cNvSpPr>
          <p:nvPr>
            <p:ph type="title"/>
          </p:nvPr>
        </p:nvSpPr>
        <p:spPr>
          <a:xfrm>
            <a:off x="722313" y="2428879"/>
            <a:ext cx="7772400" cy="1362075"/>
          </a:xfrm>
          <a:prstGeom prst="rect">
            <a:avLst/>
          </a:prstGeom>
        </p:spPr>
        <p:txBody>
          <a:bodyPr lIns="85711" tIns="42856" rIns="85711" bIns="42856" anchor="t"/>
          <a:lstStyle>
            <a:lvl1pPr algn="ctr">
              <a:defRPr sz="4000" b="1" cap="none" baseline="0">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4" name="Text Placeholder 2"/>
          <p:cNvSpPr>
            <a:spLocks noGrp="1"/>
          </p:cNvSpPr>
          <p:nvPr>
            <p:ph type="body" idx="1"/>
          </p:nvPr>
        </p:nvSpPr>
        <p:spPr>
          <a:xfrm>
            <a:off x="722313" y="3857629"/>
            <a:ext cx="7772400" cy="549293"/>
          </a:xfrm>
          <a:prstGeom prst="rect">
            <a:avLst/>
          </a:prstGeom>
        </p:spPr>
        <p:txBody>
          <a:bodyPr lIns="85711" tIns="42856" rIns="85711" bIns="42856" anchor="b"/>
          <a:lstStyle>
            <a:lvl1pPr marL="0" indent="0" algn="ctr">
              <a:buNone/>
              <a:defRPr sz="3000">
                <a:latin typeface="Arial" panose="020B0604020202020204" pitchFamily="34" charset="0"/>
                <a:cs typeface="Arial" panose="020B0604020202020204" pitchFamily="34" charset="0"/>
              </a:defRPr>
            </a:lvl1pPr>
            <a:lvl2pPr marL="456019" indent="0">
              <a:buNone/>
              <a:defRPr sz="1800"/>
            </a:lvl2pPr>
            <a:lvl3pPr marL="912038" indent="0">
              <a:buNone/>
              <a:defRPr sz="1600"/>
            </a:lvl3pPr>
            <a:lvl4pPr marL="1368057" indent="0">
              <a:buNone/>
              <a:defRPr sz="1400"/>
            </a:lvl4pPr>
            <a:lvl5pPr marL="1824073" indent="0">
              <a:buNone/>
              <a:defRPr sz="1400"/>
            </a:lvl5pPr>
            <a:lvl6pPr marL="2280091" indent="0">
              <a:buNone/>
              <a:defRPr sz="1400"/>
            </a:lvl6pPr>
            <a:lvl7pPr marL="2736109" indent="0">
              <a:buNone/>
              <a:defRPr sz="1400"/>
            </a:lvl7pPr>
            <a:lvl8pPr marL="3192129" indent="0">
              <a:buNone/>
              <a:defRPr sz="1400"/>
            </a:lvl8pPr>
            <a:lvl9pPr marL="3648147" indent="0">
              <a:buNone/>
              <a:defRPr sz="1400"/>
            </a:lvl9pPr>
          </a:lstStyle>
          <a:p>
            <a:pPr lvl="0"/>
            <a:r>
              <a:rPr lang="en-US" dirty="0" smtClean="0"/>
              <a:t>Click to edit Master text styles</a:t>
            </a:r>
          </a:p>
        </p:txBody>
      </p:sp>
    </p:spTree>
    <p:extLst>
      <p:ext uri="{BB962C8B-B14F-4D97-AF65-F5344CB8AC3E}">
        <p14:creationId xmlns:p14="http://schemas.microsoft.com/office/powerpoint/2010/main" val="37744123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Burst: Title, pict">
    <p:spTree>
      <p:nvGrpSpPr>
        <p:cNvPr id="1" name=""/>
        <p:cNvGrpSpPr/>
        <p:nvPr/>
      </p:nvGrpSpPr>
      <p:grpSpPr>
        <a:xfrm>
          <a:off x="0" y="0"/>
          <a:ext cx="0" cy="0"/>
          <a:chOff x="0" y="0"/>
          <a:chExt cx="0" cy="0"/>
        </a:xfrm>
      </p:grpSpPr>
      <p:sp>
        <p:nvSpPr>
          <p:cNvPr id="15" name="Title 1"/>
          <p:cNvSpPr>
            <a:spLocks noGrp="1"/>
          </p:cNvSpPr>
          <p:nvPr>
            <p:ph type="title"/>
          </p:nvPr>
        </p:nvSpPr>
        <p:spPr>
          <a:xfrm>
            <a:off x="457208" y="142877"/>
            <a:ext cx="8229600" cy="868362"/>
          </a:xfrm>
          <a:prstGeom prst="rect">
            <a:avLst/>
          </a:prstGeom>
        </p:spPr>
        <p:txBody>
          <a:bodyPr lIns="85691" tIns="42846" rIns="85691" bIns="42846"/>
          <a:lstStyle>
            <a:lvl1pPr algn="ctr">
              <a:defRPr sz="2800" b="1" baseline="0">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Picture Placeholder 2"/>
          <p:cNvSpPr>
            <a:spLocks noGrp="1"/>
          </p:cNvSpPr>
          <p:nvPr>
            <p:ph type="pic" sz="quarter" idx="10"/>
          </p:nvPr>
        </p:nvSpPr>
        <p:spPr>
          <a:xfrm>
            <a:off x="457206" y="990600"/>
            <a:ext cx="8229600" cy="5486400"/>
          </a:xfrm>
          <a:prstGeom prst="rect">
            <a:avLst/>
          </a:prstGeom>
        </p:spPr>
        <p:txBody>
          <a:bodyPr lIns="91375" tIns="45688" rIns="91375" bIns="45688"/>
          <a:lstStyle>
            <a:lvl1pPr>
              <a:defRPr>
                <a:latin typeface="Arial" panose="020B0604020202020204" pitchFamily="34" charset="0"/>
                <a:cs typeface="Arial" panose="020B0604020202020204" pitchFamily="34" charset="0"/>
              </a:defRPr>
            </a:lvl1pPr>
          </a:lstStyle>
          <a:p>
            <a:r>
              <a:rPr lang="en-US" dirty="0" smtClean="0"/>
              <a:t>Click icon to add picture</a:t>
            </a:r>
            <a:endParaRPr lang="en-US" dirty="0"/>
          </a:p>
        </p:txBody>
      </p:sp>
    </p:spTree>
    <p:extLst>
      <p:ext uri="{BB962C8B-B14F-4D97-AF65-F5344CB8AC3E}">
        <p14:creationId xmlns:p14="http://schemas.microsoft.com/office/powerpoint/2010/main" val="2658344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4" y="685800"/>
            <a:ext cx="8229600" cy="685800"/>
          </a:xfrm>
          <a:prstGeom prst="rect">
            <a:avLst/>
          </a:prstGeom>
        </p:spPr>
        <p:txBody>
          <a:bodyPr lIns="91397" tIns="45699" rIns="91397" bIns="45699"/>
          <a:lstStyle>
            <a:lvl1pPr algn="l">
              <a:defRPr sz="3000" b="1">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457204" y="1447800"/>
            <a:ext cx="8229600" cy="4876800"/>
          </a:xfrm>
          <a:prstGeom prst="rect">
            <a:avLst/>
          </a:prstGeom>
        </p:spPr>
        <p:txBody>
          <a:bodyPr lIns="91397" tIns="45699" rIns="91397" bIns="45699"/>
          <a:lstStyle>
            <a:lvl1pPr>
              <a:defRPr sz="2400" b="1">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626333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 EXEC: COV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3352800" y="3886200"/>
            <a:ext cx="4343400" cy="1990725"/>
          </a:xfrm>
          <a:prstGeom prst="rect">
            <a:avLst/>
          </a:prstGeom>
        </p:spPr>
        <p:txBody>
          <a:bodyPr lIns="85752" tIns="42876" rIns="85752" bIns="42876" anchor="t"/>
          <a:lstStyle>
            <a:lvl1pPr algn="r">
              <a:defRPr sz="3200" b="1" cap="none" baseline="0">
                <a:latin typeface="Arial" panose="020B0604020202020204" pitchFamily="34" charset="0"/>
                <a:cs typeface="Arial" panose="020B0604020202020204" pitchFamily="34" charset="0"/>
              </a:defRPr>
            </a:lvl1pPr>
          </a:lstStyle>
          <a:p>
            <a:r>
              <a:rPr lang="en-US" dirty="0" smtClean="0"/>
              <a:t>Title</a:t>
            </a:r>
            <a:br>
              <a:rPr lang="en-US" dirty="0" smtClean="0"/>
            </a:br>
            <a:r>
              <a:rPr lang="en-US" dirty="0" smtClean="0"/>
              <a:t>Subtitle</a:t>
            </a:r>
            <a:br>
              <a:rPr lang="en-US" dirty="0" smtClean="0"/>
            </a:br>
            <a:r>
              <a:rPr lang="en-US" dirty="0" smtClean="0"/>
              <a:t>Date</a:t>
            </a:r>
            <a:br>
              <a:rPr lang="en-US" dirty="0" smtClean="0"/>
            </a:br>
            <a:endParaRPr lang="en-US" dirty="0"/>
          </a:p>
        </p:txBody>
      </p:sp>
    </p:spTree>
    <p:extLst>
      <p:ext uri="{BB962C8B-B14F-4D97-AF65-F5344CB8AC3E}">
        <p14:creationId xmlns:p14="http://schemas.microsoft.com/office/powerpoint/2010/main" val="207510642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1 EXEC: Title, body, page#">
    <p:bg>
      <p:bgPr>
        <a:blipFill dpi="0" rotWithShape="1">
          <a:blip r:embed="rId2" cstate="print">
            <a:lum/>
          </a:blip>
          <a:srcRect/>
          <a:stretch>
            <a:fillRect l="-2000" r="-2000"/>
          </a:stretch>
        </a:blipFill>
        <a:effectLst/>
      </p:bgPr>
    </p:bg>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8" y="1295400"/>
            <a:ext cx="8229600" cy="4495800"/>
          </a:xfrm>
          <a:prstGeom prst="rect">
            <a:avLst/>
          </a:prstGeom>
        </p:spPr>
        <p:txBody>
          <a:bodyPr lIns="85752" tIns="42876" rIns="85752" bIns="42876"/>
          <a:lstStyle>
            <a:lvl1pPr>
              <a:defRPr sz="26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b="0">
                <a:latin typeface="Arial" panose="020B0604020202020204" pitchFamily="34" charset="0"/>
                <a:cs typeface="Arial" panose="020B0604020202020204" pitchFamily="34" charset="0"/>
              </a:defRPr>
            </a:lvl3pPr>
            <a:lvl4pPr>
              <a:defRPr sz="1800" b="0">
                <a:latin typeface="Arial" panose="020B0604020202020204" pitchFamily="34" charset="0"/>
                <a:cs typeface="Arial" panose="020B0604020202020204" pitchFamily="34" charset="0"/>
              </a:defRPr>
            </a:lvl4pPr>
            <a:lvl5pPr>
              <a:defRPr sz="1600" b="0">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1"/>
          <p:cNvSpPr>
            <a:spLocks noGrp="1"/>
          </p:cNvSpPr>
          <p:nvPr>
            <p:ph type="title"/>
          </p:nvPr>
        </p:nvSpPr>
        <p:spPr>
          <a:xfrm>
            <a:off x="457208" y="142876"/>
            <a:ext cx="8229600" cy="868362"/>
          </a:xfrm>
          <a:prstGeom prst="rect">
            <a:avLst/>
          </a:prstGeom>
        </p:spPr>
        <p:txBody>
          <a:bodyPr lIns="85752" tIns="42876" rIns="85752" bIns="42876"/>
          <a:lstStyle>
            <a:lvl1pPr algn="l">
              <a:defRPr sz="3000" baseline="0">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8" name="Rectangle 9"/>
          <p:cNvSpPr>
            <a:spLocks noGrp="1" noChangeArrowheads="1"/>
          </p:cNvSpPr>
          <p:nvPr>
            <p:ph type="sldNum" sz="quarter" idx="10"/>
          </p:nvPr>
        </p:nvSpPr>
        <p:spPr>
          <a:xfrm>
            <a:off x="8003234" y="6324600"/>
            <a:ext cx="683566" cy="261938"/>
          </a:xfrm>
          <a:prstGeom prst="rect">
            <a:avLst/>
          </a:prstGeom>
          <a:ln/>
        </p:spPr>
        <p:txBody>
          <a:bodyPr/>
          <a:lstStyle>
            <a:lvl1pPr algn="r">
              <a:defRPr sz="800">
                <a:latin typeface="Arial" panose="020B0604020202020204" pitchFamily="34" charset="0"/>
                <a:cs typeface="Arial" panose="020B0604020202020204" pitchFamily="34" charset="0"/>
              </a:defRPr>
            </a:lvl1pPr>
          </a:lstStyle>
          <a:p>
            <a:pPr defTabSz="914400">
              <a:defRPr/>
            </a:pPr>
            <a:fld id="{83590ACB-2DE0-401C-9FAA-D50C72FEC76A}" type="slidenum">
              <a:rPr lang="en-US" smtClean="0">
                <a:solidFill>
                  <a:srgbClr val="000000"/>
                </a:solidFill>
              </a:rPr>
              <a:pPr defTabSz="914400">
                <a:defRPr/>
              </a:pPr>
              <a:t>‹#›</a:t>
            </a:fld>
            <a:endParaRPr lang="en-US" dirty="0">
              <a:solidFill>
                <a:srgbClr val="000000"/>
              </a:solidFill>
            </a:endParaRPr>
          </a:p>
        </p:txBody>
      </p:sp>
    </p:spTree>
    <p:extLst>
      <p:ext uri="{BB962C8B-B14F-4D97-AF65-F5344CB8AC3E}">
        <p14:creationId xmlns:p14="http://schemas.microsoft.com/office/powerpoint/2010/main" val="826655040"/>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 EXEC: Title, 2 Column">
    <p:bg>
      <p:bgPr>
        <a:blipFill dpi="0" rotWithShape="1">
          <a:blip r:embed="rId2" cstate="print">
            <a:lum/>
          </a:blip>
          <a:srcRect/>
          <a:stretch>
            <a:fillRect l="-2000" r="-2000"/>
          </a:stretch>
        </a:blip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a:xfrm>
            <a:off x="457208" y="142876"/>
            <a:ext cx="8229600" cy="868362"/>
          </a:xfrm>
          <a:prstGeom prst="rect">
            <a:avLst/>
          </a:prstGeom>
        </p:spPr>
        <p:txBody>
          <a:bodyPr lIns="85752" tIns="42876" rIns="85752" bIns="42876"/>
          <a:lstStyle>
            <a:lvl1pPr>
              <a:defRPr sz="3000" baseline="0">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14" name="Content Placeholder 2"/>
          <p:cNvSpPr>
            <a:spLocks noGrp="1"/>
          </p:cNvSpPr>
          <p:nvPr>
            <p:ph idx="1"/>
          </p:nvPr>
        </p:nvSpPr>
        <p:spPr>
          <a:xfrm>
            <a:off x="457209" y="1295400"/>
            <a:ext cx="4043308" cy="4495800"/>
          </a:xfrm>
          <a:prstGeom prst="rect">
            <a:avLst/>
          </a:prstGeom>
        </p:spPr>
        <p:txBody>
          <a:bodyPr lIns="85752" tIns="42876" rIns="85752" bIns="42876"/>
          <a:lstStyle>
            <a:lvl1pPr>
              <a:defRPr sz="26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idx="11"/>
          </p:nvPr>
        </p:nvSpPr>
        <p:spPr>
          <a:xfrm>
            <a:off x="4643492" y="1295400"/>
            <a:ext cx="4043308" cy="4495800"/>
          </a:xfrm>
          <a:prstGeom prst="rect">
            <a:avLst/>
          </a:prstGeom>
        </p:spPr>
        <p:txBody>
          <a:bodyPr lIns="85752" tIns="42876" rIns="85752" bIns="42876"/>
          <a:lstStyle>
            <a:lvl1pPr>
              <a:defRPr sz="26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9"/>
          <p:cNvSpPr>
            <a:spLocks noGrp="1" noChangeArrowheads="1"/>
          </p:cNvSpPr>
          <p:nvPr>
            <p:ph type="sldNum" sz="quarter" idx="10"/>
          </p:nvPr>
        </p:nvSpPr>
        <p:spPr>
          <a:xfrm>
            <a:off x="8003234" y="6324600"/>
            <a:ext cx="683566" cy="261938"/>
          </a:xfrm>
          <a:prstGeom prst="rect">
            <a:avLst/>
          </a:prstGeom>
          <a:ln/>
        </p:spPr>
        <p:txBody>
          <a:bodyPr/>
          <a:lstStyle>
            <a:lvl1pPr algn="r">
              <a:defRPr sz="800">
                <a:latin typeface="Arial" panose="020B0604020202020204" pitchFamily="34" charset="0"/>
                <a:cs typeface="Arial" panose="020B0604020202020204" pitchFamily="34" charset="0"/>
              </a:defRPr>
            </a:lvl1pPr>
          </a:lstStyle>
          <a:p>
            <a:pPr defTabSz="914400">
              <a:defRPr/>
            </a:pPr>
            <a:fld id="{83590ACB-2DE0-401C-9FAA-D50C72FEC76A}" type="slidenum">
              <a:rPr lang="en-US" smtClean="0">
                <a:solidFill>
                  <a:srgbClr val="000000"/>
                </a:solidFill>
              </a:rPr>
              <a:pPr defTabSz="914400">
                <a:defRPr/>
              </a:pPr>
              <a:t>‹#›</a:t>
            </a:fld>
            <a:endParaRPr lang="en-US" dirty="0">
              <a:solidFill>
                <a:srgbClr val="000000"/>
              </a:solidFill>
            </a:endParaRPr>
          </a:p>
        </p:txBody>
      </p:sp>
    </p:spTree>
    <p:extLst>
      <p:ext uri="{BB962C8B-B14F-4D97-AF65-F5344CB8AC3E}">
        <p14:creationId xmlns:p14="http://schemas.microsoft.com/office/powerpoint/2010/main" val="3575455833"/>
      </p:ext>
    </p:extLst>
  </p:cSld>
  <p:clrMapOvr>
    <a:masterClrMapping/>
  </p:clrMapOvr>
  <p:transition advTm="4000"/>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MISO 3: Cover">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3810000" y="2895601"/>
            <a:ext cx="4343400" cy="1524000"/>
          </a:xfrm>
          <a:prstGeom prst="rect">
            <a:avLst/>
          </a:prstGeom>
        </p:spPr>
        <p:txBody>
          <a:bodyPr lIns="85752" tIns="42876" rIns="85752" bIns="42876" anchor="t"/>
          <a:lstStyle>
            <a:lvl1pPr marL="0" marR="0" indent="0" algn="r" defTabSz="914400" rtl="0" eaLnBrk="1" fontAlgn="base" latinLnBrk="0" hangingPunct="1">
              <a:lnSpc>
                <a:spcPct val="100000"/>
              </a:lnSpc>
              <a:spcBef>
                <a:spcPct val="0"/>
              </a:spcBef>
              <a:spcAft>
                <a:spcPct val="0"/>
              </a:spcAft>
              <a:buClrTx/>
              <a:buSzTx/>
              <a:buFontTx/>
              <a:buNone/>
              <a:tabLst/>
              <a:defRPr sz="4400" b="1" cap="none" baseline="0">
                <a:latin typeface="Arial" panose="020B0604020202020204" pitchFamily="34" charset="0"/>
                <a:cs typeface="Arial" panose="020B0604020202020204" pitchFamily="34" charset="0"/>
              </a:defRPr>
            </a:lvl1pPr>
          </a:lstStyle>
          <a:p>
            <a:r>
              <a:rPr lang="en-US" dirty="0" smtClean="0"/>
              <a:t>Title</a:t>
            </a:r>
            <a:br>
              <a:rPr lang="en-US" dirty="0" smtClean="0"/>
            </a:br>
            <a:r>
              <a:rPr lang="en-US" dirty="0" smtClean="0"/>
              <a:t>Subtitle</a:t>
            </a:r>
            <a:endParaRPr lang="en-US" dirty="0"/>
          </a:p>
        </p:txBody>
      </p:sp>
      <p:sp>
        <p:nvSpPr>
          <p:cNvPr id="11" name="Text Placeholder 5"/>
          <p:cNvSpPr>
            <a:spLocks noGrp="1"/>
          </p:cNvSpPr>
          <p:nvPr>
            <p:ph type="body" sz="quarter" idx="10" hasCustomPrompt="1"/>
          </p:nvPr>
        </p:nvSpPr>
        <p:spPr>
          <a:xfrm>
            <a:off x="6019800" y="4495800"/>
            <a:ext cx="2133600" cy="838200"/>
          </a:xfrm>
          <a:prstGeom prst="rect">
            <a:avLst/>
          </a:prstGeom>
        </p:spPr>
        <p:txBody>
          <a:bodyPr/>
          <a:lstStyle>
            <a:lvl1pPr marL="0" indent="0" algn="r">
              <a:buNone/>
              <a:defRPr sz="2800" b="1">
                <a:latin typeface="Arial" panose="020B0604020202020204" pitchFamily="34" charset="0"/>
                <a:cs typeface="Arial" panose="020B0604020202020204" pitchFamily="34" charset="0"/>
              </a:defRPr>
            </a:lvl1pPr>
          </a:lstStyle>
          <a:p>
            <a:pPr lvl="0"/>
            <a:r>
              <a:rPr lang="en-US" dirty="0" smtClean="0"/>
              <a:t>date</a:t>
            </a:r>
            <a:endParaRPr lang="en-US" dirty="0"/>
          </a:p>
        </p:txBody>
      </p:sp>
    </p:spTree>
    <p:extLst>
      <p:ext uri="{BB962C8B-B14F-4D97-AF65-F5344CB8AC3E}">
        <p14:creationId xmlns:p14="http://schemas.microsoft.com/office/powerpoint/2010/main" val="17260742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685800"/>
          </a:xfrm>
          <a:prstGeom prst="rect">
            <a:avLst/>
          </a:prstGeom>
        </p:spPr>
        <p:txBody>
          <a:bodyPr/>
          <a:lstStyle>
            <a:lvl1pPr algn="l">
              <a:defRPr sz="3000" b="1">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457200" y="1447800"/>
            <a:ext cx="8229600" cy="4876800"/>
          </a:xfrm>
          <a:prstGeom prst="rect">
            <a:avLst/>
          </a:prstGeom>
        </p:spPr>
        <p:txBody>
          <a:bodyPr/>
          <a:lstStyle>
            <a:lvl1pPr>
              <a:defRPr sz="2400" b="1">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108735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MISO 3: Body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57200" y="609600"/>
            <a:ext cx="8229600" cy="609600"/>
          </a:xfrm>
          <a:prstGeom prst="rect">
            <a:avLst/>
          </a:prstGeom>
        </p:spPr>
        <p:txBody>
          <a:bodyPr/>
          <a:lstStyle>
            <a:lvl1pPr algn="l">
              <a:defRPr sz="3000" b="1">
                <a:latin typeface="Arial" panose="020B0604020202020204" pitchFamily="34" charset="0"/>
                <a:cs typeface="Arial" panose="020B0604020202020204" pitchFamily="34" charset="0"/>
              </a:defRPr>
            </a:lvl1pPr>
          </a:lstStyle>
          <a:p>
            <a:r>
              <a:rPr lang="en-US" dirty="0" smtClean="0"/>
              <a:t>Click to add title</a:t>
            </a:r>
            <a:endParaRPr lang="en-US" dirty="0"/>
          </a:p>
        </p:txBody>
      </p:sp>
      <p:sp>
        <p:nvSpPr>
          <p:cNvPr id="5" name="Footer Placeholder 3"/>
          <p:cNvSpPr>
            <a:spLocks noGrp="1"/>
          </p:cNvSpPr>
          <p:nvPr>
            <p:ph type="ftr" sz="quarter" idx="11"/>
          </p:nvPr>
        </p:nvSpPr>
        <p:spPr>
          <a:xfrm>
            <a:off x="3124200" y="6553200"/>
            <a:ext cx="2895600" cy="365125"/>
          </a:xfrm>
          <a:prstGeom prst="rect">
            <a:avLst/>
          </a:prstGeom>
        </p:spPr>
        <p:txBody>
          <a:bodyPr/>
          <a:lstStyle>
            <a:lvl1pPr algn="ctr">
              <a:defRPr sz="900">
                <a:latin typeface="Arial" panose="020B0604020202020204" pitchFamily="34" charset="0"/>
                <a:cs typeface="Arial" panose="020B0604020202020204" pitchFamily="34" charset="0"/>
              </a:defRPr>
            </a:lvl1pPr>
          </a:lstStyle>
          <a:p>
            <a:pPr defTabSz="914400"/>
            <a:endParaRPr lang="en-US" dirty="0">
              <a:solidFill>
                <a:prstClr val="black"/>
              </a:solidFill>
            </a:endParaRPr>
          </a:p>
        </p:txBody>
      </p:sp>
      <p:sp>
        <p:nvSpPr>
          <p:cNvPr id="6" name="Slide Number Placeholder 4"/>
          <p:cNvSpPr>
            <a:spLocks noGrp="1"/>
          </p:cNvSpPr>
          <p:nvPr>
            <p:ph type="sldNum" sz="quarter" idx="12"/>
          </p:nvPr>
        </p:nvSpPr>
        <p:spPr>
          <a:xfrm>
            <a:off x="8001000" y="6553200"/>
            <a:ext cx="685800" cy="365125"/>
          </a:xfrm>
          <a:prstGeom prst="rect">
            <a:avLst/>
          </a:prstGeom>
        </p:spPr>
        <p:txBody>
          <a:bodyPr/>
          <a:lstStyle>
            <a:lvl1pPr algn="r">
              <a:defRPr sz="900">
                <a:latin typeface="Arial" panose="020B0604020202020204" pitchFamily="34" charset="0"/>
                <a:cs typeface="Arial" panose="020B0604020202020204" pitchFamily="34" charset="0"/>
              </a:defRPr>
            </a:lvl1pPr>
          </a:lstStyle>
          <a:p>
            <a:pPr defTabSz="914400"/>
            <a:fld id="{39B7D113-3520-413C-BFCC-4067A2923579}" type="slidenum">
              <a:rPr lang="en-US" smtClean="0">
                <a:solidFill>
                  <a:prstClr val="black"/>
                </a:solidFill>
              </a:rPr>
              <a:pPr defTabSz="914400"/>
              <a:t>‹#›</a:t>
            </a:fld>
            <a:endParaRPr lang="en-US" dirty="0">
              <a:solidFill>
                <a:prstClr val="black"/>
              </a:solidFill>
            </a:endParaRPr>
          </a:p>
        </p:txBody>
      </p:sp>
      <p:sp>
        <p:nvSpPr>
          <p:cNvPr id="12" name="Text Placeholder 11"/>
          <p:cNvSpPr>
            <a:spLocks noGrp="1"/>
          </p:cNvSpPr>
          <p:nvPr>
            <p:ph type="body" sz="quarter" idx="13"/>
          </p:nvPr>
        </p:nvSpPr>
        <p:spPr>
          <a:xfrm>
            <a:off x="457200" y="1295400"/>
            <a:ext cx="8229600" cy="5029200"/>
          </a:xfrm>
          <a:prstGeom prst="rect">
            <a:avLst/>
          </a:prstGeom>
        </p:spPr>
        <p:txBody>
          <a:bodyPr/>
          <a:lstStyle>
            <a:lvl1pPr>
              <a:defRPr sz="2400" b="1">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3751237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MISO 3: Divider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1828800" y="2971800"/>
            <a:ext cx="5562600" cy="1295400"/>
          </a:xfrm>
          <a:prstGeom prst="rect">
            <a:avLst/>
          </a:prstGeom>
        </p:spPr>
        <p:txBody>
          <a:bodyPr/>
          <a:lstStyle>
            <a:lvl1pPr algn="ctr">
              <a:defRPr sz="4400" b="1">
                <a:latin typeface="Arial" panose="020B0604020202020204" pitchFamily="34" charset="0"/>
                <a:cs typeface="Arial" panose="020B0604020202020204" pitchFamily="34" charset="0"/>
              </a:defRPr>
            </a:lvl1pPr>
          </a:lstStyle>
          <a:p>
            <a:r>
              <a:rPr lang="en-US" dirty="0" smtClean="0"/>
              <a:t>Divider Slide</a:t>
            </a:r>
            <a:endParaRPr lang="en-US" dirty="0"/>
          </a:p>
        </p:txBody>
      </p:sp>
    </p:spTree>
    <p:extLst>
      <p:ext uri="{BB962C8B-B14F-4D97-AF65-F5344CB8AC3E}">
        <p14:creationId xmlns:p14="http://schemas.microsoft.com/office/powerpoint/2010/main" val="15606071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MISO 3: Optional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Footer Placeholder 3"/>
          <p:cNvSpPr>
            <a:spLocks noGrp="1"/>
          </p:cNvSpPr>
          <p:nvPr>
            <p:ph type="ftr" sz="quarter" idx="11"/>
          </p:nvPr>
        </p:nvSpPr>
        <p:spPr>
          <a:xfrm>
            <a:off x="3124200" y="6553200"/>
            <a:ext cx="2895600" cy="365125"/>
          </a:xfrm>
          <a:prstGeom prst="rect">
            <a:avLst/>
          </a:prstGeom>
        </p:spPr>
        <p:txBody>
          <a:bodyPr/>
          <a:lstStyle>
            <a:lvl1pPr algn="ctr">
              <a:defRPr sz="900">
                <a:latin typeface="Arial" panose="020B0604020202020204" pitchFamily="34" charset="0"/>
                <a:cs typeface="Arial" panose="020B0604020202020204" pitchFamily="34" charset="0"/>
              </a:defRPr>
            </a:lvl1pPr>
          </a:lstStyle>
          <a:p>
            <a:pPr defTabSz="914400"/>
            <a:endParaRPr lang="en-US" dirty="0">
              <a:solidFill>
                <a:prstClr val="black"/>
              </a:solidFill>
            </a:endParaRPr>
          </a:p>
        </p:txBody>
      </p:sp>
      <p:sp>
        <p:nvSpPr>
          <p:cNvPr id="9" name="Slide Number Placeholder 4"/>
          <p:cNvSpPr>
            <a:spLocks noGrp="1"/>
          </p:cNvSpPr>
          <p:nvPr>
            <p:ph type="sldNum" sz="quarter" idx="12"/>
          </p:nvPr>
        </p:nvSpPr>
        <p:spPr>
          <a:xfrm>
            <a:off x="8001000" y="6553200"/>
            <a:ext cx="685800" cy="365125"/>
          </a:xfrm>
          <a:prstGeom prst="rect">
            <a:avLst/>
          </a:prstGeom>
        </p:spPr>
        <p:txBody>
          <a:bodyPr/>
          <a:lstStyle>
            <a:lvl1pPr algn="r">
              <a:defRPr sz="900">
                <a:latin typeface="Arial" panose="020B0604020202020204" pitchFamily="34" charset="0"/>
                <a:cs typeface="Arial" panose="020B0604020202020204" pitchFamily="34" charset="0"/>
              </a:defRPr>
            </a:lvl1pPr>
          </a:lstStyle>
          <a:p>
            <a:pPr defTabSz="914400"/>
            <a:fld id="{39B7D113-3520-413C-BFCC-4067A2923579}" type="slidenum">
              <a:rPr lang="en-US" smtClean="0">
                <a:solidFill>
                  <a:prstClr val="black"/>
                </a:solidFill>
              </a:rPr>
              <a:pPr defTabSz="914400"/>
              <a:t>‹#›</a:t>
            </a:fld>
            <a:endParaRPr lang="en-US" dirty="0">
              <a:solidFill>
                <a:prstClr val="black"/>
              </a:solidFill>
            </a:endParaRPr>
          </a:p>
        </p:txBody>
      </p:sp>
      <p:sp>
        <p:nvSpPr>
          <p:cNvPr id="10" name="Title 1"/>
          <p:cNvSpPr>
            <a:spLocks noGrp="1"/>
          </p:cNvSpPr>
          <p:nvPr>
            <p:ph type="title" hasCustomPrompt="1"/>
          </p:nvPr>
        </p:nvSpPr>
        <p:spPr>
          <a:xfrm>
            <a:off x="457200" y="609600"/>
            <a:ext cx="8229600" cy="609600"/>
          </a:xfrm>
          <a:prstGeom prst="rect">
            <a:avLst/>
          </a:prstGeom>
        </p:spPr>
        <p:txBody>
          <a:bodyPr/>
          <a:lstStyle>
            <a:lvl1pPr algn="l">
              <a:defRPr sz="3000" b="1">
                <a:latin typeface="Arial" panose="020B0604020202020204" pitchFamily="34" charset="0"/>
                <a:cs typeface="Arial" panose="020B0604020202020204" pitchFamily="34" charset="0"/>
              </a:defRPr>
            </a:lvl1pPr>
          </a:lstStyle>
          <a:p>
            <a:r>
              <a:rPr lang="en-US" dirty="0" smtClean="0"/>
              <a:t>Click to add title</a:t>
            </a:r>
            <a:endParaRPr lang="en-US" dirty="0"/>
          </a:p>
        </p:txBody>
      </p:sp>
      <p:sp>
        <p:nvSpPr>
          <p:cNvPr id="3" name="Text Placeholder 2"/>
          <p:cNvSpPr>
            <a:spLocks noGrp="1"/>
          </p:cNvSpPr>
          <p:nvPr>
            <p:ph type="body" sz="quarter" idx="13"/>
          </p:nvPr>
        </p:nvSpPr>
        <p:spPr>
          <a:xfrm>
            <a:off x="457200" y="1295400"/>
            <a:ext cx="8229600" cy="4876800"/>
          </a:xfrm>
          <a:prstGeom prst="rect">
            <a:avLst/>
          </a:prstGeom>
        </p:spPr>
        <p:txBody>
          <a:bodyPr/>
          <a:lstStyle>
            <a:lvl1pPr>
              <a:defRPr sz="2400" b="1">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335880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MISO 3 BLANK">
    <p:bg>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57200" y="609600"/>
            <a:ext cx="8229600" cy="609600"/>
          </a:xfrm>
          <a:prstGeom prst="rect">
            <a:avLst/>
          </a:prstGeom>
        </p:spPr>
        <p:txBody>
          <a:bodyPr/>
          <a:lstStyle>
            <a:lvl1pPr algn="l">
              <a:defRPr sz="3000" b="1">
                <a:latin typeface="Arial" panose="020B0604020202020204" pitchFamily="34" charset="0"/>
                <a:cs typeface="Arial" panose="020B0604020202020204" pitchFamily="34" charset="0"/>
              </a:defRPr>
            </a:lvl1pPr>
          </a:lstStyle>
          <a:p>
            <a:r>
              <a:rPr lang="en-US" dirty="0" smtClean="0"/>
              <a:t>Click to add title</a:t>
            </a:r>
            <a:endParaRPr lang="en-US" dirty="0"/>
          </a:p>
        </p:txBody>
      </p:sp>
      <p:sp>
        <p:nvSpPr>
          <p:cNvPr id="6" name="Footer Placeholder 3"/>
          <p:cNvSpPr>
            <a:spLocks noGrp="1"/>
          </p:cNvSpPr>
          <p:nvPr>
            <p:ph type="ftr" sz="quarter" idx="11"/>
          </p:nvPr>
        </p:nvSpPr>
        <p:spPr>
          <a:xfrm>
            <a:off x="3124200" y="6553200"/>
            <a:ext cx="2895600" cy="365125"/>
          </a:xfrm>
          <a:prstGeom prst="rect">
            <a:avLst/>
          </a:prstGeom>
        </p:spPr>
        <p:txBody>
          <a:bodyPr/>
          <a:lstStyle>
            <a:lvl1pPr algn="ctr">
              <a:defRPr sz="900">
                <a:latin typeface="Arial" panose="020B0604020202020204" pitchFamily="34" charset="0"/>
                <a:cs typeface="Arial" panose="020B0604020202020204" pitchFamily="34" charset="0"/>
              </a:defRPr>
            </a:lvl1pPr>
          </a:lstStyle>
          <a:p>
            <a:pPr defTabSz="914400"/>
            <a:endParaRPr lang="en-US" dirty="0">
              <a:solidFill>
                <a:prstClr val="black"/>
              </a:solidFill>
            </a:endParaRPr>
          </a:p>
        </p:txBody>
      </p:sp>
      <p:sp>
        <p:nvSpPr>
          <p:cNvPr id="7" name="Slide Number Placeholder 4"/>
          <p:cNvSpPr>
            <a:spLocks noGrp="1"/>
          </p:cNvSpPr>
          <p:nvPr>
            <p:ph type="sldNum" sz="quarter" idx="12"/>
          </p:nvPr>
        </p:nvSpPr>
        <p:spPr>
          <a:xfrm>
            <a:off x="8001000" y="6553200"/>
            <a:ext cx="685800" cy="365125"/>
          </a:xfrm>
          <a:prstGeom prst="rect">
            <a:avLst/>
          </a:prstGeom>
        </p:spPr>
        <p:txBody>
          <a:bodyPr/>
          <a:lstStyle>
            <a:lvl1pPr algn="r">
              <a:defRPr sz="900">
                <a:latin typeface="Arial" panose="020B0604020202020204" pitchFamily="34" charset="0"/>
                <a:cs typeface="Arial" panose="020B0604020202020204" pitchFamily="34" charset="0"/>
              </a:defRPr>
            </a:lvl1pPr>
          </a:lstStyle>
          <a:p>
            <a:pPr defTabSz="914400"/>
            <a:fld id="{39B7D113-3520-413C-BFCC-4067A2923579}" type="slidenum">
              <a:rPr lang="en-US" smtClean="0">
                <a:solidFill>
                  <a:prstClr val="black"/>
                </a:solidFill>
              </a:rPr>
              <a:pPr defTabSz="914400"/>
              <a:t>‹#›</a:t>
            </a:fld>
            <a:endParaRPr lang="en-US" dirty="0">
              <a:solidFill>
                <a:prstClr val="black"/>
              </a:solidFill>
            </a:endParaRPr>
          </a:p>
        </p:txBody>
      </p:sp>
      <p:sp>
        <p:nvSpPr>
          <p:cNvPr id="3" name="Text Placeholder 2"/>
          <p:cNvSpPr>
            <a:spLocks noGrp="1"/>
          </p:cNvSpPr>
          <p:nvPr>
            <p:ph type="body" sz="quarter" idx="13"/>
          </p:nvPr>
        </p:nvSpPr>
        <p:spPr>
          <a:xfrm>
            <a:off x="457200" y="1295400"/>
            <a:ext cx="8229600" cy="4724400"/>
          </a:xfrm>
          <a:prstGeom prst="rect">
            <a:avLst/>
          </a:prstGeom>
        </p:spPr>
        <p:txBody>
          <a:bodyPr/>
          <a:lstStyle>
            <a:lvl1pPr>
              <a:defRPr sz="2400" b="1">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1990079"/>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defTabSz="914400"/>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914400"/>
            <a:endParaRPr lang="en-US" dirty="0">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defTabSz="914400"/>
            <a:fld id="{E27EC466-67D2-4B38-AF30-9E5BA08A1606}"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626551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ISO 3: Body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57204" y="609600"/>
            <a:ext cx="8229600" cy="609600"/>
          </a:xfrm>
          <a:prstGeom prst="rect">
            <a:avLst/>
          </a:prstGeom>
        </p:spPr>
        <p:txBody>
          <a:bodyPr lIns="91397" tIns="45699" rIns="91397" bIns="45699"/>
          <a:lstStyle>
            <a:lvl1pPr algn="l">
              <a:defRPr sz="3000" b="1">
                <a:latin typeface="Arial" panose="020B0604020202020204" pitchFamily="34" charset="0"/>
                <a:cs typeface="Arial" panose="020B0604020202020204" pitchFamily="34" charset="0"/>
              </a:defRPr>
            </a:lvl1pPr>
          </a:lstStyle>
          <a:p>
            <a:r>
              <a:rPr lang="en-US" dirty="0" smtClean="0"/>
              <a:t>Click to add title</a:t>
            </a:r>
            <a:endParaRPr lang="en-US" dirty="0"/>
          </a:p>
        </p:txBody>
      </p:sp>
      <p:sp>
        <p:nvSpPr>
          <p:cNvPr id="5" name="Footer Placeholder 3"/>
          <p:cNvSpPr>
            <a:spLocks noGrp="1"/>
          </p:cNvSpPr>
          <p:nvPr>
            <p:ph type="ftr" sz="quarter" idx="11"/>
          </p:nvPr>
        </p:nvSpPr>
        <p:spPr>
          <a:xfrm>
            <a:off x="2590800" y="6553204"/>
            <a:ext cx="4191000" cy="365125"/>
          </a:xfrm>
          <a:prstGeom prst="rect">
            <a:avLst/>
          </a:prstGeom>
        </p:spPr>
        <p:txBody>
          <a:bodyPr lIns="91397" tIns="45699" rIns="91397" bIns="45699"/>
          <a:lstStyle>
            <a:lvl1pPr algn="ctr">
              <a:defRPr sz="900">
                <a:latin typeface="Arial" panose="020B0604020202020204" pitchFamily="34" charset="0"/>
                <a:cs typeface="Arial" panose="020B0604020202020204" pitchFamily="34" charset="0"/>
              </a:defRPr>
            </a:lvl1pPr>
          </a:lstStyle>
          <a:p>
            <a:r>
              <a:rPr lang="en-US" smtClean="0"/>
              <a:t>Results for MISO’s Near-Term Analysis of EPA's Final Clean Power Plan (Jan. 20, 2016)</a:t>
            </a:r>
            <a:endParaRPr lang="en-US" dirty="0"/>
          </a:p>
        </p:txBody>
      </p:sp>
      <p:sp>
        <p:nvSpPr>
          <p:cNvPr id="6" name="Slide Number Placeholder 4"/>
          <p:cNvSpPr>
            <a:spLocks noGrp="1"/>
          </p:cNvSpPr>
          <p:nvPr>
            <p:ph type="sldNum" sz="quarter" idx="12"/>
          </p:nvPr>
        </p:nvSpPr>
        <p:spPr>
          <a:xfrm>
            <a:off x="8001000" y="6553204"/>
            <a:ext cx="685800" cy="365125"/>
          </a:xfrm>
          <a:prstGeom prst="rect">
            <a:avLst/>
          </a:prstGeom>
        </p:spPr>
        <p:txBody>
          <a:bodyPr lIns="91397" tIns="45699" rIns="91397" bIns="45699"/>
          <a:lstStyle>
            <a:lvl1pPr algn="r">
              <a:defRPr sz="900">
                <a:latin typeface="Arial" panose="020B0604020202020204" pitchFamily="34" charset="0"/>
                <a:cs typeface="Arial" panose="020B0604020202020204" pitchFamily="34" charset="0"/>
              </a:defRPr>
            </a:lvl1pPr>
          </a:lstStyle>
          <a:p>
            <a:fld id="{39B7D113-3520-413C-BFCC-4067A2923579}" type="slidenum">
              <a:rPr lang="en-US" smtClean="0"/>
              <a:pPr/>
              <a:t>‹#›</a:t>
            </a:fld>
            <a:endParaRPr lang="en-US" dirty="0"/>
          </a:p>
        </p:txBody>
      </p:sp>
      <p:sp>
        <p:nvSpPr>
          <p:cNvPr id="12" name="Text Placeholder 11"/>
          <p:cNvSpPr>
            <a:spLocks noGrp="1"/>
          </p:cNvSpPr>
          <p:nvPr>
            <p:ph type="body" sz="quarter" idx="13"/>
          </p:nvPr>
        </p:nvSpPr>
        <p:spPr>
          <a:xfrm>
            <a:off x="457204" y="1295400"/>
            <a:ext cx="8229600" cy="5029200"/>
          </a:xfrm>
          <a:prstGeom prst="rect">
            <a:avLst/>
          </a:prstGeom>
        </p:spPr>
        <p:txBody>
          <a:bodyPr lIns="91397" tIns="45699" rIns="91397" bIns="45699"/>
          <a:lstStyle>
            <a:lvl1pPr>
              <a:defRPr sz="2400" b="1">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416533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914400"/>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914400"/>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914400"/>
            <a:fld id="{F4E62F59-1FF7-4493-A180-E263878C140E}"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6733248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1  Title, body, p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8" y="1295400"/>
            <a:ext cx="8229600" cy="4495800"/>
          </a:xfrm>
          <a:prstGeom prst="rect">
            <a:avLst/>
          </a:prstGeom>
        </p:spPr>
        <p:txBody>
          <a:bodyPr lIns="85742" tIns="42871" rIns="85742" bIns="42871"/>
          <a:lstStyle>
            <a:lvl1pPr>
              <a:defRPr sz="2600">
                <a:latin typeface="Arial" panose="020B0604020202020204" pitchFamily="34" charset="0"/>
                <a:cs typeface="Arial" panose="020B0604020202020204" pitchFamily="34" charset="0"/>
              </a:defRPr>
            </a:lvl1pPr>
            <a:lvl2pPr>
              <a:defRPr sz="2300">
                <a:latin typeface="Arial" panose="020B0604020202020204" pitchFamily="34" charset="0"/>
                <a:cs typeface="Arial" panose="020B0604020202020204" pitchFamily="34" charset="0"/>
              </a:defRPr>
            </a:lvl2pPr>
            <a:lvl3pPr>
              <a:defRPr sz="1900">
                <a:latin typeface="Arial" panose="020B0604020202020204" pitchFamily="34" charset="0"/>
                <a:cs typeface="Arial" panose="020B0604020202020204" pitchFamily="34" charset="0"/>
              </a:defRPr>
            </a:lvl3pPr>
            <a:lvl4pPr>
              <a:defRPr sz="1700">
                <a:latin typeface="Arial" panose="020B0604020202020204" pitchFamily="34" charset="0"/>
                <a:cs typeface="Arial" panose="020B0604020202020204" pitchFamily="34" charset="0"/>
              </a:defRPr>
            </a:lvl4pPr>
            <a:lvl5pPr>
              <a:defRPr sz="1500">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9"/>
          <p:cNvSpPr>
            <a:spLocks noGrp="1" noChangeArrowheads="1"/>
          </p:cNvSpPr>
          <p:nvPr>
            <p:ph type="sldNum" sz="quarter" idx="10"/>
          </p:nvPr>
        </p:nvSpPr>
        <p:spPr>
          <a:xfrm>
            <a:off x="8003234" y="6596062"/>
            <a:ext cx="683566" cy="261938"/>
          </a:xfrm>
          <a:prstGeom prst="rect">
            <a:avLst/>
          </a:prstGeom>
          <a:ln/>
        </p:spPr>
        <p:txBody>
          <a:bodyPr/>
          <a:lstStyle>
            <a:lvl1pPr algn="r">
              <a:defRPr sz="800" b="0">
                <a:latin typeface="Arial" panose="020B0604020202020204" pitchFamily="34" charset="0"/>
                <a:cs typeface="Arial" panose="020B0604020202020204" pitchFamily="34" charset="0"/>
              </a:defRPr>
            </a:lvl1pPr>
          </a:lstStyle>
          <a:p>
            <a:pPr defTabSz="914400">
              <a:defRPr/>
            </a:pPr>
            <a:fld id="{9ECCB6FD-CA6F-4DE3-8A5C-647C7B7A4104}" type="slidenum">
              <a:rPr lang="en-US" smtClean="0">
                <a:solidFill>
                  <a:prstClr val="black"/>
                </a:solidFill>
              </a:rPr>
              <a:pPr defTabSz="914400">
                <a:defRPr/>
              </a:pPr>
              <a:t>‹#›</a:t>
            </a:fld>
            <a:endParaRPr lang="en-US" dirty="0">
              <a:solidFill>
                <a:prstClr val="black"/>
              </a:solidFill>
            </a:endParaRPr>
          </a:p>
        </p:txBody>
      </p:sp>
      <p:sp>
        <p:nvSpPr>
          <p:cNvPr id="6" name="Title 1"/>
          <p:cNvSpPr>
            <a:spLocks noGrp="1"/>
          </p:cNvSpPr>
          <p:nvPr>
            <p:ph type="title"/>
          </p:nvPr>
        </p:nvSpPr>
        <p:spPr>
          <a:xfrm>
            <a:off x="457208" y="142877"/>
            <a:ext cx="8229600" cy="868362"/>
          </a:xfrm>
          <a:prstGeom prst="rect">
            <a:avLst/>
          </a:prstGeom>
        </p:spPr>
        <p:txBody>
          <a:bodyPr lIns="85742" tIns="42871" rIns="85742" bIns="42871"/>
          <a:lstStyle>
            <a:lvl1pPr algn="ctr">
              <a:defRPr sz="2800" baseline="0">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5173410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914400"/>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914400"/>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914400"/>
            <a:fld id="{D4DD4FEF-F120-402C-8AF1-A76DF23FA760}"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3474237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userDrawn="1">
  <p:cSld name="1_1 EXEC: Title, body, page#">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8" y="1295400"/>
            <a:ext cx="8229600" cy="4495800"/>
          </a:xfrm>
          <a:prstGeom prst="rect">
            <a:avLst/>
          </a:prstGeom>
        </p:spPr>
        <p:txBody>
          <a:bodyPr lIns="85752" tIns="42876" rIns="85752" bIns="42876"/>
          <a:lstStyle>
            <a:lvl1pPr>
              <a:defRPr sz="26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b="0">
                <a:latin typeface="Arial" panose="020B0604020202020204" pitchFamily="34" charset="0"/>
                <a:cs typeface="Arial" panose="020B0604020202020204" pitchFamily="34" charset="0"/>
              </a:defRPr>
            </a:lvl3pPr>
            <a:lvl4pPr>
              <a:defRPr sz="1800" b="0">
                <a:latin typeface="Arial" panose="020B0604020202020204" pitchFamily="34" charset="0"/>
                <a:cs typeface="Arial" panose="020B0604020202020204" pitchFamily="34" charset="0"/>
              </a:defRPr>
            </a:lvl4pPr>
            <a:lvl5pPr>
              <a:defRPr sz="1600" b="0">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1"/>
          <p:cNvSpPr>
            <a:spLocks noGrp="1"/>
          </p:cNvSpPr>
          <p:nvPr>
            <p:ph type="title"/>
          </p:nvPr>
        </p:nvSpPr>
        <p:spPr>
          <a:xfrm>
            <a:off x="457208" y="142876"/>
            <a:ext cx="8229600" cy="868362"/>
          </a:xfrm>
          <a:prstGeom prst="rect">
            <a:avLst/>
          </a:prstGeom>
        </p:spPr>
        <p:txBody>
          <a:bodyPr lIns="85752" tIns="42876" rIns="85752" bIns="42876"/>
          <a:lstStyle>
            <a:lvl1pPr algn="l">
              <a:defRPr sz="3000" baseline="0">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8" name="Rectangle 9"/>
          <p:cNvSpPr>
            <a:spLocks noGrp="1" noChangeArrowheads="1"/>
          </p:cNvSpPr>
          <p:nvPr>
            <p:ph type="sldNum" sz="quarter" idx="10"/>
          </p:nvPr>
        </p:nvSpPr>
        <p:spPr>
          <a:xfrm>
            <a:off x="8003234" y="6324600"/>
            <a:ext cx="683566" cy="261938"/>
          </a:xfrm>
          <a:prstGeom prst="rect">
            <a:avLst/>
          </a:prstGeom>
          <a:ln/>
        </p:spPr>
        <p:txBody>
          <a:bodyPr/>
          <a:lstStyle>
            <a:lvl1pPr algn="r">
              <a:defRPr sz="800">
                <a:latin typeface="Arial" panose="020B0604020202020204" pitchFamily="34" charset="0"/>
                <a:cs typeface="Arial" panose="020B0604020202020204" pitchFamily="34" charset="0"/>
              </a:defRPr>
            </a:lvl1pPr>
          </a:lstStyle>
          <a:p>
            <a:pPr defTabSz="914400">
              <a:defRPr/>
            </a:pPr>
            <a:fld id="{83590ACB-2DE0-401C-9FAA-D50C72FEC76A}" type="slidenum">
              <a:rPr lang="en-US" smtClean="0">
                <a:solidFill>
                  <a:prstClr val="black"/>
                </a:solidFill>
              </a:rPr>
              <a:pPr defTabSz="914400">
                <a:defRPr/>
              </a:pPr>
              <a:t>‹#›</a:t>
            </a:fld>
            <a:endParaRPr lang="en-US" dirty="0">
              <a:solidFill>
                <a:prstClr val="black"/>
              </a:solidFill>
            </a:endParaRPr>
          </a:p>
        </p:txBody>
      </p:sp>
    </p:spTree>
    <p:extLst>
      <p:ext uri="{BB962C8B-B14F-4D97-AF65-F5344CB8AC3E}">
        <p14:creationId xmlns:p14="http://schemas.microsoft.com/office/powerpoint/2010/main" val="2181488953"/>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MISO 3: Cover">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3810000" y="2895601"/>
            <a:ext cx="4343400" cy="1524000"/>
          </a:xfrm>
          <a:prstGeom prst="rect">
            <a:avLst/>
          </a:prstGeom>
        </p:spPr>
        <p:txBody>
          <a:bodyPr lIns="85752" tIns="42876" rIns="85752" bIns="42876" anchor="t"/>
          <a:lstStyle>
            <a:lvl1pPr marL="0" marR="0" indent="0" algn="r" defTabSz="914400" rtl="0" eaLnBrk="1" fontAlgn="base" latinLnBrk="0" hangingPunct="1">
              <a:lnSpc>
                <a:spcPct val="100000"/>
              </a:lnSpc>
              <a:spcBef>
                <a:spcPct val="0"/>
              </a:spcBef>
              <a:spcAft>
                <a:spcPct val="0"/>
              </a:spcAft>
              <a:buClrTx/>
              <a:buSzTx/>
              <a:buFontTx/>
              <a:buNone/>
              <a:tabLst/>
              <a:defRPr sz="4400" b="1" cap="none" baseline="0">
                <a:latin typeface="Arial" panose="020B0604020202020204" pitchFamily="34" charset="0"/>
                <a:cs typeface="Arial" panose="020B0604020202020204" pitchFamily="34" charset="0"/>
              </a:defRPr>
            </a:lvl1pPr>
          </a:lstStyle>
          <a:p>
            <a:r>
              <a:rPr lang="en-US" dirty="0" smtClean="0"/>
              <a:t>Title</a:t>
            </a:r>
            <a:br>
              <a:rPr lang="en-US" dirty="0" smtClean="0"/>
            </a:br>
            <a:r>
              <a:rPr lang="en-US" dirty="0" smtClean="0"/>
              <a:t>Subtitle</a:t>
            </a:r>
            <a:endParaRPr lang="en-US" dirty="0"/>
          </a:p>
        </p:txBody>
      </p:sp>
      <p:sp>
        <p:nvSpPr>
          <p:cNvPr id="11" name="Text Placeholder 5"/>
          <p:cNvSpPr>
            <a:spLocks noGrp="1"/>
          </p:cNvSpPr>
          <p:nvPr>
            <p:ph type="body" sz="quarter" idx="10" hasCustomPrompt="1"/>
          </p:nvPr>
        </p:nvSpPr>
        <p:spPr>
          <a:xfrm>
            <a:off x="6019800" y="4495800"/>
            <a:ext cx="2133600" cy="838200"/>
          </a:xfrm>
          <a:prstGeom prst="rect">
            <a:avLst/>
          </a:prstGeom>
        </p:spPr>
        <p:txBody>
          <a:bodyPr/>
          <a:lstStyle>
            <a:lvl1pPr marL="0" indent="0" algn="r">
              <a:buNone/>
              <a:defRPr sz="2800" b="1">
                <a:latin typeface="Arial" panose="020B0604020202020204" pitchFamily="34" charset="0"/>
                <a:cs typeface="Arial" panose="020B0604020202020204" pitchFamily="34" charset="0"/>
              </a:defRPr>
            </a:lvl1pPr>
          </a:lstStyle>
          <a:p>
            <a:pPr lvl="0"/>
            <a:r>
              <a:rPr lang="en-US" dirty="0" smtClean="0"/>
              <a:t>date</a:t>
            </a:r>
            <a:endParaRPr lang="en-US" dirty="0"/>
          </a:p>
        </p:txBody>
      </p:sp>
    </p:spTree>
    <p:extLst>
      <p:ext uri="{BB962C8B-B14F-4D97-AF65-F5344CB8AC3E}">
        <p14:creationId xmlns:p14="http://schemas.microsoft.com/office/powerpoint/2010/main" val="11231622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685800"/>
          </a:xfrm>
          <a:prstGeom prst="rect">
            <a:avLst/>
          </a:prstGeom>
        </p:spPr>
        <p:txBody>
          <a:bodyPr/>
          <a:lstStyle>
            <a:lvl1pPr algn="l">
              <a:defRPr sz="3000" b="1">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457200" y="1447800"/>
            <a:ext cx="8229600" cy="4876800"/>
          </a:xfrm>
          <a:prstGeom prst="rect">
            <a:avLst/>
          </a:prstGeom>
        </p:spPr>
        <p:txBody>
          <a:bodyPr/>
          <a:lstStyle>
            <a:lvl1pPr>
              <a:defRPr sz="2400" b="1">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943245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MISO 3: Body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57200" y="609600"/>
            <a:ext cx="8229600" cy="609600"/>
          </a:xfrm>
          <a:prstGeom prst="rect">
            <a:avLst/>
          </a:prstGeom>
        </p:spPr>
        <p:txBody>
          <a:bodyPr/>
          <a:lstStyle>
            <a:lvl1pPr algn="l">
              <a:defRPr sz="3000" b="1">
                <a:latin typeface="Arial" panose="020B0604020202020204" pitchFamily="34" charset="0"/>
                <a:cs typeface="Arial" panose="020B0604020202020204" pitchFamily="34" charset="0"/>
              </a:defRPr>
            </a:lvl1pPr>
          </a:lstStyle>
          <a:p>
            <a:r>
              <a:rPr lang="en-US" dirty="0" smtClean="0"/>
              <a:t>Click to add title</a:t>
            </a:r>
            <a:endParaRPr lang="en-US" dirty="0"/>
          </a:p>
        </p:txBody>
      </p:sp>
      <p:sp>
        <p:nvSpPr>
          <p:cNvPr id="5" name="Footer Placeholder 3"/>
          <p:cNvSpPr>
            <a:spLocks noGrp="1"/>
          </p:cNvSpPr>
          <p:nvPr>
            <p:ph type="ftr" sz="quarter" idx="11"/>
          </p:nvPr>
        </p:nvSpPr>
        <p:spPr>
          <a:xfrm>
            <a:off x="3124200" y="6553200"/>
            <a:ext cx="2895600" cy="365125"/>
          </a:xfrm>
          <a:prstGeom prst="rect">
            <a:avLst/>
          </a:prstGeom>
        </p:spPr>
        <p:txBody>
          <a:bodyPr/>
          <a:lstStyle>
            <a:lvl1pPr algn="ctr">
              <a:defRPr sz="900">
                <a:latin typeface="Arial" panose="020B0604020202020204" pitchFamily="34" charset="0"/>
                <a:cs typeface="Arial" panose="020B0604020202020204" pitchFamily="34" charset="0"/>
              </a:defRPr>
            </a:lvl1pPr>
          </a:lstStyle>
          <a:p>
            <a:pPr defTabSz="914400"/>
            <a:endParaRPr lang="en-US" dirty="0">
              <a:solidFill>
                <a:prstClr val="black"/>
              </a:solidFill>
            </a:endParaRPr>
          </a:p>
        </p:txBody>
      </p:sp>
      <p:sp>
        <p:nvSpPr>
          <p:cNvPr id="6" name="Slide Number Placeholder 4"/>
          <p:cNvSpPr>
            <a:spLocks noGrp="1"/>
          </p:cNvSpPr>
          <p:nvPr>
            <p:ph type="sldNum" sz="quarter" idx="12"/>
          </p:nvPr>
        </p:nvSpPr>
        <p:spPr>
          <a:xfrm>
            <a:off x="8001000" y="6553200"/>
            <a:ext cx="685800" cy="365125"/>
          </a:xfrm>
          <a:prstGeom prst="rect">
            <a:avLst/>
          </a:prstGeom>
        </p:spPr>
        <p:txBody>
          <a:bodyPr/>
          <a:lstStyle>
            <a:lvl1pPr algn="r">
              <a:defRPr sz="900">
                <a:latin typeface="Arial" panose="020B0604020202020204" pitchFamily="34" charset="0"/>
                <a:cs typeface="Arial" panose="020B0604020202020204" pitchFamily="34" charset="0"/>
              </a:defRPr>
            </a:lvl1pPr>
          </a:lstStyle>
          <a:p>
            <a:pPr defTabSz="914400"/>
            <a:fld id="{39B7D113-3520-413C-BFCC-4067A2923579}" type="slidenum">
              <a:rPr lang="en-US" smtClean="0">
                <a:solidFill>
                  <a:prstClr val="black"/>
                </a:solidFill>
              </a:rPr>
              <a:pPr defTabSz="914400"/>
              <a:t>‹#›</a:t>
            </a:fld>
            <a:endParaRPr lang="en-US" dirty="0">
              <a:solidFill>
                <a:prstClr val="black"/>
              </a:solidFill>
            </a:endParaRPr>
          </a:p>
        </p:txBody>
      </p:sp>
      <p:sp>
        <p:nvSpPr>
          <p:cNvPr id="12" name="Text Placeholder 11"/>
          <p:cNvSpPr>
            <a:spLocks noGrp="1"/>
          </p:cNvSpPr>
          <p:nvPr>
            <p:ph type="body" sz="quarter" idx="13"/>
          </p:nvPr>
        </p:nvSpPr>
        <p:spPr>
          <a:xfrm>
            <a:off x="457200" y="1295400"/>
            <a:ext cx="8229600" cy="5029200"/>
          </a:xfrm>
          <a:prstGeom prst="rect">
            <a:avLst/>
          </a:prstGeom>
        </p:spPr>
        <p:txBody>
          <a:bodyPr/>
          <a:lstStyle>
            <a:lvl1pPr>
              <a:defRPr sz="2400" b="1">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5031362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MISO 3: Divider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1828800" y="2971800"/>
            <a:ext cx="5562600" cy="1295400"/>
          </a:xfrm>
          <a:prstGeom prst="rect">
            <a:avLst/>
          </a:prstGeom>
        </p:spPr>
        <p:txBody>
          <a:bodyPr/>
          <a:lstStyle>
            <a:lvl1pPr algn="ctr">
              <a:defRPr sz="4400" b="1">
                <a:latin typeface="Arial" panose="020B0604020202020204" pitchFamily="34" charset="0"/>
                <a:cs typeface="Arial" panose="020B0604020202020204" pitchFamily="34" charset="0"/>
              </a:defRPr>
            </a:lvl1pPr>
          </a:lstStyle>
          <a:p>
            <a:r>
              <a:rPr lang="en-US" dirty="0" smtClean="0"/>
              <a:t>Divider Slide</a:t>
            </a:r>
            <a:endParaRPr lang="en-US" dirty="0"/>
          </a:p>
        </p:txBody>
      </p:sp>
    </p:spTree>
    <p:extLst>
      <p:ext uri="{BB962C8B-B14F-4D97-AF65-F5344CB8AC3E}">
        <p14:creationId xmlns:p14="http://schemas.microsoft.com/office/powerpoint/2010/main" val="1827445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MISO 3: Optional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Footer Placeholder 3"/>
          <p:cNvSpPr>
            <a:spLocks noGrp="1"/>
          </p:cNvSpPr>
          <p:nvPr>
            <p:ph type="ftr" sz="quarter" idx="11"/>
          </p:nvPr>
        </p:nvSpPr>
        <p:spPr>
          <a:xfrm>
            <a:off x="3124200" y="6553200"/>
            <a:ext cx="2895600" cy="365125"/>
          </a:xfrm>
          <a:prstGeom prst="rect">
            <a:avLst/>
          </a:prstGeom>
        </p:spPr>
        <p:txBody>
          <a:bodyPr/>
          <a:lstStyle>
            <a:lvl1pPr algn="ctr">
              <a:defRPr sz="900">
                <a:latin typeface="Arial" panose="020B0604020202020204" pitchFamily="34" charset="0"/>
                <a:cs typeface="Arial" panose="020B0604020202020204" pitchFamily="34" charset="0"/>
              </a:defRPr>
            </a:lvl1pPr>
          </a:lstStyle>
          <a:p>
            <a:pPr defTabSz="914400"/>
            <a:endParaRPr lang="en-US" dirty="0">
              <a:solidFill>
                <a:prstClr val="black"/>
              </a:solidFill>
            </a:endParaRPr>
          </a:p>
        </p:txBody>
      </p:sp>
      <p:sp>
        <p:nvSpPr>
          <p:cNvPr id="9" name="Slide Number Placeholder 4"/>
          <p:cNvSpPr>
            <a:spLocks noGrp="1"/>
          </p:cNvSpPr>
          <p:nvPr>
            <p:ph type="sldNum" sz="quarter" idx="12"/>
          </p:nvPr>
        </p:nvSpPr>
        <p:spPr>
          <a:xfrm>
            <a:off x="8001000" y="6553200"/>
            <a:ext cx="685800" cy="365125"/>
          </a:xfrm>
          <a:prstGeom prst="rect">
            <a:avLst/>
          </a:prstGeom>
        </p:spPr>
        <p:txBody>
          <a:bodyPr/>
          <a:lstStyle>
            <a:lvl1pPr algn="r">
              <a:defRPr sz="900">
                <a:latin typeface="Arial" panose="020B0604020202020204" pitchFamily="34" charset="0"/>
                <a:cs typeface="Arial" panose="020B0604020202020204" pitchFamily="34" charset="0"/>
              </a:defRPr>
            </a:lvl1pPr>
          </a:lstStyle>
          <a:p>
            <a:pPr defTabSz="914400"/>
            <a:fld id="{39B7D113-3520-413C-BFCC-4067A2923579}" type="slidenum">
              <a:rPr lang="en-US" smtClean="0">
                <a:solidFill>
                  <a:prstClr val="black"/>
                </a:solidFill>
              </a:rPr>
              <a:pPr defTabSz="914400"/>
              <a:t>‹#›</a:t>
            </a:fld>
            <a:endParaRPr lang="en-US" dirty="0">
              <a:solidFill>
                <a:prstClr val="black"/>
              </a:solidFill>
            </a:endParaRPr>
          </a:p>
        </p:txBody>
      </p:sp>
      <p:sp>
        <p:nvSpPr>
          <p:cNvPr id="10" name="Title 1"/>
          <p:cNvSpPr>
            <a:spLocks noGrp="1"/>
          </p:cNvSpPr>
          <p:nvPr>
            <p:ph type="title" hasCustomPrompt="1"/>
          </p:nvPr>
        </p:nvSpPr>
        <p:spPr>
          <a:xfrm>
            <a:off x="457200" y="609600"/>
            <a:ext cx="8229600" cy="609600"/>
          </a:xfrm>
          <a:prstGeom prst="rect">
            <a:avLst/>
          </a:prstGeom>
        </p:spPr>
        <p:txBody>
          <a:bodyPr/>
          <a:lstStyle>
            <a:lvl1pPr algn="l">
              <a:defRPr sz="3000" b="1">
                <a:latin typeface="Arial" panose="020B0604020202020204" pitchFamily="34" charset="0"/>
                <a:cs typeface="Arial" panose="020B0604020202020204" pitchFamily="34" charset="0"/>
              </a:defRPr>
            </a:lvl1pPr>
          </a:lstStyle>
          <a:p>
            <a:r>
              <a:rPr lang="en-US" dirty="0" smtClean="0"/>
              <a:t>Click to add title</a:t>
            </a:r>
            <a:endParaRPr lang="en-US" dirty="0"/>
          </a:p>
        </p:txBody>
      </p:sp>
      <p:sp>
        <p:nvSpPr>
          <p:cNvPr id="3" name="Text Placeholder 2"/>
          <p:cNvSpPr>
            <a:spLocks noGrp="1"/>
          </p:cNvSpPr>
          <p:nvPr>
            <p:ph type="body" sz="quarter" idx="13"/>
          </p:nvPr>
        </p:nvSpPr>
        <p:spPr>
          <a:xfrm>
            <a:off x="457200" y="1295400"/>
            <a:ext cx="8229600" cy="4876800"/>
          </a:xfrm>
          <a:prstGeom prst="rect">
            <a:avLst/>
          </a:prstGeom>
        </p:spPr>
        <p:txBody>
          <a:bodyPr/>
          <a:lstStyle>
            <a:lvl1pPr>
              <a:defRPr sz="2400" b="1">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262883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MISO 3 BLANK">
    <p:bg>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57200" y="609600"/>
            <a:ext cx="8229600" cy="609600"/>
          </a:xfrm>
          <a:prstGeom prst="rect">
            <a:avLst/>
          </a:prstGeom>
        </p:spPr>
        <p:txBody>
          <a:bodyPr/>
          <a:lstStyle>
            <a:lvl1pPr algn="l">
              <a:defRPr sz="3000" b="1">
                <a:latin typeface="Arial" panose="020B0604020202020204" pitchFamily="34" charset="0"/>
                <a:cs typeface="Arial" panose="020B0604020202020204" pitchFamily="34" charset="0"/>
              </a:defRPr>
            </a:lvl1pPr>
          </a:lstStyle>
          <a:p>
            <a:r>
              <a:rPr lang="en-US" dirty="0" smtClean="0"/>
              <a:t>Click to add title</a:t>
            </a:r>
            <a:endParaRPr lang="en-US" dirty="0"/>
          </a:p>
        </p:txBody>
      </p:sp>
      <p:sp>
        <p:nvSpPr>
          <p:cNvPr id="6" name="Footer Placeholder 3"/>
          <p:cNvSpPr>
            <a:spLocks noGrp="1"/>
          </p:cNvSpPr>
          <p:nvPr>
            <p:ph type="ftr" sz="quarter" idx="11"/>
          </p:nvPr>
        </p:nvSpPr>
        <p:spPr>
          <a:xfrm>
            <a:off x="3124200" y="6553200"/>
            <a:ext cx="2895600" cy="365125"/>
          </a:xfrm>
          <a:prstGeom prst="rect">
            <a:avLst/>
          </a:prstGeom>
        </p:spPr>
        <p:txBody>
          <a:bodyPr/>
          <a:lstStyle>
            <a:lvl1pPr algn="ctr">
              <a:defRPr sz="900">
                <a:latin typeface="Arial" panose="020B0604020202020204" pitchFamily="34" charset="0"/>
                <a:cs typeface="Arial" panose="020B0604020202020204" pitchFamily="34" charset="0"/>
              </a:defRPr>
            </a:lvl1pPr>
          </a:lstStyle>
          <a:p>
            <a:pPr defTabSz="914400"/>
            <a:endParaRPr lang="en-US" dirty="0">
              <a:solidFill>
                <a:prstClr val="black"/>
              </a:solidFill>
            </a:endParaRPr>
          </a:p>
        </p:txBody>
      </p:sp>
      <p:sp>
        <p:nvSpPr>
          <p:cNvPr id="7" name="Slide Number Placeholder 4"/>
          <p:cNvSpPr>
            <a:spLocks noGrp="1"/>
          </p:cNvSpPr>
          <p:nvPr>
            <p:ph type="sldNum" sz="quarter" idx="12"/>
          </p:nvPr>
        </p:nvSpPr>
        <p:spPr>
          <a:xfrm>
            <a:off x="8001000" y="6553200"/>
            <a:ext cx="685800" cy="365125"/>
          </a:xfrm>
          <a:prstGeom prst="rect">
            <a:avLst/>
          </a:prstGeom>
        </p:spPr>
        <p:txBody>
          <a:bodyPr/>
          <a:lstStyle>
            <a:lvl1pPr algn="r">
              <a:defRPr sz="900">
                <a:latin typeface="Arial" panose="020B0604020202020204" pitchFamily="34" charset="0"/>
                <a:cs typeface="Arial" panose="020B0604020202020204" pitchFamily="34" charset="0"/>
              </a:defRPr>
            </a:lvl1pPr>
          </a:lstStyle>
          <a:p>
            <a:pPr defTabSz="914400"/>
            <a:fld id="{39B7D113-3520-413C-BFCC-4067A2923579}" type="slidenum">
              <a:rPr lang="en-US" smtClean="0">
                <a:solidFill>
                  <a:prstClr val="black"/>
                </a:solidFill>
              </a:rPr>
              <a:pPr defTabSz="914400"/>
              <a:t>‹#›</a:t>
            </a:fld>
            <a:endParaRPr lang="en-US" dirty="0">
              <a:solidFill>
                <a:prstClr val="black"/>
              </a:solidFill>
            </a:endParaRPr>
          </a:p>
        </p:txBody>
      </p:sp>
      <p:sp>
        <p:nvSpPr>
          <p:cNvPr id="3" name="Text Placeholder 2"/>
          <p:cNvSpPr>
            <a:spLocks noGrp="1"/>
          </p:cNvSpPr>
          <p:nvPr>
            <p:ph type="body" sz="quarter" idx="13"/>
          </p:nvPr>
        </p:nvSpPr>
        <p:spPr>
          <a:xfrm>
            <a:off x="457200" y="1295400"/>
            <a:ext cx="8229600" cy="4724400"/>
          </a:xfrm>
          <a:prstGeom prst="rect">
            <a:avLst/>
          </a:prstGeom>
        </p:spPr>
        <p:txBody>
          <a:bodyPr/>
          <a:lstStyle>
            <a:lvl1pPr>
              <a:defRPr sz="2400" b="1">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1574095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ISO 3: Divider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1828800" y="2971800"/>
            <a:ext cx="5562600" cy="1295400"/>
          </a:xfrm>
          <a:prstGeom prst="rect">
            <a:avLst/>
          </a:prstGeom>
        </p:spPr>
        <p:txBody>
          <a:bodyPr lIns="91397" tIns="45699" rIns="91397" bIns="45699"/>
          <a:lstStyle>
            <a:lvl1pPr algn="ctr">
              <a:defRPr sz="4400" b="1">
                <a:latin typeface="Arial" panose="020B0604020202020204" pitchFamily="34" charset="0"/>
                <a:cs typeface="Arial" panose="020B0604020202020204" pitchFamily="34" charset="0"/>
              </a:defRPr>
            </a:lvl1pPr>
          </a:lstStyle>
          <a:p>
            <a:r>
              <a:rPr lang="en-US" dirty="0" smtClean="0"/>
              <a:t>Divider Slide</a:t>
            </a:r>
            <a:endParaRPr lang="en-US" dirty="0"/>
          </a:p>
        </p:txBody>
      </p:sp>
    </p:spTree>
    <p:extLst>
      <p:ext uri="{BB962C8B-B14F-4D97-AF65-F5344CB8AC3E}">
        <p14:creationId xmlns:p14="http://schemas.microsoft.com/office/powerpoint/2010/main" val="111664610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defTabSz="914400"/>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914400"/>
            <a:endParaRPr lang="en-US" dirty="0">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defTabSz="914400"/>
            <a:fld id="{E27EC466-67D2-4B38-AF30-9E5BA08A1606}"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87219033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914400"/>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914400"/>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914400"/>
            <a:fld id="{F4E62F59-1FF7-4493-A180-E263878C140E}"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08190615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1  Title, body, p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8" y="1295400"/>
            <a:ext cx="8229600" cy="4495800"/>
          </a:xfrm>
          <a:prstGeom prst="rect">
            <a:avLst/>
          </a:prstGeom>
        </p:spPr>
        <p:txBody>
          <a:bodyPr lIns="85742" tIns="42871" rIns="85742" bIns="42871"/>
          <a:lstStyle>
            <a:lvl1pPr>
              <a:defRPr sz="2600">
                <a:latin typeface="Arial" panose="020B0604020202020204" pitchFamily="34" charset="0"/>
                <a:cs typeface="Arial" panose="020B0604020202020204" pitchFamily="34" charset="0"/>
              </a:defRPr>
            </a:lvl1pPr>
            <a:lvl2pPr>
              <a:defRPr sz="2300">
                <a:latin typeface="Arial" panose="020B0604020202020204" pitchFamily="34" charset="0"/>
                <a:cs typeface="Arial" panose="020B0604020202020204" pitchFamily="34" charset="0"/>
              </a:defRPr>
            </a:lvl2pPr>
            <a:lvl3pPr>
              <a:defRPr sz="1900">
                <a:latin typeface="Arial" panose="020B0604020202020204" pitchFamily="34" charset="0"/>
                <a:cs typeface="Arial" panose="020B0604020202020204" pitchFamily="34" charset="0"/>
              </a:defRPr>
            </a:lvl3pPr>
            <a:lvl4pPr>
              <a:defRPr sz="1700">
                <a:latin typeface="Arial" panose="020B0604020202020204" pitchFamily="34" charset="0"/>
                <a:cs typeface="Arial" panose="020B0604020202020204" pitchFamily="34" charset="0"/>
              </a:defRPr>
            </a:lvl4pPr>
            <a:lvl5pPr>
              <a:defRPr sz="1500">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9"/>
          <p:cNvSpPr>
            <a:spLocks noGrp="1" noChangeArrowheads="1"/>
          </p:cNvSpPr>
          <p:nvPr>
            <p:ph type="sldNum" sz="quarter" idx="10"/>
          </p:nvPr>
        </p:nvSpPr>
        <p:spPr>
          <a:xfrm>
            <a:off x="8003234" y="6596062"/>
            <a:ext cx="683566" cy="261938"/>
          </a:xfrm>
          <a:prstGeom prst="rect">
            <a:avLst/>
          </a:prstGeom>
          <a:ln/>
        </p:spPr>
        <p:txBody>
          <a:bodyPr/>
          <a:lstStyle>
            <a:lvl1pPr algn="r">
              <a:defRPr sz="800" b="0">
                <a:latin typeface="Arial" panose="020B0604020202020204" pitchFamily="34" charset="0"/>
                <a:cs typeface="Arial" panose="020B0604020202020204" pitchFamily="34" charset="0"/>
              </a:defRPr>
            </a:lvl1pPr>
          </a:lstStyle>
          <a:p>
            <a:pPr defTabSz="914400">
              <a:defRPr/>
            </a:pPr>
            <a:fld id="{9ECCB6FD-CA6F-4DE3-8A5C-647C7B7A4104}" type="slidenum">
              <a:rPr lang="en-US" smtClean="0">
                <a:solidFill>
                  <a:prstClr val="black"/>
                </a:solidFill>
              </a:rPr>
              <a:pPr defTabSz="914400">
                <a:defRPr/>
              </a:pPr>
              <a:t>‹#›</a:t>
            </a:fld>
            <a:endParaRPr lang="en-US" dirty="0">
              <a:solidFill>
                <a:prstClr val="black"/>
              </a:solidFill>
            </a:endParaRPr>
          </a:p>
        </p:txBody>
      </p:sp>
      <p:sp>
        <p:nvSpPr>
          <p:cNvPr id="6" name="Title 1"/>
          <p:cNvSpPr>
            <a:spLocks noGrp="1"/>
          </p:cNvSpPr>
          <p:nvPr>
            <p:ph type="title"/>
          </p:nvPr>
        </p:nvSpPr>
        <p:spPr>
          <a:xfrm>
            <a:off x="457208" y="142877"/>
            <a:ext cx="8229600" cy="868362"/>
          </a:xfrm>
          <a:prstGeom prst="rect">
            <a:avLst/>
          </a:prstGeom>
        </p:spPr>
        <p:txBody>
          <a:bodyPr lIns="85742" tIns="42871" rIns="85742" bIns="42871"/>
          <a:lstStyle>
            <a:lvl1pPr algn="ctr">
              <a:defRPr sz="2800" baseline="0">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70123702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914400"/>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914400"/>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914400"/>
            <a:fld id="{D4DD4FEF-F120-402C-8AF1-A76DF23FA760}"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8192384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userDrawn="1">
  <p:cSld name="1_1 EXEC: Title, body, page#">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8" y="1295400"/>
            <a:ext cx="8229600" cy="4495800"/>
          </a:xfrm>
          <a:prstGeom prst="rect">
            <a:avLst/>
          </a:prstGeom>
        </p:spPr>
        <p:txBody>
          <a:bodyPr lIns="85752" tIns="42876" rIns="85752" bIns="42876"/>
          <a:lstStyle>
            <a:lvl1pPr>
              <a:defRPr sz="26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b="0">
                <a:latin typeface="Arial" panose="020B0604020202020204" pitchFamily="34" charset="0"/>
                <a:cs typeface="Arial" panose="020B0604020202020204" pitchFamily="34" charset="0"/>
              </a:defRPr>
            </a:lvl3pPr>
            <a:lvl4pPr>
              <a:defRPr sz="1800" b="0">
                <a:latin typeface="Arial" panose="020B0604020202020204" pitchFamily="34" charset="0"/>
                <a:cs typeface="Arial" panose="020B0604020202020204" pitchFamily="34" charset="0"/>
              </a:defRPr>
            </a:lvl4pPr>
            <a:lvl5pPr>
              <a:defRPr sz="1600" b="0">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1"/>
          <p:cNvSpPr>
            <a:spLocks noGrp="1"/>
          </p:cNvSpPr>
          <p:nvPr>
            <p:ph type="title"/>
          </p:nvPr>
        </p:nvSpPr>
        <p:spPr>
          <a:xfrm>
            <a:off x="457208" y="142876"/>
            <a:ext cx="8229600" cy="868362"/>
          </a:xfrm>
          <a:prstGeom prst="rect">
            <a:avLst/>
          </a:prstGeom>
        </p:spPr>
        <p:txBody>
          <a:bodyPr lIns="85752" tIns="42876" rIns="85752" bIns="42876"/>
          <a:lstStyle>
            <a:lvl1pPr algn="l">
              <a:defRPr sz="3000" baseline="0">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8" name="Rectangle 9"/>
          <p:cNvSpPr>
            <a:spLocks noGrp="1" noChangeArrowheads="1"/>
          </p:cNvSpPr>
          <p:nvPr>
            <p:ph type="sldNum" sz="quarter" idx="10"/>
          </p:nvPr>
        </p:nvSpPr>
        <p:spPr>
          <a:xfrm>
            <a:off x="8003234" y="6324600"/>
            <a:ext cx="683566" cy="261938"/>
          </a:xfrm>
          <a:prstGeom prst="rect">
            <a:avLst/>
          </a:prstGeom>
          <a:ln/>
        </p:spPr>
        <p:txBody>
          <a:bodyPr/>
          <a:lstStyle>
            <a:lvl1pPr algn="r">
              <a:defRPr sz="800">
                <a:latin typeface="Arial" panose="020B0604020202020204" pitchFamily="34" charset="0"/>
                <a:cs typeface="Arial" panose="020B0604020202020204" pitchFamily="34" charset="0"/>
              </a:defRPr>
            </a:lvl1pPr>
          </a:lstStyle>
          <a:p>
            <a:pPr defTabSz="914400">
              <a:defRPr/>
            </a:pPr>
            <a:fld id="{83590ACB-2DE0-401C-9FAA-D50C72FEC76A}" type="slidenum">
              <a:rPr lang="en-US" smtClean="0">
                <a:solidFill>
                  <a:prstClr val="black"/>
                </a:solidFill>
              </a:rPr>
              <a:pPr defTabSz="914400">
                <a:defRPr/>
              </a:pPr>
              <a:t>‹#›</a:t>
            </a:fld>
            <a:endParaRPr lang="en-US" dirty="0">
              <a:solidFill>
                <a:prstClr val="black"/>
              </a:solidFill>
            </a:endParaRPr>
          </a:p>
        </p:txBody>
      </p:sp>
    </p:spTree>
    <p:extLst>
      <p:ext uri="{BB962C8B-B14F-4D97-AF65-F5344CB8AC3E}">
        <p14:creationId xmlns:p14="http://schemas.microsoft.com/office/powerpoint/2010/main" val="36268543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ISO 3: Optional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Footer Placeholder 3"/>
          <p:cNvSpPr>
            <a:spLocks noGrp="1"/>
          </p:cNvSpPr>
          <p:nvPr>
            <p:ph type="ftr" sz="quarter" idx="11"/>
          </p:nvPr>
        </p:nvSpPr>
        <p:spPr>
          <a:xfrm>
            <a:off x="2286000" y="6553204"/>
            <a:ext cx="4953000" cy="365125"/>
          </a:xfrm>
          <a:prstGeom prst="rect">
            <a:avLst/>
          </a:prstGeom>
        </p:spPr>
        <p:txBody>
          <a:bodyPr lIns="91397" tIns="45699" rIns="91397" bIns="45699"/>
          <a:lstStyle>
            <a:lvl1pPr algn="ctr">
              <a:defRPr sz="900">
                <a:latin typeface="Arial" panose="020B0604020202020204" pitchFamily="34" charset="0"/>
                <a:cs typeface="Arial" panose="020B0604020202020204" pitchFamily="34" charset="0"/>
              </a:defRPr>
            </a:lvl1pPr>
          </a:lstStyle>
          <a:p>
            <a:r>
              <a:rPr lang="en-US" smtClean="0"/>
              <a:t>Results for MISO’s Near-Term Analysis of EPA's Final Clean Power Plan (Jan. 20, 2016)</a:t>
            </a:r>
            <a:endParaRPr lang="en-US" dirty="0"/>
          </a:p>
        </p:txBody>
      </p:sp>
      <p:sp>
        <p:nvSpPr>
          <p:cNvPr id="9" name="Slide Number Placeholder 4"/>
          <p:cNvSpPr>
            <a:spLocks noGrp="1"/>
          </p:cNvSpPr>
          <p:nvPr>
            <p:ph type="sldNum" sz="quarter" idx="12"/>
          </p:nvPr>
        </p:nvSpPr>
        <p:spPr>
          <a:xfrm>
            <a:off x="8001000" y="6553204"/>
            <a:ext cx="685800" cy="365125"/>
          </a:xfrm>
          <a:prstGeom prst="rect">
            <a:avLst/>
          </a:prstGeom>
        </p:spPr>
        <p:txBody>
          <a:bodyPr lIns="91397" tIns="45699" rIns="91397" bIns="45699"/>
          <a:lstStyle>
            <a:lvl1pPr algn="r">
              <a:defRPr sz="900">
                <a:latin typeface="Arial" panose="020B0604020202020204" pitchFamily="34" charset="0"/>
                <a:cs typeface="Arial" panose="020B0604020202020204" pitchFamily="34" charset="0"/>
              </a:defRPr>
            </a:lvl1pPr>
          </a:lstStyle>
          <a:p>
            <a:fld id="{39B7D113-3520-413C-BFCC-4067A2923579}" type="slidenum">
              <a:rPr lang="en-US" smtClean="0"/>
              <a:pPr/>
              <a:t>‹#›</a:t>
            </a:fld>
            <a:endParaRPr lang="en-US" dirty="0"/>
          </a:p>
        </p:txBody>
      </p:sp>
      <p:sp>
        <p:nvSpPr>
          <p:cNvPr id="10" name="Title 1"/>
          <p:cNvSpPr>
            <a:spLocks noGrp="1"/>
          </p:cNvSpPr>
          <p:nvPr>
            <p:ph type="title" hasCustomPrompt="1"/>
          </p:nvPr>
        </p:nvSpPr>
        <p:spPr>
          <a:xfrm>
            <a:off x="457204" y="609600"/>
            <a:ext cx="8229600" cy="609600"/>
          </a:xfrm>
          <a:prstGeom prst="rect">
            <a:avLst/>
          </a:prstGeom>
        </p:spPr>
        <p:txBody>
          <a:bodyPr lIns="91397" tIns="45699" rIns="91397" bIns="45699"/>
          <a:lstStyle>
            <a:lvl1pPr algn="l">
              <a:defRPr sz="3000" b="1">
                <a:latin typeface="Arial" panose="020B0604020202020204" pitchFamily="34" charset="0"/>
                <a:cs typeface="Arial" panose="020B0604020202020204" pitchFamily="34" charset="0"/>
              </a:defRPr>
            </a:lvl1pPr>
          </a:lstStyle>
          <a:p>
            <a:r>
              <a:rPr lang="en-US" dirty="0" smtClean="0"/>
              <a:t>Click to add title</a:t>
            </a:r>
            <a:endParaRPr lang="en-US" dirty="0"/>
          </a:p>
        </p:txBody>
      </p:sp>
      <p:sp>
        <p:nvSpPr>
          <p:cNvPr id="3" name="Text Placeholder 2"/>
          <p:cNvSpPr>
            <a:spLocks noGrp="1"/>
          </p:cNvSpPr>
          <p:nvPr>
            <p:ph type="body" sz="quarter" idx="13"/>
          </p:nvPr>
        </p:nvSpPr>
        <p:spPr>
          <a:xfrm>
            <a:off x="457204" y="1295400"/>
            <a:ext cx="8229600" cy="4876800"/>
          </a:xfrm>
          <a:prstGeom prst="rect">
            <a:avLst/>
          </a:prstGeom>
        </p:spPr>
        <p:txBody>
          <a:bodyPr lIns="91397" tIns="45699" rIns="91397" bIns="45699"/>
          <a:lstStyle>
            <a:lvl1pPr>
              <a:defRPr sz="2400" b="1">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930934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ISO 3 BLANK">
    <p:bg>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57204" y="609600"/>
            <a:ext cx="8229600" cy="609600"/>
          </a:xfrm>
          <a:prstGeom prst="rect">
            <a:avLst/>
          </a:prstGeom>
        </p:spPr>
        <p:txBody>
          <a:bodyPr lIns="91397" tIns="45699" rIns="91397" bIns="45699"/>
          <a:lstStyle>
            <a:lvl1pPr algn="l">
              <a:defRPr sz="3000" b="1">
                <a:latin typeface="Arial" panose="020B0604020202020204" pitchFamily="34" charset="0"/>
                <a:cs typeface="Arial" panose="020B0604020202020204" pitchFamily="34" charset="0"/>
              </a:defRPr>
            </a:lvl1pPr>
          </a:lstStyle>
          <a:p>
            <a:r>
              <a:rPr lang="en-US" dirty="0" smtClean="0"/>
              <a:t>Click to add title</a:t>
            </a:r>
            <a:endParaRPr lang="en-US" dirty="0"/>
          </a:p>
        </p:txBody>
      </p:sp>
      <p:sp>
        <p:nvSpPr>
          <p:cNvPr id="6" name="Footer Placeholder 3"/>
          <p:cNvSpPr>
            <a:spLocks noGrp="1"/>
          </p:cNvSpPr>
          <p:nvPr>
            <p:ph type="ftr" sz="quarter" idx="11"/>
          </p:nvPr>
        </p:nvSpPr>
        <p:spPr>
          <a:xfrm>
            <a:off x="2209800" y="6553204"/>
            <a:ext cx="5029200" cy="365125"/>
          </a:xfrm>
          <a:prstGeom prst="rect">
            <a:avLst/>
          </a:prstGeom>
        </p:spPr>
        <p:txBody>
          <a:bodyPr lIns="91397" tIns="45699" rIns="91397" bIns="45699"/>
          <a:lstStyle>
            <a:lvl1pPr marL="0" marR="0" indent="0" algn="ctr" defTabSz="913969" rtl="0" eaLnBrk="1" fontAlgn="auto" latinLnBrk="0" hangingPunct="1">
              <a:lnSpc>
                <a:spcPct val="100000"/>
              </a:lnSpc>
              <a:spcBef>
                <a:spcPts val="0"/>
              </a:spcBef>
              <a:spcAft>
                <a:spcPts val="0"/>
              </a:spcAft>
              <a:buClrTx/>
              <a:buSzTx/>
              <a:buFontTx/>
              <a:buNone/>
              <a:tabLst/>
              <a:defRPr sz="900">
                <a:latin typeface="Arial" panose="020B0604020202020204" pitchFamily="34" charset="0"/>
                <a:cs typeface="Arial" panose="020B0604020202020204" pitchFamily="34" charset="0"/>
              </a:defRPr>
            </a:lvl1pPr>
          </a:lstStyle>
          <a:p>
            <a:r>
              <a:rPr lang="en-US" smtClean="0"/>
              <a:t>Results for MISO’s Near-Term Analysis of EPA's Final Clean Power Plan (Jan. 20, 2016)</a:t>
            </a:r>
            <a:endParaRPr lang="en-US" dirty="0"/>
          </a:p>
        </p:txBody>
      </p:sp>
      <p:sp>
        <p:nvSpPr>
          <p:cNvPr id="7" name="Slide Number Placeholder 4"/>
          <p:cNvSpPr>
            <a:spLocks noGrp="1"/>
          </p:cNvSpPr>
          <p:nvPr>
            <p:ph type="sldNum" sz="quarter" idx="12"/>
          </p:nvPr>
        </p:nvSpPr>
        <p:spPr>
          <a:xfrm>
            <a:off x="8001000" y="6553204"/>
            <a:ext cx="685800" cy="365125"/>
          </a:xfrm>
          <a:prstGeom prst="rect">
            <a:avLst/>
          </a:prstGeom>
        </p:spPr>
        <p:txBody>
          <a:bodyPr lIns="91397" tIns="45699" rIns="91397" bIns="45699"/>
          <a:lstStyle>
            <a:lvl1pPr algn="r">
              <a:defRPr sz="900">
                <a:latin typeface="Arial" panose="020B0604020202020204" pitchFamily="34" charset="0"/>
                <a:cs typeface="Arial" panose="020B0604020202020204" pitchFamily="34" charset="0"/>
              </a:defRPr>
            </a:lvl1pPr>
          </a:lstStyle>
          <a:p>
            <a:fld id="{39B7D113-3520-413C-BFCC-4067A2923579}" type="slidenum">
              <a:rPr lang="en-US" smtClean="0"/>
              <a:pPr/>
              <a:t>‹#›</a:t>
            </a:fld>
            <a:endParaRPr lang="en-US" dirty="0"/>
          </a:p>
        </p:txBody>
      </p:sp>
      <p:sp>
        <p:nvSpPr>
          <p:cNvPr id="3" name="Text Placeholder 2"/>
          <p:cNvSpPr>
            <a:spLocks noGrp="1"/>
          </p:cNvSpPr>
          <p:nvPr>
            <p:ph type="body" sz="quarter" idx="13"/>
          </p:nvPr>
        </p:nvSpPr>
        <p:spPr>
          <a:xfrm>
            <a:off x="457204" y="1295400"/>
            <a:ext cx="8229600" cy="4724400"/>
          </a:xfrm>
          <a:prstGeom prst="rect">
            <a:avLst/>
          </a:prstGeom>
        </p:spPr>
        <p:txBody>
          <a:bodyPr lIns="91397" tIns="45699" rIns="91397" bIns="45699"/>
          <a:lstStyle>
            <a:lvl1pPr>
              <a:defRPr sz="2400" b="1">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8113821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cSld name="1 Divi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428877"/>
            <a:ext cx="7772400" cy="1362075"/>
          </a:xfrm>
          <a:prstGeom prst="rect">
            <a:avLst/>
          </a:prstGeom>
        </p:spPr>
        <p:txBody>
          <a:bodyPr lIns="85732" tIns="42866" rIns="85732" bIns="42866" anchor="t"/>
          <a:lstStyle>
            <a:lvl1pPr algn="ctr">
              <a:defRPr sz="4000" b="1" cap="none" baseline="0">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3857627"/>
            <a:ext cx="7772400" cy="549293"/>
          </a:xfrm>
          <a:prstGeom prst="rect">
            <a:avLst/>
          </a:prstGeom>
        </p:spPr>
        <p:txBody>
          <a:bodyPr lIns="85732" tIns="42866" rIns="85732" bIns="42866" anchor="b"/>
          <a:lstStyle>
            <a:lvl1pPr marL="0" indent="0" algn="ctr">
              <a:buNone/>
              <a:defRPr sz="2300">
                <a:latin typeface="Arial" panose="020B0604020202020204" pitchFamily="34" charset="0"/>
                <a:cs typeface="Arial" panose="020B0604020202020204" pitchFamily="34" charset="0"/>
              </a:defRPr>
            </a:lvl1pPr>
            <a:lvl2pPr marL="456126" indent="0">
              <a:buNone/>
              <a:defRPr sz="1800"/>
            </a:lvl2pPr>
            <a:lvl3pPr marL="912252" indent="0">
              <a:buNone/>
              <a:defRPr sz="1600"/>
            </a:lvl3pPr>
            <a:lvl4pPr marL="1368379" indent="0">
              <a:buNone/>
              <a:defRPr sz="1400"/>
            </a:lvl4pPr>
            <a:lvl5pPr marL="1824502" indent="0">
              <a:buNone/>
              <a:defRPr sz="1400"/>
            </a:lvl5pPr>
            <a:lvl6pPr marL="2280627" indent="0">
              <a:buNone/>
              <a:defRPr sz="1400"/>
            </a:lvl6pPr>
            <a:lvl7pPr marL="2736753" indent="0">
              <a:buNone/>
              <a:defRPr sz="1400"/>
            </a:lvl7pPr>
            <a:lvl8pPr marL="3192879" indent="0">
              <a:buNone/>
              <a:defRPr sz="1400"/>
            </a:lvl8pPr>
            <a:lvl9pPr marL="3649005" indent="0">
              <a:buNone/>
              <a:defRPr sz="1400"/>
            </a:lvl9pPr>
          </a:lstStyle>
          <a:p>
            <a:pPr lvl="0"/>
            <a:r>
              <a:rPr lang="en-US" smtClean="0"/>
              <a:t>Click to edit Master text styles</a:t>
            </a:r>
          </a:p>
        </p:txBody>
      </p:sp>
    </p:spTree>
    <p:extLst>
      <p:ext uri="{BB962C8B-B14F-4D97-AF65-F5344CB8AC3E}">
        <p14:creationId xmlns:p14="http://schemas.microsoft.com/office/powerpoint/2010/main" val="28827839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1  Title, body, pg#">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8" y="1295400"/>
            <a:ext cx="8229600" cy="4495800"/>
          </a:xfrm>
          <a:prstGeom prst="rect">
            <a:avLst/>
          </a:prstGeom>
        </p:spPr>
        <p:txBody>
          <a:bodyPr lIns="85691" tIns="42846" rIns="85691" bIns="42846"/>
          <a:lstStyle>
            <a:lvl1pPr>
              <a:defRPr sz="2600">
                <a:latin typeface="Arial" panose="020B0604020202020204" pitchFamily="34" charset="0"/>
                <a:cs typeface="Arial" panose="020B0604020202020204" pitchFamily="34" charset="0"/>
              </a:defRPr>
            </a:lvl1pPr>
            <a:lvl2pPr>
              <a:defRPr sz="2300">
                <a:latin typeface="Arial" panose="020B0604020202020204" pitchFamily="34" charset="0"/>
                <a:cs typeface="Arial" panose="020B0604020202020204" pitchFamily="34" charset="0"/>
              </a:defRPr>
            </a:lvl2pPr>
            <a:lvl3pPr>
              <a:defRPr sz="1900">
                <a:latin typeface="Arial" panose="020B0604020202020204" pitchFamily="34" charset="0"/>
                <a:cs typeface="Arial" panose="020B0604020202020204" pitchFamily="34" charset="0"/>
              </a:defRPr>
            </a:lvl3pPr>
            <a:lvl4pPr>
              <a:defRPr sz="1700">
                <a:latin typeface="Arial" panose="020B0604020202020204" pitchFamily="34" charset="0"/>
                <a:cs typeface="Arial" panose="020B0604020202020204" pitchFamily="34" charset="0"/>
              </a:defRPr>
            </a:lvl4pPr>
            <a:lvl5pPr>
              <a:defRPr sz="1500">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9"/>
          <p:cNvSpPr>
            <a:spLocks noGrp="1" noChangeArrowheads="1"/>
          </p:cNvSpPr>
          <p:nvPr>
            <p:ph type="sldNum" sz="quarter" idx="10"/>
          </p:nvPr>
        </p:nvSpPr>
        <p:spPr>
          <a:xfrm>
            <a:off x="8003234" y="6453187"/>
            <a:ext cx="683566" cy="261938"/>
          </a:xfrm>
          <a:prstGeom prst="rect">
            <a:avLst/>
          </a:prstGeom>
          <a:ln/>
        </p:spPr>
        <p:txBody>
          <a:bodyPr lIns="85701" tIns="42851" rIns="85701" bIns="42851"/>
          <a:lstStyle>
            <a:lvl1pPr algn="r">
              <a:defRPr sz="800" b="0">
                <a:latin typeface="Arial" panose="020B0604020202020204" pitchFamily="34" charset="0"/>
                <a:cs typeface="Arial" panose="020B0604020202020204" pitchFamily="34" charset="0"/>
              </a:defRPr>
            </a:lvl1pPr>
          </a:lstStyle>
          <a:p>
            <a:pPr eaLnBrk="0" fontAlgn="base" hangingPunct="0">
              <a:spcBef>
                <a:spcPct val="0"/>
              </a:spcBef>
              <a:spcAft>
                <a:spcPct val="0"/>
              </a:spcAft>
              <a:defRPr/>
            </a:pPr>
            <a:fld id="{9ECCB6FD-CA6F-4DE3-8A5C-647C7B7A4104}" type="slidenum">
              <a:rPr lang="en-US" smtClean="0">
                <a:solidFill>
                  <a:srgbClr val="000000"/>
                </a:solidFill>
                <a:ea typeface="Osaka" pitchFamily="-88" charset="-128"/>
              </a:rPr>
              <a:pPr eaLnBrk="0" fontAlgn="base" hangingPunct="0">
                <a:spcBef>
                  <a:spcPct val="0"/>
                </a:spcBef>
                <a:spcAft>
                  <a:spcPct val="0"/>
                </a:spcAft>
                <a:defRPr/>
              </a:pPr>
              <a:t>‹#›</a:t>
            </a:fld>
            <a:endParaRPr lang="en-US" dirty="0">
              <a:solidFill>
                <a:srgbClr val="000000"/>
              </a:solidFill>
              <a:ea typeface="Osaka" pitchFamily="-88" charset="-128"/>
            </a:endParaRPr>
          </a:p>
        </p:txBody>
      </p:sp>
      <p:sp>
        <p:nvSpPr>
          <p:cNvPr id="6" name="Title 1"/>
          <p:cNvSpPr>
            <a:spLocks noGrp="1"/>
          </p:cNvSpPr>
          <p:nvPr>
            <p:ph type="title"/>
          </p:nvPr>
        </p:nvSpPr>
        <p:spPr>
          <a:xfrm>
            <a:off x="457208" y="142877"/>
            <a:ext cx="8229600" cy="868362"/>
          </a:xfrm>
          <a:prstGeom prst="rect">
            <a:avLst/>
          </a:prstGeom>
        </p:spPr>
        <p:txBody>
          <a:bodyPr lIns="85691" tIns="42846" rIns="85691" bIns="42846"/>
          <a:lstStyle>
            <a:lvl1pPr algn="ctr">
              <a:defRPr sz="2800" baseline="0">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136560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MISO Ctrl. Rm., Logo">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75" y="-17996"/>
            <a:ext cx="9146979" cy="6893856"/>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446" y="357187"/>
            <a:ext cx="2192177" cy="833438"/>
          </a:xfrm>
          <a:prstGeom prst="rect">
            <a:avLst/>
          </a:prstGeom>
        </p:spPr>
      </p:pic>
    </p:spTree>
    <p:extLst>
      <p:ext uri="{BB962C8B-B14F-4D97-AF65-F5344CB8AC3E}">
        <p14:creationId xmlns:p14="http://schemas.microsoft.com/office/powerpoint/2010/main" val="475936862"/>
      </p:ext>
    </p:extLst>
  </p:cSld>
  <p:clrMapOvr>
    <a:masterClrMapping/>
  </p:clrMapOvr>
  <p:transition advTm="4000"/>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5" Type="http://schemas.openxmlformats.org/officeDocument/2006/relationships/image" Target="../media/image5.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5" Type="http://schemas.openxmlformats.org/officeDocument/2006/relationships/image" Target="../media/image5.jpe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5" Type="http://schemas.openxmlformats.org/officeDocument/2006/relationships/image" Target="../media/image5.jpe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5" Type="http://schemas.openxmlformats.org/officeDocument/2006/relationships/image" Target="../media/image8.jpe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5" Type="http://schemas.openxmlformats.org/officeDocument/2006/relationships/image" Target="../media/image9.jpe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7.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8.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316856"/>
      </p:ext>
    </p:extLst>
  </p:cSld>
  <p:clrMap bg1="lt1" tx1="dk1" bg2="lt2" tx2="dk2" accent1="accent1" accent2="accent2" accent3="accent3" accent4="accent4" accent5="accent5" accent6="accent6" hlink="hlink" folHlink="folHlink"/>
  <p:sldLayoutIdLst>
    <p:sldLayoutId id="2147483654" r:id="rId1"/>
    <p:sldLayoutId id="2147483657" r:id="rId2"/>
    <p:sldLayoutId id="2147483656" r:id="rId3"/>
    <p:sldLayoutId id="2147483651" r:id="rId4"/>
    <p:sldLayoutId id="2147483652" r:id="rId5"/>
    <p:sldLayoutId id="2147483655" r:id="rId6"/>
    <p:sldLayoutId id="2147483682" r:id="rId7"/>
  </p:sldLayoutIdLst>
  <p:hf hdr="0" dt="0"/>
  <p:txStyles>
    <p:titleStyle>
      <a:lvl1pPr algn="ctr" defTabSz="913969" rtl="0" eaLnBrk="1" latinLnBrk="0" hangingPunct="1">
        <a:spcBef>
          <a:spcPct val="0"/>
        </a:spcBef>
        <a:buNone/>
        <a:defRPr sz="4400" kern="1200">
          <a:solidFill>
            <a:schemeClr val="tx1"/>
          </a:solidFill>
          <a:latin typeface="+mj-lt"/>
          <a:ea typeface="+mj-ea"/>
          <a:cs typeface="+mj-cs"/>
        </a:defRPr>
      </a:lvl1pPr>
    </p:titleStyle>
    <p:bodyStyle>
      <a:lvl1pPr marL="342739" indent="-342739" algn="l" defTabSz="913969"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00" indent="-285615" algn="l" defTabSz="913969"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464" indent="-228493" algn="l" defTabSz="913969"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447" indent="-228493" algn="l" defTabSz="91396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432" indent="-228493" algn="l" defTabSz="91396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417" indent="-228493" algn="l" defTabSz="91396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402" indent="-228493" algn="l" defTabSz="91396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387" indent="-228493" algn="l" defTabSz="91396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371" indent="-228493" algn="l" defTabSz="91396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3969" rtl="0" eaLnBrk="1" latinLnBrk="0" hangingPunct="1">
        <a:defRPr sz="1800" kern="1200">
          <a:solidFill>
            <a:schemeClr val="tx1"/>
          </a:solidFill>
          <a:latin typeface="+mn-lt"/>
          <a:ea typeface="+mn-ea"/>
          <a:cs typeface="+mn-cs"/>
        </a:defRPr>
      </a:lvl1pPr>
      <a:lvl2pPr marL="456986" algn="l" defTabSz="913969" rtl="0" eaLnBrk="1" latinLnBrk="0" hangingPunct="1">
        <a:defRPr sz="1800" kern="1200">
          <a:solidFill>
            <a:schemeClr val="tx1"/>
          </a:solidFill>
          <a:latin typeface="+mn-lt"/>
          <a:ea typeface="+mn-ea"/>
          <a:cs typeface="+mn-cs"/>
        </a:defRPr>
      </a:lvl2pPr>
      <a:lvl3pPr marL="913969" algn="l" defTabSz="913969" rtl="0" eaLnBrk="1" latinLnBrk="0" hangingPunct="1">
        <a:defRPr sz="1800" kern="1200">
          <a:solidFill>
            <a:schemeClr val="tx1"/>
          </a:solidFill>
          <a:latin typeface="+mn-lt"/>
          <a:ea typeface="+mn-ea"/>
          <a:cs typeface="+mn-cs"/>
        </a:defRPr>
      </a:lvl3pPr>
      <a:lvl4pPr marL="1370955" algn="l" defTabSz="913969" rtl="0" eaLnBrk="1" latinLnBrk="0" hangingPunct="1">
        <a:defRPr sz="1800" kern="1200">
          <a:solidFill>
            <a:schemeClr val="tx1"/>
          </a:solidFill>
          <a:latin typeface="+mn-lt"/>
          <a:ea typeface="+mn-ea"/>
          <a:cs typeface="+mn-cs"/>
        </a:defRPr>
      </a:lvl4pPr>
      <a:lvl5pPr marL="1827940" algn="l" defTabSz="913969" rtl="0" eaLnBrk="1" latinLnBrk="0" hangingPunct="1">
        <a:defRPr sz="1800" kern="1200">
          <a:solidFill>
            <a:schemeClr val="tx1"/>
          </a:solidFill>
          <a:latin typeface="+mn-lt"/>
          <a:ea typeface="+mn-ea"/>
          <a:cs typeface="+mn-cs"/>
        </a:defRPr>
      </a:lvl5pPr>
      <a:lvl6pPr marL="2284925" algn="l" defTabSz="913969" rtl="0" eaLnBrk="1" latinLnBrk="0" hangingPunct="1">
        <a:defRPr sz="1800" kern="1200">
          <a:solidFill>
            <a:schemeClr val="tx1"/>
          </a:solidFill>
          <a:latin typeface="+mn-lt"/>
          <a:ea typeface="+mn-ea"/>
          <a:cs typeface="+mn-cs"/>
        </a:defRPr>
      </a:lvl6pPr>
      <a:lvl7pPr marL="2741909" algn="l" defTabSz="913969" rtl="0" eaLnBrk="1" latinLnBrk="0" hangingPunct="1">
        <a:defRPr sz="1800" kern="1200">
          <a:solidFill>
            <a:schemeClr val="tx1"/>
          </a:solidFill>
          <a:latin typeface="+mn-lt"/>
          <a:ea typeface="+mn-ea"/>
          <a:cs typeface="+mn-cs"/>
        </a:defRPr>
      </a:lvl7pPr>
      <a:lvl8pPr marL="3198895" algn="l" defTabSz="913969" rtl="0" eaLnBrk="1" latinLnBrk="0" hangingPunct="1">
        <a:defRPr sz="1800" kern="1200">
          <a:solidFill>
            <a:schemeClr val="tx1"/>
          </a:solidFill>
          <a:latin typeface="+mn-lt"/>
          <a:ea typeface="+mn-ea"/>
          <a:cs typeface="+mn-cs"/>
        </a:defRPr>
      </a:lvl8pPr>
      <a:lvl9pPr marL="3655880" algn="l" defTabSz="91396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1875350"/>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Lst>
  <p:hf hdr="0" dt="0"/>
  <p:txStyles>
    <p:titleStyle>
      <a:lvl1pPr algn="l" rtl="0" eaLnBrk="1" fontAlgn="base" hangingPunct="1">
        <a:spcBef>
          <a:spcPct val="0"/>
        </a:spcBef>
        <a:spcAft>
          <a:spcPct val="0"/>
        </a:spcAft>
        <a:defRPr sz="2600" b="1">
          <a:solidFill>
            <a:schemeClr val="tx1"/>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6019" algn="ctr" rtl="0" eaLnBrk="1" fontAlgn="base" hangingPunct="1">
        <a:spcBef>
          <a:spcPct val="0"/>
        </a:spcBef>
        <a:spcAft>
          <a:spcPct val="0"/>
        </a:spcAft>
        <a:defRPr sz="4400">
          <a:solidFill>
            <a:schemeClr val="tx2"/>
          </a:solidFill>
          <a:latin typeface="Arial" charset="0"/>
        </a:defRPr>
      </a:lvl6pPr>
      <a:lvl7pPr marL="912038" algn="ctr" rtl="0" eaLnBrk="1" fontAlgn="base" hangingPunct="1">
        <a:spcBef>
          <a:spcPct val="0"/>
        </a:spcBef>
        <a:spcAft>
          <a:spcPct val="0"/>
        </a:spcAft>
        <a:defRPr sz="4400">
          <a:solidFill>
            <a:schemeClr val="tx2"/>
          </a:solidFill>
          <a:latin typeface="Arial" charset="0"/>
        </a:defRPr>
      </a:lvl7pPr>
      <a:lvl8pPr marL="1368057" algn="ctr" rtl="0" eaLnBrk="1" fontAlgn="base" hangingPunct="1">
        <a:spcBef>
          <a:spcPct val="0"/>
        </a:spcBef>
        <a:spcAft>
          <a:spcPct val="0"/>
        </a:spcAft>
        <a:defRPr sz="4400">
          <a:solidFill>
            <a:schemeClr val="tx2"/>
          </a:solidFill>
          <a:latin typeface="Arial" charset="0"/>
        </a:defRPr>
      </a:lvl8pPr>
      <a:lvl9pPr marL="1824073" algn="ctr" rtl="0" eaLnBrk="1" fontAlgn="base" hangingPunct="1">
        <a:spcBef>
          <a:spcPct val="0"/>
        </a:spcBef>
        <a:spcAft>
          <a:spcPct val="0"/>
        </a:spcAft>
        <a:defRPr sz="4400">
          <a:solidFill>
            <a:schemeClr val="tx2"/>
          </a:solidFill>
          <a:latin typeface="Arial" charset="0"/>
        </a:defRPr>
      </a:lvl9pPr>
    </p:titleStyle>
    <p:bodyStyle>
      <a:lvl1pPr marL="342013" indent="-342013" algn="l" rtl="0" eaLnBrk="1" fontAlgn="base" hangingPunct="1">
        <a:spcBef>
          <a:spcPct val="20000"/>
        </a:spcBef>
        <a:spcAft>
          <a:spcPct val="0"/>
        </a:spcAft>
        <a:buFont typeface="Arial" pitchFamily="34" charset="0"/>
        <a:buChar char="•"/>
        <a:defRPr sz="2200" b="1">
          <a:solidFill>
            <a:schemeClr val="tx1"/>
          </a:solidFill>
          <a:latin typeface="+mn-lt"/>
          <a:ea typeface="+mn-ea"/>
          <a:cs typeface="+mn-cs"/>
        </a:defRPr>
      </a:lvl1pPr>
      <a:lvl2pPr marL="741029" indent="-285011" algn="l" rtl="0" eaLnBrk="1" fontAlgn="base" hangingPunct="1">
        <a:spcBef>
          <a:spcPct val="20000"/>
        </a:spcBef>
        <a:spcAft>
          <a:spcPct val="0"/>
        </a:spcAft>
        <a:buChar char="–"/>
        <a:defRPr sz="2800">
          <a:solidFill>
            <a:schemeClr val="tx1"/>
          </a:solidFill>
          <a:latin typeface="+mn-lt"/>
        </a:defRPr>
      </a:lvl2pPr>
      <a:lvl3pPr marL="1140042" indent="-228008" algn="l" rtl="0" eaLnBrk="1" fontAlgn="base" hangingPunct="1">
        <a:spcBef>
          <a:spcPct val="20000"/>
        </a:spcBef>
        <a:spcAft>
          <a:spcPct val="0"/>
        </a:spcAft>
        <a:buChar char="•"/>
        <a:defRPr sz="2400">
          <a:solidFill>
            <a:schemeClr val="tx1"/>
          </a:solidFill>
          <a:latin typeface="+mn-lt"/>
        </a:defRPr>
      </a:lvl3pPr>
      <a:lvl4pPr marL="1596062" indent="-228008" algn="l" rtl="0" eaLnBrk="1" fontAlgn="base" hangingPunct="1">
        <a:spcBef>
          <a:spcPct val="20000"/>
        </a:spcBef>
        <a:spcAft>
          <a:spcPct val="0"/>
        </a:spcAft>
        <a:buChar char="–"/>
        <a:defRPr sz="2000">
          <a:solidFill>
            <a:schemeClr val="tx1"/>
          </a:solidFill>
          <a:latin typeface="+mn-lt"/>
        </a:defRPr>
      </a:lvl4pPr>
      <a:lvl5pPr marL="2052086" indent="-228008" algn="l" rtl="0" eaLnBrk="1" fontAlgn="base" hangingPunct="1">
        <a:spcBef>
          <a:spcPct val="20000"/>
        </a:spcBef>
        <a:spcAft>
          <a:spcPct val="0"/>
        </a:spcAft>
        <a:buChar char="»"/>
        <a:defRPr sz="2000">
          <a:solidFill>
            <a:schemeClr val="tx1"/>
          </a:solidFill>
          <a:latin typeface="+mn-lt"/>
        </a:defRPr>
      </a:lvl5pPr>
      <a:lvl6pPr marL="2508101" indent="-228008" algn="l" rtl="0" eaLnBrk="1" fontAlgn="base" hangingPunct="1">
        <a:spcBef>
          <a:spcPct val="20000"/>
        </a:spcBef>
        <a:spcAft>
          <a:spcPct val="0"/>
        </a:spcAft>
        <a:buChar char="»"/>
        <a:defRPr sz="2000">
          <a:solidFill>
            <a:schemeClr val="tx1"/>
          </a:solidFill>
          <a:latin typeface="+mn-lt"/>
        </a:defRPr>
      </a:lvl6pPr>
      <a:lvl7pPr marL="2964119" indent="-228008" algn="l" rtl="0" eaLnBrk="1" fontAlgn="base" hangingPunct="1">
        <a:spcBef>
          <a:spcPct val="20000"/>
        </a:spcBef>
        <a:spcAft>
          <a:spcPct val="0"/>
        </a:spcAft>
        <a:buChar char="»"/>
        <a:defRPr sz="2000">
          <a:solidFill>
            <a:schemeClr val="tx1"/>
          </a:solidFill>
          <a:latin typeface="+mn-lt"/>
        </a:defRPr>
      </a:lvl7pPr>
      <a:lvl8pPr marL="3420137" indent="-228008" algn="l" rtl="0" eaLnBrk="1" fontAlgn="base" hangingPunct="1">
        <a:spcBef>
          <a:spcPct val="20000"/>
        </a:spcBef>
        <a:spcAft>
          <a:spcPct val="0"/>
        </a:spcAft>
        <a:buChar char="»"/>
        <a:defRPr sz="2000">
          <a:solidFill>
            <a:schemeClr val="tx1"/>
          </a:solidFill>
          <a:latin typeface="+mn-lt"/>
        </a:defRPr>
      </a:lvl8pPr>
      <a:lvl9pPr marL="3876154" indent="-228008"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2038" rtl="0" eaLnBrk="1" latinLnBrk="0" hangingPunct="1">
        <a:defRPr sz="1800" kern="1200">
          <a:solidFill>
            <a:schemeClr val="tx1"/>
          </a:solidFill>
          <a:latin typeface="+mn-lt"/>
          <a:ea typeface="+mn-ea"/>
          <a:cs typeface="+mn-cs"/>
        </a:defRPr>
      </a:lvl1pPr>
      <a:lvl2pPr marL="456019" algn="l" defTabSz="912038" rtl="0" eaLnBrk="1" latinLnBrk="0" hangingPunct="1">
        <a:defRPr sz="1800" kern="1200">
          <a:solidFill>
            <a:schemeClr val="tx1"/>
          </a:solidFill>
          <a:latin typeface="+mn-lt"/>
          <a:ea typeface="+mn-ea"/>
          <a:cs typeface="+mn-cs"/>
        </a:defRPr>
      </a:lvl2pPr>
      <a:lvl3pPr marL="912038" algn="l" defTabSz="912038" rtl="0" eaLnBrk="1" latinLnBrk="0" hangingPunct="1">
        <a:defRPr sz="1800" kern="1200">
          <a:solidFill>
            <a:schemeClr val="tx1"/>
          </a:solidFill>
          <a:latin typeface="+mn-lt"/>
          <a:ea typeface="+mn-ea"/>
          <a:cs typeface="+mn-cs"/>
        </a:defRPr>
      </a:lvl3pPr>
      <a:lvl4pPr marL="1368057" algn="l" defTabSz="912038" rtl="0" eaLnBrk="1" latinLnBrk="0" hangingPunct="1">
        <a:defRPr sz="1800" kern="1200">
          <a:solidFill>
            <a:schemeClr val="tx1"/>
          </a:solidFill>
          <a:latin typeface="+mn-lt"/>
          <a:ea typeface="+mn-ea"/>
          <a:cs typeface="+mn-cs"/>
        </a:defRPr>
      </a:lvl4pPr>
      <a:lvl5pPr marL="1824073" algn="l" defTabSz="912038" rtl="0" eaLnBrk="1" latinLnBrk="0" hangingPunct="1">
        <a:defRPr sz="1800" kern="1200">
          <a:solidFill>
            <a:schemeClr val="tx1"/>
          </a:solidFill>
          <a:latin typeface="+mn-lt"/>
          <a:ea typeface="+mn-ea"/>
          <a:cs typeface="+mn-cs"/>
        </a:defRPr>
      </a:lvl5pPr>
      <a:lvl6pPr marL="2280091" algn="l" defTabSz="912038" rtl="0" eaLnBrk="1" latinLnBrk="0" hangingPunct="1">
        <a:defRPr sz="1800" kern="1200">
          <a:solidFill>
            <a:schemeClr val="tx1"/>
          </a:solidFill>
          <a:latin typeface="+mn-lt"/>
          <a:ea typeface="+mn-ea"/>
          <a:cs typeface="+mn-cs"/>
        </a:defRPr>
      </a:lvl6pPr>
      <a:lvl7pPr marL="2736109" algn="l" defTabSz="912038" rtl="0" eaLnBrk="1" latinLnBrk="0" hangingPunct="1">
        <a:defRPr sz="1800" kern="1200">
          <a:solidFill>
            <a:schemeClr val="tx1"/>
          </a:solidFill>
          <a:latin typeface="+mn-lt"/>
          <a:ea typeface="+mn-ea"/>
          <a:cs typeface="+mn-cs"/>
        </a:defRPr>
      </a:lvl7pPr>
      <a:lvl8pPr marL="3192129" algn="l" defTabSz="912038" rtl="0" eaLnBrk="1" latinLnBrk="0" hangingPunct="1">
        <a:defRPr sz="1800" kern="1200">
          <a:solidFill>
            <a:schemeClr val="tx1"/>
          </a:solidFill>
          <a:latin typeface="+mn-lt"/>
          <a:ea typeface="+mn-ea"/>
          <a:cs typeface="+mn-cs"/>
        </a:defRPr>
      </a:lvl8pPr>
      <a:lvl9pPr marL="3648147" algn="l" defTabSz="91203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53667833"/>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Lst>
  <p:hf hdr="0" dt="0"/>
  <p:txStyles>
    <p:titleStyle>
      <a:lvl1pPr algn="l" rtl="0" eaLnBrk="1" fontAlgn="base" hangingPunct="1">
        <a:spcBef>
          <a:spcPct val="0"/>
        </a:spcBef>
        <a:spcAft>
          <a:spcPct val="0"/>
        </a:spcAft>
        <a:defRPr sz="2600" b="1">
          <a:solidFill>
            <a:schemeClr val="tx1"/>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6073" algn="ctr" rtl="0" eaLnBrk="1" fontAlgn="base" hangingPunct="1">
        <a:spcBef>
          <a:spcPct val="0"/>
        </a:spcBef>
        <a:spcAft>
          <a:spcPct val="0"/>
        </a:spcAft>
        <a:defRPr sz="4400">
          <a:solidFill>
            <a:schemeClr val="tx2"/>
          </a:solidFill>
          <a:latin typeface="Arial" charset="0"/>
        </a:defRPr>
      </a:lvl6pPr>
      <a:lvl7pPr marL="912145" algn="ctr" rtl="0" eaLnBrk="1" fontAlgn="base" hangingPunct="1">
        <a:spcBef>
          <a:spcPct val="0"/>
        </a:spcBef>
        <a:spcAft>
          <a:spcPct val="0"/>
        </a:spcAft>
        <a:defRPr sz="4400">
          <a:solidFill>
            <a:schemeClr val="tx2"/>
          </a:solidFill>
          <a:latin typeface="Arial" charset="0"/>
        </a:defRPr>
      </a:lvl7pPr>
      <a:lvl8pPr marL="1368218" algn="ctr" rtl="0" eaLnBrk="1" fontAlgn="base" hangingPunct="1">
        <a:spcBef>
          <a:spcPct val="0"/>
        </a:spcBef>
        <a:spcAft>
          <a:spcPct val="0"/>
        </a:spcAft>
        <a:defRPr sz="4400">
          <a:solidFill>
            <a:schemeClr val="tx2"/>
          </a:solidFill>
          <a:latin typeface="Arial" charset="0"/>
        </a:defRPr>
      </a:lvl8pPr>
      <a:lvl9pPr marL="1824287" algn="ctr" rtl="0" eaLnBrk="1" fontAlgn="base" hangingPunct="1">
        <a:spcBef>
          <a:spcPct val="0"/>
        </a:spcBef>
        <a:spcAft>
          <a:spcPct val="0"/>
        </a:spcAft>
        <a:defRPr sz="4400">
          <a:solidFill>
            <a:schemeClr val="tx2"/>
          </a:solidFill>
          <a:latin typeface="Arial" charset="0"/>
        </a:defRPr>
      </a:lvl9pPr>
    </p:titleStyle>
    <p:bodyStyle>
      <a:lvl1pPr marL="342053" indent="-342053" algn="l" rtl="0" eaLnBrk="1" fontAlgn="base" hangingPunct="1">
        <a:spcBef>
          <a:spcPct val="20000"/>
        </a:spcBef>
        <a:spcAft>
          <a:spcPct val="0"/>
        </a:spcAft>
        <a:buFont typeface="Arial" pitchFamily="34" charset="0"/>
        <a:buChar char="•"/>
        <a:defRPr sz="2200" b="1">
          <a:solidFill>
            <a:schemeClr val="tx1"/>
          </a:solidFill>
          <a:latin typeface="+mn-lt"/>
          <a:ea typeface="+mn-ea"/>
          <a:cs typeface="+mn-cs"/>
        </a:defRPr>
      </a:lvl1pPr>
      <a:lvl2pPr marL="741116" indent="-285045" algn="l" rtl="0" eaLnBrk="1" fontAlgn="base" hangingPunct="1">
        <a:spcBef>
          <a:spcPct val="20000"/>
        </a:spcBef>
        <a:spcAft>
          <a:spcPct val="0"/>
        </a:spcAft>
        <a:buChar char="–"/>
        <a:defRPr sz="2800">
          <a:solidFill>
            <a:schemeClr val="tx1"/>
          </a:solidFill>
          <a:latin typeface="+mn-lt"/>
        </a:defRPr>
      </a:lvl2pPr>
      <a:lvl3pPr marL="1140176" indent="-228035" algn="l" rtl="0" eaLnBrk="1" fontAlgn="base" hangingPunct="1">
        <a:spcBef>
          <a:spcPct val="20000"/>
        </a:spcBef>
        <a:spcAft>
          <a:spcPct val="0"/>
        </a:spcAft>
        <a:buChar char="•"/>
        <a:defRPr sz="2400">
          <a:solidFill>
            <a:schemeClr val="tx1"/>
          </a:solidFill>
          <a:latin typeface="+mn-lt"/>
        </a:defRPr>
      </a:lvl3pPr>
      <a:lvl4pPr marL="1596249" indent="-228035" algn="l" rtl="0" eaLnBrk="1" fontAlgn="base" hangingPunct="1">
        <a:spcBef>
          <a:spcPct val="20000"/>
        </a:spcBef>
        <a:spcAft>
          <a:spcPct val="0"/>
        </a:spcAft>
        <a:buChar char="–"/>
        <a:defRPr sz="2000">
          <a:solidFill>
            <a:schemeClr val="tx1"/>
          </a:solidFill>
          <a:latin typeface="+mn-lt"/>
        </a:defRPr>
      </a:lvl4pPr>
      <a:lvl5pPr marL="2052327" indent="-228035" algn="l" rtl="0" eaLnBrk="1" fontAlgn="base" hangingPunct="1">
        <a:spcBef>
          <a:spcPct val="20000"/>
        </a:spcBef>
        <a:spcAft>
          <a:spcPct val="0"/>
        </a:spcAft>
        <a:buChar char="»"/>
        <a:defRPr sz="2000">
          <a:solidFill>
            <a:schemeClr val="tx1"/>
          </a:solidFill>
          <a:latin typeface="+mn-lt"/>
        </a:defRPr>
      </a:lvl5pPr>
      <a:lvl6pPr marL="2508396" indent="-228035" algn="l" rtl="0" eaLnBrk="1" fontAlgn="base" hangingPunct="1">
        <a:spcBef>
          <a:spcPct val="20000"/>
        </a:spcBef>
        <a:spcAft>
          <a:spcPct val="0"/>
        </a:spcAft>
        <a:buChar char="»"/>
        <a:defRPr sz="2000">
          <a:solidFill>
            <a:schemeClr val="tx1"/>
          </a:solidFill>
          <a:latin typeface="+mn-lt"/>
        </a:defRPr>
      </a:lvl6pPr>
      <a:lvl7pPr marL="2964467" indent="-228035" algn="l" rtl="0" eaLnBrk="1" fontAlgn="base" hangingPunct="1">
        <a:spcBef>
          <a:spcPct val="20000"/>
        </a:spcBef>
        <a:spcAft>
          <a:spcPct val="0"/>
        </a:spcAft>
        <a:buChar char="»"/>
        <a:defRPr sz="2000">
          <a:solidFill>
            <a:schemeClr val="tx1"/>
          </a:solidFill>
          <a:latin typeface="+mn-lt"/>
        </a:defRPr>
      </a:lvl7pPr>
      <a:lvl8pPr marL="3420539" indent="-228035" algn="l" rtl="0" eaLnBrk="1" fontAlgn="base" hangingPunct="1">
        <a:spcBef>
          <a:spcPct val="20000"/>
        </a:spcBef>
        <a:spcAft>
          <a:spcPct val="0"/>
        </a:spcAft>
        <a:buChar char="»"/>
        <a:defRPr sz="2000">
          <a:solidFill>
            <a:schemeClr val="tx1"/>
          </a:solidFill>
          <a:latin typeface="+mn-lt"/>
        </a:defRPr>
      </a:lvl8pPr>
      <a:lvl9pPr marL="3876610" indent="-228035"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2145" rtl="0" eaLnBrk="1" latinLnBrk="0" hangingPunct="1">
        <a:defRPr sz="1800" kern="1200">
          <a:solidFill>
            <a:schemeClr val="tx1"/>
          </a:solidFill>
          <a:latin typeface="+mn-lt"/>
          <a:ea typeface="+mn-ea"/>
          <a:cs typeface="+mn-cs"/>
        </a:defRPr>
      </a:lvl1pPr>
      <a:lvl2pPr marL="456073" algn="l" defTabSz="912145" rtl="0" eaLnBrk="1" latinLnBrk="0" hangingPunct="1">
        <a:defRPr sz="1800" kern="1200">
          <a:solidFill>
            <a:schemeClr val="tx1"/>
          </a:solidFill>
          <a:latin typeface="+mn-lt"/>
          <a:ea typeface="+mn-ea"/>
          <a:cs typeface="+mn-cs"/>
        </a:defRPr>
      </a:lvl2pPr>
      <a:lvl3pPr marL="912145" algn="l" defTabSz="912145" rtl="0" eaLnBrk="1" latinLnBrk="0" hangingPunct="1">
        <a:defRPr sz="1800" kern="1200">
          <a:solidFill>
            <a:schemeClr val="tx1"/>
          </a:solidFill>
          <a:latin typeface="+mn-lt"/>
          <a:ea typeface="+mn-ea"/>
          <a:cs typeface="+mn-cs"/>
        </a:defRPr>
      </a:lvl3pPr>
      <a:lvl4pPr marL="1368218" algn="l" defTabSz="912145" rtl="0" eaLnBrk="1" latinLnBrk="0" hangingPunct="1">
        <a:defRPr sz="1800" kern="1200">
          <a:solidFill>
            <a:schemeClr val="tx1"/>
          </a:solidFill>
          <a:latin typeface="+mn-lt"/>
          <a:ea typeface="+mn-ea"/>
          <a:cs typeface="+mn-cs"/>
        </a:defRPr>
      </a:lvl4pPr>
      <a:lvl5pPr marL="1824287" algn="l" defTabSz="912145" rtl="0" eaLnBrk="1" latinLnBrk="0" hangingPunct="1">
        <a:defRPr sz="1800" kern="1200">
          <a:solidFill>
            <a:schemeClr val="tx1"/>
          </a:solidFill>
          <a:latin typeface="+mn-lt"/>
          <a:ea typeface="+mn-ea"/>
          <a:cs typeface="+mn-cs"/>
        </a:defRPr>
      </a:lvl5pPr>
      <a:lvl6pPr marL="2280359" algn="l" defTabSz="912145" rtl="0" eaLnBrk="1" latinLnBrk="0" hangingPunct="1">
        <a:defRPr sz="1800" kern="1200">
          <a:solidFill>
            <a:schemeClr val="tx1"/>
          </a:solidFill>
          <a:latin typeface="+mn-lt"/>
          <a:ea typeface="+mn-ea"/>
          <a:cs typeface="+mn-cs"/>
        </a:defRPr>
      </a:lvl6pPr>
      <a:lvl7pPr marL="2736431" algn="l" defTabSz="912145" rtl="0" eaLnBrk="1" latinLnBrk="0" hangingPunct="1">
        <a:defRPr sz="1800" kern="1200">
          <a:solidFill>
            <a:schemeClr val="tx1"/>
          </a:solidFill>
          <a:latin typeface="+mn-lt"/>
          <a:ea typeface="+mn-ea"/>
          <a:cs typeface="+mn-cs"/>
        </a:defRPr>
      </a:lvl7pPr>
      <a:lvl8pPr marL="3192504" algn="l" defTabSz="912145" rtl="0" eaLnBrk="1" latinLnBrk="0" hangingPunct="1">
        <a:defRPr sz="1800" kern="1200">
          <a:solidFill>
            <a:schemeClr val="tx1"/>
          </a:solidFill>
          <a:latin typeface="+mn-lt"/>
          <a:ea typeface="+mn-ea"/>
          <a:cs typeface="+mn-cs"/>
        </a:defRPr>
      </a:lvl8pPr>
      <a:lvl9pPr marL="3648576" algn="l" defTabSz="912145"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2660595"/>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Lst>
  <p:hf hdr="0" dt="0"/>
  <p:txStyles>
    <p:titleStyle>
      <a:lvl1pPr algn="l" rtl="0" eaLnBrk="1" fontAlgn="base" hangingPunct="1">
        <a:spcBef>
          <a:spcPct val="0"/>
        </a:spcBef>
        <a:spcAft>
          <a:spcPct val="0"/>
        </a:spcAft>
        <a:defRPr sz="2600" b="1">
          <a:solidFill>
            <a:schemeClr val="tx1"/>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6233" algn="ctr" rtl="0" eaLnBrk="1" fontAlgn="base" hangingPunct="1">
        <a:spcBef>
          <a:spcPct val="0"/>
        </a:spcBef>
        <a:spcAft>
          <a:spcPct val="0"/>
        </a:spcAft>
        <a:defRPr sz="4400">
          <a:solidFill>
            <a:schemeClr val="tx2"/>
          </a:solidFill>
          <a:latin typeface="Arial" charset="0"/>
        </a:defRPr>
      </a:lvl6pPr>
      <a:lvl7pPr marL="912467" algn="ctr" rtl="0" eaLnBrk="1" fontAlgn="base" hangingPunct="1">
        <a:spcBef>
          <a:spcPct val="0"/>
        </a:spcBef>
        <a:spcAft>
          <a:spcPct val="0"/>
        </a:spcAft>
        <a:defRPr sz="4400">
          <a:solidFill>
            <a:schemeClr val="tx2"/>
          </a:solidFill>
          <a:latin typeface="Arial" charset="0"/>
        </a:defRPr>
      </a:lvl7pPr>
      <a:lvl8pPr marL="1368701" algn="ctr" rtl="0" eaLnBrk="1" fontAlgn="base" hangingPunct="1">
        <a:spcBef>
          <a:spcPct val="0"/>
        </a:spcBef>
        <a:spcAft>
          <a:spcPct val="0"/>
        </a:spcAft>
        <a:defRPr sz="4400">
          <a:solidFill>
            <a:schemeClr val="tx2"/>
          </a:solidFill>
          <a:latin typeface="Arial" charset="0"/>
        </a:defRPr>
      </a:lvl8pPr>
      <a:lvl9pPr marL="1824932" algn="ctr" rtl="0" eaLnBrk="1" fontAlgn="base" hangingPunct="1">
        <a:spcBef>
          <a:spcPct val="0"/>
        </a:spcBef>
        <a:spcAft>
          <a:spcPct val="0"/>
        </a:spcAft>
        <a:defRPr sz="4400">
          <a:solidFill>
            <a:schemeClr val="tx2"/>
          </a:solidFill>
          <a:latin typeface="Arial" charset="0"/>
        </a:defRPr>
      </a:lvl9pPr>
    </p:titleStyle>
    <p:bodyStyle>
      <a:lvl1pPr marL="342174" indent="-342174" algn="l" rtl="0" eaLnBrk="1" fontAlgn="base" hangingPunct="1">
        <a:spcBef>
          <a:spcPct val="20000"/>
        </a:spcBef>
        <a:spcAft>
          <a:spcPct val="0"/>
        </a:spcAft>
        <a:buFont typeface="Arial" pitchFamily="34" charset="0"/>
        <a:buChar char="•"/>
        <a:defRPr sz="2200" b="1">
          <a:solidFill>
            <a:schemeClr val="tx1"/>
          </a:solidFill>
          <a:latin typeface="+mn-lt"/>
          <a:ea typeface="+mn-ea"/>
          <a:cs typeface="+mn-cs"/>
        </a:defRPr>
      </a:lvl1pPr>
      <a:lvl2pPr marL="741378" indent="-285146" algn="l" rtl="0" eaLnBrk="1" fontAlgn="base" hangingPunct="1">
        <a:spcBef>
          <a:spcPct val="20000"/>
        </a:spcBef>
        <a:spcAft>
          <a:spcPct val="0"/>
        </a:spcAft>
        <a:buChar char="–"/>
        <a:defRPr sz="2800">
          <a:solidFill>
            <a:schemeClr val="tx1"/>
          </a:solidFill>
          <a:latin typeface="+mn-lt"/>
        </a:defRPr>
      </a:lvl2pPr>
      <a:lvl3pPr marL="1140580" indent="-228116" algn="l" rtl="0" eaLnBrk="1" fontAlgn="base" hangingPunct="1">
        <a:spcBef>
          <a:spcPct val="20000"/>
        </a:spcBef>
        <a:spcAft>
          <a:spcPct val="0"/>
        </a:spcAft>
        <a:buChar char="•"/>
        <a:defRPr sz="2400">
          <a:solidFill>
            <a:schemeClr val="tx1"/>
          </a:solidFill>
          <a:latin typeface="+mn-lt"/>
        </a:defRPr>
      </a:lvl3pPr>
      <a:lvl4pPr marL="1596812" indent="-228116" algn="l" rtl="0" eaLnBrk="1" fontAlgn="base" hangingPunct="1">
        <a:spcBef>
          <a:spcPct val="20000"/>
        </a:spcBef>
        <a:spcAft>
          <a:spcPct val="0"/>
        </a:spcAft>
        <a:buChar char="–"/>
        <a:defRPr sz="2000">
          <a:solidFill>
            <a:schemeClr val="tx1"/>
          </a:solidFill>
          <a:latin typeface="+mn-lt"/>
        </a:defRPr>
      </a:lvl4pPr>
      <a:lvl5pPr marL="2053051" indent="-228116" algn="l" rtl="0" eaLnBrk="1" fontAlgn="base" hangingPunct="1">
        <a:spcBef>
          <a:spcPct val="20000"/>
        </a:spcBef>
        <a:spcAft>
          <a:spcPct val="0"/>
        </a:spcAft>
        <a:buChar char="»"/>
        <a:defRPr sz="2000">
          <a:solidFill>
            <a:schemeClr val="tx1"/>
          </a:solidFill>
          <a:latin typeface="+mn-lt"/>
        </a:defRPr>
      </a:lvl5pPr>
      <a:lvl6pPr marL="2509282" indent="-228116" algn="l" rtl="0" eaLnBrk="1" fontAlgn="base" hangingPunct="1">
        <a:spcBef>
          <a:spcPct val="20000"/>
        </a:spcBef>
        <a:spcAft>
          <a:spcPct val="0"/>
        </a:spcAft>
        <a:buChar char="»"/>
        <a:defRPr sz="2000">
          <a:solidFill>
            <a:schemeClr val="tx1"/>
          </a:solidFill>
          <a:latin typeface="+mn-lt"/>
        </a:defRPr>
      </a:lvl6pPr>
      <a:lvl7pPr marL="2965514" indent="-228116" algn="l" rtl="0" eaLnBrk="1" fontAlgn="base" hangingPunct="1">
        <a:spcBef>
          <a:spcPct val="20000"/>
        </a:spcBef>
        <a:spcAft>
          <a:spcPct val="0"/>
        </a:spcAft>
        <a:buChar char="»"/>
        <a:defRPr sz="2000">
          <a:solidFill>
            <a:schemeClr val="tx1"/>
          </a:solidFill>
          <a:latin typeface="+mn-lt"/>
        </a:defRPr>
      </a:lvl7pPr>
      <a:lvl8pPr marL="3421747" indent="-228116" algn="l" rtl="0" eaLnBrk="1" fontAlgn="base" hangingPunct="1">
        <a:spcBef>
          <a:spcPct val="20000"/>
        </a:spcBef>
        <a:spcAft>
          <a:spcPct val="0"/>
        </a:spcAft>
        <a:buChar char="»"/>
        <a:defRPr sz="2000">
          <a:solidFill>
            <a:schemeClr val="tx1"/>
          </a:solidFill>
          <a:latin typeface="+mn-lt"/>
        </a:defRPr>
      </a:lvl8pPr>
      <a:lvl9pPr marL="3877978" indent="-228116"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2467" rtl="0" eaLnBrk="1" latinLnBrk="0" hangingPunct="1">
        <a:defRPr sz="1800" kern="1200">
          <a:solidFill>
            <a:schemeClr val="tx1"/>
          </a:solidFill>
          <a:latin typeface="+mn-lt"/>
          <a:ea typeface="+mn-ea"/>
          <a:cs typeface="+mn-cs"/>
        </a:defRPr>
      </a:lvl1pPr>
      <a:lvl2pPr marL="456233" algn="l" defTabSz="912467" rtl="0" eaLnBrk="1" latinLnBrk="0" hangingPunct="1">
        <a:defRPr sz="1800" kern="1200">
          <a:solidFill>
            <a:schemeClr val="tx1"/>
          </a:solidFill>
          <a:latin typeface="+mn-lt"/>
          <a:ea typeface="+mn-ea"/>
          <a:cs typeface="+mn-cs"/>
        </a:defRPr>
      </a:lvl2pPr>
      <a:lvl3pPr marL="912467" algn="l" defTabSz="912467" rtl="0" eaLnBrk="1" latinLnBrk="0" hangingPunct="1">
        <a:defRPr sz="1800" kern="1200">
          <a:solidFill>
            <a:schemeClr val="tx1"/>
          </a:solidFill>
          <a:latin typeface="+mn-lt"/>
          <a:ea typeface="+mn-ea"/>
          <a:cs typeface="+mn-cs"/>
        </a:defRPr>
      </a:lvl3pPr>
      <a:lvl4pPr marL="1368701" algn="l" defTabSz="912467" rtl="0" eaLnBrk="1" latinLnBrk="0" hangingPunct="1">
        <a:defRPr sz="1800" kern="1200">
          <a:solidFill>
            <a:schemeClr val="tx1"/>
          </a:solidFill>
          <a:latin typeface="+mn-lt"/>
          <a:ea typeface="+mn-ea"/>
          <a:cs typeface="+mn-cs"/>
        </a:defRPr>
      </a:lvl4pPr>
      <a:lvl5pPr marL="1824932" algn="l" defTabSz="912467" rtl="0" eaLnBrk="1" latinLnBrk="0" hangingPunct="1">
        <a:defRPr sz="1800" kern="1200">
          <a:solidFill>
            <a:schemeClr val="tx1"/>
          </a:solidFill>
          <a:latin typeface="+mn-lt"/>
          <a:ea typeface="+mn-ea"/>
          <a:cs typeface="+mn-cs"/>
        </a:defRPr>
      </a:lvl5pPr>
      <a:lvl6pPr marL="2281164" algn="l" defTabSz="912467" rtl="0" eaLnBrk="1" latinLnBrk="0" hangingPunct="1">
        <a:defRPr sz="1800" kern="1200">
          <a:solidFill>
            <a:schemeClr val="tx1"/>
          </a:solidFill>
          <a:latin typeface="+mn-lt"/>
          <a:ea typeface="+mn-ea"/>
          <a:cs typeface="+mn-cs"/>
        </a:defRPr>
      </a:lvl6pPr>
      <a:lvl7pPr marL="2737397" algn="l" defTabSz="912467" rtl="0" eaLnBrk="1" latinLnBrk="0" hangingPunct="1">
        <a:defRPr sz="1800" kern="1200">
          <a:solidFill>
            <a:schemeClr val="tx1"/>
          </a:solidFill>
          <a:latin typeface="+mn-lt"/>
          <a:ea typeface="+mn-ea"/>
          <a:cs typeface="+mn-cs"/>
        </a:defRPr>
      </a:lvl7pPr>
      <a:lvl8pPr marL="3193631" algn="l" defTabSz="912467" rtl="0" eaLnBrk="1" latinLnBrk="0" hangingPunct="1">
        <a:defRPr sz="1800" kern="1200">
          <a:solidFill>
            <a:schemeClr val="tx1"/>
          </a:solidFill>
          <a:latin typeface="+mn-lt"/>
          <a:ea typeface="+mn-ea"/>
          <a:cs typeface="+mn-cs"/>
        </a:defRPr>
      </a:lvl8pPr>
      <a:lvl9pPr marL="3649863" algn="l" defTabSz="91246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42298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hf hdr="0" dt="0"/>
  <p:txStyles>
    <p:titleStyle>
      <a:lvl1pPr algn="ctr" defTabSz="857019" rtl="0" eaLnBrk="1" latinLnBrk="0" hangingPunct="1">
        <a:spcBef>
          <a:spcPct val="0"/>
        </a:spcBef>
        <a:buNone/>
        <a:defRPr sz="4100" kern="1200">
          <a:solidFill>
            <a:schemeClr val="tx1"/>
          </a:solidFill>
          <a:latin typeface="+mj-lt"/>
          <a:ea typeface="+mj-ea"/>
          <a:cs typeface="+mj-cs"/>
        </a:defRPr>
      </a:lvl1pPr>
    </p:titleStyle>
    <p:bodyStyle>
      <a:lvl1pPr marL="321384" indent="-321384" algn="l" defTabSz="857019"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1pPr>
      <a:lvl2pPr marL="696329" indent="-267820" algn="l" defTabSz="857019"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2pPr>
      <a:lvl3pPr marL="1071275" indent="-214254" algn="l" defTabSz="857019"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3pPr>
      <a:lvl4pPr marL="1499785" indent="-214254" algn="l" defTabSz="857019" rtl="0" eaLnBrk="1" latinLnBrk="0" hangingPunct="1">
        <a:spcBef>
          <a:spcPct val="20000"/>
        </a:spcBef>
        <a:buFont typeface="Arial" panose="020B0604020202020204" pitchFamily="34" charset="0"/>
        <a:buChar char="–"/>
        <a:defRPr sz="1900" kern="1200">
          <a:solidFill>
            <a:schemeClr val="tx1"/>
          </a:solidFill>
          <a:latin typeface="+mn-lt"/>
          <a:ea typeface="+mn-ea"/>
          <a:cs typeface="+mn-cs"/>
        </a:defRPr>
      </a:lvl4pPr>
      <a:lvl5pPr marL="1928295" indent="-214254" algn="l" defTabSz="857019" rtl="0" eaLnBrk="1" latinLnBrk="0" hangingPunct="1">
        <a:spcBef>
          <a:spcPct val="20000"/>
        </a:spcBef>
        <a:buFont typeface="Arial" panose="020B0604020202020204" pitchFamily="34" charset="0"/>
        <a:buChar char="»"/>
        <a:defRPr sz="1900" kern="1200">
          <a:solidFill>
            <a:schemeClr val="tx1"/>
          </a:solidFill>
          <a:latin typeface="+mn-lt"/>
          <a:ea typeface="+mn-ea"/>
          <a:cs typeface="+mn-cs"/>
        </a:defRPr>
      </a:lvl5pPr>
      <a:lvl6pPr marL="2356805" indent="-214254" algn="l" defTabSz="857019" rtl="0" eaLnBrk="1" latinLnBrk="0" hangingPunct="1">
        <a:spcBef>
          <a:spcPct val="20000"/>
        </a:spcBef>
        <a:buFont typeface="Arial" panose="020B0604020202020204" pitchFamily="34" charset="0"/>
        <a:buChar char="•"/>
        <a:defRPr sz="1900" kern="1200">
          <a:solidFill>
            <a:schemeClr val="tx1"/>
          </a:solidFill>
          <a:latin typeface="+mn-lt"/>
          <a:ea typeface="+mn-ea"/>
          <a:cs typeface="+mn-cs"/>
        </a:defRPr>
      </a:lvl6pPr>
      <a:lvl7pPr marL="2785316" indent="-214254" algn="l" defTabSz="857019" rtl="0" eaLnBrk="1" latinLnBrk="0" hangingPunct="1">
        <a:spcBef>
          <a:spcPct val="20000"/>
        </a:spcBef>
        <a:buFont typeface="Arial" panose="020B0604020202020204" pitchFamily="34" charset="0"/>
        <a:buChar char="•"/>
        <a:defRPr sz="1900" kern="1200">
          <a:solidFill>
            <a:schemeClr val="tx1"/>
          </a:solidFill>
          <a:latin typeface="+mn-lt"/>
          <a:ea typeface="+mn-ea"/>
          <a:cs typeface="+mn-cs"/>
        </a:defRPr>
      </a:lvl7pPr>
      <a:lvl8pPr marL="3213824" indent="-214254" algn="l" defTabSz="857019" rtl="0" eaLnBrk="1" latinLnBrk="0" hangingPunct="1">
        <a:spcBef>
          <a:spcPct val="20000"/>
        </a:spcBef>
        <a:buFont typeface="Arial" panose="020B0604020202020204" pitchFamily="34" charset="0"/>
        <a:buChar char="•"/>
        <a:defRPr sz="1900" kern="1200">
          <a:solidFill>
            <a:schemeClr val="tx1"/>
          </a:solidFill>
          <a:latin typeface="+mn-lt"/>
          <a:ea typeface="+mn-ea"/>
          <a:cs typeface="+mn-cs"/>
        </a:defRPr>
      </a:lvl8pPr>
      <a:lvl9pPr marL="3642335" indent="-214254" algn="l" defTabSz="857019" rtl="0" eaLnBrk="1" latinLnBrk="0" hangingPunct="1">
        <a:spcBef>
          <a:spcPct val="200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857019" rtl="0" eaLnBrk="1" latinLnBrk="0" hangingPunct="1">
        <a:defRPr sz="1700" kern="1200">
          <a:solidFill>
            <a:schemeClr val="tx1"/>
          </a:solidFill>
          <a:latin typeface="+mn-lt"/>
          <a:ea typeface="+mn-ea"/>
          <a:cs typeface="+mn-cs"/>
        </a:defRPr>
      </a:lvl1pPr>
      <a:lvl2pPr marL="428511" algn="l" defTabSz="857019" rtl="0" eaLnBrk="1" latinLnBrk="0" hangingPunct="1">
        <a:defRPr sz="1700" kern="1200">
          <a:solidFill>
            <a:schemeClr val="tx1"/>
          </a:solidFill>
          <a:latin typeface="+mn-lt"/>
          <a:ea typeface="+mn-ea"/>
          <a:cs typeface="+mn-cs"/>
        </a:defRPr>
      </a:lvl2pPr>
      <a:lvl3pPr marL="857019" algn="l" defTabSz="857019" rtl="0" eaLnBrk="1" latinLnBrk="0" hangingPunct="1">
        <a:defRPr sz="1700" kern="1200">
          <a:solidFill>
            <a:schemeClr val="tx1"/>
          </a:solidFill>
          <a:latin typeface="+mn-lt"/>
          <a:ea typeface="+mn-ea"/>
          <a:cs typeface="+mn-cs"/>
        </a:defRPr>
      </a:lvl3pPr>
      <a:lvl4pPr marL="1285531" algn="l" defTabSz="857019" rtl="0" eaLnBrk="1" latinLnBrk="0" hangingPunct="1">
        <a:defRPr sz="1700" kern="1200">
          <a:solidFill>
            <a:schemeClr val="tx1"/>
          </a:solidFill>
          <a:latin typeface="+mn-lt"/>
          <a:ea typeface="+mn-ea"/>
          <a:cs typeface="+mn-cs"/>
        </a:defRPr>
      </a:lvl4pPr>
      <a:lvl5pPr marL="1714040" algn="l" defTabSz="857019" rtl="0" eaLnBrk="1" latinLnBrk="0" hangingPunct="1">
        <a:defRPr sz="1700" kern="1200">
          <a:solidFill>
            <a:schemeClr val="tx1"/>
          </a:solidFill>
          <a:latin typeface="+mn-lt"/>
          <a:ea typeface="+mn-ea"/>
          <a:cs typeface="+mn-cs"/>
        </a:defRPr>
      </a:lvl5pPr>
      <a:lvl6pPr marL="2142551" algn="l" defTabSz="857019" rtl="0" eaLnBrk="1" latinLnBrk="0" hangingPunct="1">
        <a:defRPr sz="1700" kern="1200">
          <a:solidFill>
            <a:schemeClr val="tx1"/>
          </a:solidFill>
          <a:latin typeface="+mn-lt"/>
          <a:ea typeface="+mn-ea"/>
          <a:cs typeface="+mn-cs"/>
        </a:defRPr>
      </a:lvl6pPr>
      <a:lvl7pPr marL="2571058" algn="l" defTabSz="857019" rtl="0" eaLnBrk="1" latinLnBrk="0" hangingPunct="1">
        <a:defRPr sz="1700" kern="1200">
          <a:solidFill>
            <a:schemeClr val="tx1"/>
          </a:solidFill>
          <a:latin typeface="+mn-lt"/>
          <a:ea typeface="+mn-ea"/>
          <a:cs typeface="+mn-cs"/>
        </a:defRPr>
      </a:lvl7pPr>
      <a:lvl8pPr marL="2999570" algn="l" defTabSz="857019" rtl="0" eaLnBrk="1" latinLnBrk="0" hangingPunct="1">
        <a:defRPr sz="1700" kern="1200">
          <a:solidFill>
            <a:schemeClr val="tx1"/>
          </a:solidFill>
          <a:latin typeface="+mn-lt"/>
          <a:ea typeface="+mn-ea"/>
          <a:cs typeface="+mn-cs"/>
        </a:defRPr>
      </a:lvl8pPr>
      <a:lvl9pPr marL="3428080" algn="l" defTabSz="857019" rtl="0" eaLnBrk="1" latinLnBrk="0" hangingPunct="1">
        <a:defRPr sz="17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31231"/>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Lst>
  <p:timing>
    <p:tnLst>
      <p:par>
        <p:cTn id="1" dur="indefinite" restart="never" nodeType="tmRoot"/>
      </p:par>
    </p:tnLst>
  </p:timing>
  <p:hf hdr="0" dt="0"/>
  <p:txStyles>
    <p:titleStyle>
      <a:lvl1pPr algn="l" rtl="0" eaLnBrk="1" fontAlgn="base" hangingPunct="1">
        <a:spcBef>
          <a:spcPct val="0"/>
        </a:spcBef>
        <a:spcAft>
          <a:spcPct val="0"/>
        </a:spcAft>
        <a:defRPr sz="2600" b="1">
          <a:solidFill>
            <a:schemeClr val="tx1"/>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6340" algn="ctr" rtl="0" eaLnBrk="1" fontAlgn="base" hangingPunct="1">
        <a:spcBef>
          <a:spcPct val="0"/>
        </a:spcBef>
        <a:spcAft>
          <a:spcPct val="0"/>
        </a:spcAft>
        <a:defRPr sz="4400">
          <a:solidFill>
            <a:schemeClr val="tx2"/>
          </a:solidFill>
          <a:latin typeface="Arial" charset="0"/>
        </a:defRPr>
      </a:lvl6pPr>
      <a:lvl7pPr marL="912682" algn="ctr" rtl="0" eaLnBrk="1" fontAlgn="base" hangingPunct="1">
        <a:spcBef>
          <a:spcPct val="0"/>
        </a:spcBef>
        <a:spcAft>
          <a:spcPct val="0"/>
        </a:spcAft>
        <a:defRPr sz="4400">
          <a:solidFill>
            <a:schemeClr val="tx2"/>
          </a:solidFill>
          <a:latin typeface="Arial" charset="0"/>
        </a:defRPr>
      </a:lvl7pPr>
      <a:lvl8pPr marL="1369023" algn="ctr" rtl="0" eaLnBrk="1" fontAlgn="base" hangingPunct="1">
        <a:spcBef>
          <a:spcPct val="0"/>
        </a:spcBef>
        <a:spcAft>
          <a:spcPct val="0"/>
        </a:spcAft>
        <a:defRPr sz="4400">
          <a:solidFill>
            <a:schemeClr val="tx2"/>
          </a:solidFill>
          <a:latin typeface="Arial" charset="0"/>
        </a:defRPr>
      </a:lvl8pPr>
      <a:lvl9pPr marL="1825361" algn="ctr" rtl="0" eaLnBrk="1" fontAlgn="base" hangingPunct="1">
        <a:spcBef>
          <a:spcPct val="0"/>
        </a:spcBef>
        <a:spcAft>
          <a:spcPct val="0"/>
        </a:spcAft>
        <a:defRPr sz="4400">
          <a:solidFill>
            <a:schemeClr val="tx2"/>
          </a:solidFill>
          <a:latin typeface="Arial" charset="0"/>
        </a:defRPr>
      </a:lvl9pPr>
    </p:titleStyle>
    <p:bodyStyle>
      <a:lvl1pPr marL="342255" indent="-342255" algn="l" rtl="0" eaLnBrk="1" fontAlgn="base" hangingPunct="1">
        <a:spcBef>
          <a:spcPct val="20000"/>
        </a:spcBef>
        <a:spcAft>
          <a:spcPct val="0"/>
        </a:spcAft>
        <a:buFont typeface="Arial" pitchFamily="34" charset="0"/>
        <a:buChar char="•"/>
        <a:defRPr sz="3000" b="1" i="0" baseline="0">
          <a:solidFill>
            <a:schemeClr val="tx1"/>
          </a:solidFill>
          <a:latin typeface="Calibri" panose="020F0502020204030204" pitchFamily="34" charset="0"/>
          <a:ea typeface="+mn-ea"/>
          <a:cs typeface="+mn-cs"/>
        </a:defRPr>
      </a:lvl1pPr>
      <a:lvl2pPr marL="741552" indent="-285213" algn="l" rtl="0" eaLnBrk="1" fontAlgn="base" hangingPunct="1">
        <a:spcBef>
          <a:spcPct val="20000"/>
        </a:spcBef>
        <a:spcAft>
          <a:spcPct val="0"/>
        </a:spcAft>
        <a:buChar char="–"/>
        <a:defRPr sz="3000" b="1" i="0" baseline="0">
          <a:solidFill>
            <a:schemeClr val="tx1"/>
          </a:solidFill>
          <a:latin typeface="Calibri" panose="020F0502020204030204" pitchFamily="34" charset="0"/>
        </a:defRPr>
      </a:lvl2pPr>
      <a:lvl3pPr marL="1140849" indent="-228170" algn="l" rtl="0" eaLnBrk="1" fontAlgn="base" hangingPunct="1">
        <a:spcBef>
          <a:spcPct val="20000"/>
        </a:spcBef>
        <a:spcAft>
          <a:spcPct val="0"/>
        </a:spcAft>
        <a:buChar char="•"/>
        <a:defRPr sz="3000" b="1" i="0" baseline="0">
          <a:solidFill>
            <a:schemeClr val="tx1"/>
          </a:solidFill>
          <a:latin typeface="Calibri" panose="020F0502020204030204" pitchFamily="34" charset="0"/>
        </a:defRPr>
      </a:lvl3pPr>
      <a:lvl4pPr marL="1597188" indent="-228170" algn="l" rtl="0" eaLnBrk="1" fontAlgn="base" hangingPunct="1">
        <a:spcBef>
          <a:spcPct val="20000"/>
        </a:spcBef>
        <a:spcAft>
          <a:spcPct val="0"/>
        </a:spcAft>
        <a:buChar char="–"/>
        <a:defRPr sz="2000">
          <a:solidFill>
            <a:schemeClr val="tx1"/>
          </a:solidFill>
          <a:latin typeface="+mn-lt"/>
        </a:defRPr>
      </a:lvl4pPr>
      <a:lvl5pPr marL="1825363" indent="0" algn="l" rtl="0" eaLnBrk="1" fontAlgn="base" hangingPunct="1">
        <a:spcBef>
          <a:spcPct val="20000"/>
        </a:spcBef>
        <a:spcAft>
          <a:spcPct val="0"/>
        </a:spcAft>
        <a:buNone/>
        <a:defRPr sz="3000" b="1" i="0" baseline="0">
          <a:solidFill>
            <a:schemeClr val="tx1"/>
          </a:solidFill>
          <a:latin typeface="Calibri" panose="020F0502020204030204" pitchFamily="34" charset="0"/>
        </a:defRPr>
      </a:lvl5pPr>
      <a:lvl6pPr marL="2509872" indent="-228170" algn="l" rtl="0" eaLnBrk="1" fontAlgn="base" hangingPunct="1">
        <a:spcBef>
          <a:spcPct val="20000"/>
        </a:spcBef>
        <a:spcAft>
          <a:spcPct val="0"/>
        </a:spcAft>
        <a:buChar char="»"/>
        <a:defRPr sz="2000">
          <a:solidFill>
            <a:schemeClr val="tx1"/>
          </a:solidFill>
          <a:latin typeface="+mn-lt"/>
        </a:defRPr>
      </a:lvl6pPr>
      <a:lvl7pPr marL="2966212" indent="-228170" algn="l" rtl="0" eaLnBrk="1" fontAlgn="base" hangingPunct="1">
        <a:spcBef>
          <a:spcPct val="20000"/>
        </a:spcBef>
        <a:spcAft>
          <a:spcPct val="0"/>
        </a:spcAft>
        <a:buChar char="»"/>
        <a:defRPr sz="2000">
          <a:solidFill>
            <a:schemeClr val="tx1"/>
          </a:solidFill>
          <a:latin typeface="+mn-lt"/>
        </a:defRPr>
      </a:lvl7pPr>
      <a:lvl8pPr marL="3422553" indent="-228170" algn="l" rtl="0" eaLnBrk="1" fontAlgn="base" hangingPunct="1">
        <a:spcBef>
          <a:spcPct val="20000"/>
        </a:spcBef>
        <a:spcAft>
          <a:spcPct val="0"/>
        </a:spcAft>
        <a:buChar char="»"/>
        <a:defRPr sz="2000">
          <a:solidFill>
            <a:schemeClr val="tx1"/>
          </a:solidFill>
          <a:latin typeface="+mn-lt"/>
        </a:defRPr>
      </a:lvl8pPr>
      <a:lvl9pPr marL="3878891" indent="-22817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2682" rtl="0" eaLnBrk="1" latinLnBrk="0" hangingPunct="1">
        <a:defRPr sz="1800" kern="1200">
          <a:solidFill>
            <a:schemeClr val="tx1"/>
          </a:solidFill>
          <a:latin typeface="+mn-lt"/>
          <a:ea typeface="+mn-ea"/>
          <a:cs typeface="+mn-cs"/>
        </a:defRPr>
      </a:lvl1pPr>
      <a:lvl2pPr marL="456340" algn="l" defTabSz="912682" rtl="0" eaLnBrk="1" latinLnBrk="0" hangingPunct="1">
        <a:defRPr sz="1800" kern="1200">
          <a:solidFill>
            <a:schemeClr val="tx1"/>
          </a:solidFill>
          <a:latin typeface="+mn-lt"/>
          <a:ea typeface="+mn-ea"/>
          <a:cs typeface="+mn-cs"/>
        </a:defRPr>
      </a:lvl2pPr>
      <a:lvl3pPr marL="912682" algn="l" defTabSz="912682" rtl="0" eaLnBrk="1" latinLnBrk="0" hangingPunct="1">
        <a:defRPr sz="1800" kern="1200">
          <a:solidFill>
            <a:schemeClr val="tx1"/>
          </a:solidFill>
          <a:latin typeface="+mn-lt"/>
          <a:ea typeface="+mn-ea"/>
          <a:cs typeface="+mn-cs"/>
        </a:defRPr>
      </a:lvl3pPr>
      <a:lvl4pPr marL="1369023" algn="l" defTabSz="912682" rtl="0" eaLnBrk="1" latinLnBrk="0" hangingPunct="1">
        <a:defRPr sz="1800" kern="1200">
          <a:solidFill>
            <a:schemeClr val="tx1"/>
          </a:solidFill>
          <a:latin typeface="+mn-lt"/>
          <a:ea typeface="+mn-ea"/>
          <a:cs typeface="+mn-cs"/>
        </a:defRPr>
      </a:lvl4pPr>
      <a:lvl5pPr marL="1825361" algn="l" defTabSz="912682" rtl="0" eaLnBrk="1" latinLnBrk="0" hangingPunct="1">
        <a:defRPr sz="1800" kern="1200">
          <a:solidFill>
            <a:schemeClr val="tx1"/>
          </a:solidFill>
          <a:latin typeface="+mn-lt"/>
          <a:ea typeface="+mn-ea"/>
          <a:cs typeface="+mn-cs"/>
        </a:defRPr>
      </a:lvl5pPr>
      <a:lvl6pPr marL="2281700" algn="l" defTabSz="912682" rtl="0" eaLnBrk="1" latinLnBrk="0" hangingPunct="1">
        <a:defRPr sz="1800" kern="1200">
          <a:solidFill>
            <a:schemeClr val="tx1"/>
          </a:solidFill>
          <a:latin typeface="+mn-lt"/>
          <a:ea typeface="+mn-ea"/>
          <a:cs typeface="+mn-cs"/>
        </a:defRPr>
      </a:lvl6pPr>
      <a:lvl7pPr marL="2738041" algn="l" defTabSz="912682" rtl="0" eaLnBrk="1" latinLnBrk="0" hangingPunct="1">
        <a:defRPr sz="1800" kern="1200">
          <a:solidFill>
            <a:schemeClr val="tx1"/>
          </a:solidFill>
          <a:latin typeface="+mn-lt"/>
          <a:ea typeface="+mn-ea"/>
          <a:cs typeface="+mn-cs"/>
        </a:defRPr>
      </a:lvl7pPr>
      <a:lvl8pPr marL="3194383" algn="l" defTabSz="912682" rtl="0" eaLnBrk="1" latinLnBrk="0" hangingPunct="1">
        <a:defRPr sz="1800" kern="1200">
          <a:solidFill>
            <a:schemeClr val="tx1"/>
          </a:solidFill>
          <a:latin typeface="+mn-lt"/>
          <a:ea typeface="+mn-ea"/>
          <a:cs typeface="+mn-cs"/>
        </a:defRPr>
      </a:lvl8pPr>
      <a:lvl9pPr marL="3650722" algn="l" defTabSz="912682"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811267"/>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4795361"/>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jpg"/></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826457" y="4137424"/>
            <a:ext cx="5029200" cy="838200"/>
          </a:xfrm>
        </p:spPr>
        <p:txBody>
          <a:bodyPr/>
          <a:lstStyle/>
          <a:p>
            <a:pPr>
              <a:lnSpc>
                <a:spcPct val="90000"/>
              </a:lnSpc>
            </a:pPr>
            <a:r>
              <a:rPr lang="en-US" dirty="0" smtClean="0"/>
              <a:t>Environmental Compliance Workshop</a:t>
            </a:r>
          </a:p>
          <a:p>
            <a:pPr>
              <a:lnSpc>
                <a:spcPct val="90000"/>
              </a:lnSpc>
            </a:pPr>
            <a:r>
              <a:rPr lang="en-US" sz="1800" dirty="0" smtClean="0"/>
              <a:t>February 4, 2016</a:t>
            </a:r>
            <a:endParaRPr lang="en-US" sz="1800" dirty="0"/>
          </a:p>
        </p:txBody>
      </p:sp>
      <p:sp>
        <p:nvSpPr>
          <p:cNvPr id="8" name="Title 7"/>
          <p:cNvSpPr>
            <a:spLocks noGrp="1"/>
          </p:cNvSpPr>
          <p:nvPr>
            <p:ph type="title"/>
          </p:nvPr>
        </p:nvSpPr>
        <p:spPr>
          <a:xfrm>
            <a:off x="2971800" y="2587244"/>
            <a:ext cx="4750935" cy="1524000"/>
          </a:xfrm>
        </p:spPr>
        <p:txBody>
          <a:bodyPr/>
          <a:lstStyle/>
          <a:p>
            <a:pPr>
              <a:lnSpc>
                <a:spcPct val="90000"/>
              </a:lnSpc>
            </a:pPr>
            <a:r>
              <a:rPr lang="en-US" sz="2800" dirty="0" smtClean="0"/>
              <a:t>MISO’s analysis of</a:t>
            </a:r>
            <a:br>
              <a:rPr lang="en-US" sz="2800" dirty="0" smtClean="0"/>
            </a:br>
            <a:r>
              <a:rPr lang="en-US" sz="2800" dirty="0" smtClean="0"/>
              <a:t> the Clean Power Plan</a:t>
            </a:r>
            <a:endParaRPr lang="en-US" sz="2800" dirty="0"/>
          </a:p>
        </p:txBody>
      </p:sp>
      <p:sp>
        <p:nvSpPr>
          <p:cNvPr id="9" name="TextBox 8"/>
          <p:cNvSpPr txBox="1"/>
          <p:nvPr/>
        </p:nvSpPr>
        <p:spPr>
          <a:xfrm>
            <a:off x="3733800" y="5257800"/>
            <a:ext cx="4155525" cy="881780"/>
          </a:xfrm>
          <a:prstGeom prst="rect">
            <a:avLst/>
          </a:prstGeom>
          <a:noFill/>
        </p:spPr>
        <p:txBody>
          <a:bodyPr wrap="square" rtlCol="0">
            <a:spAutoFit/>
          </a:bodyPr>
          <a:lstStyle/>
          <a:p>
            <a:pPr algn="r">
              <a:lnSpc>
                <a:spcPct val="95000"/>
              </a:lnSpc>
            </a:pPr>
            <a:r>
              <a:rPr lang="en-US" b="1" dirty="0" smtClean="0">
                <a:latin typeface="Arial" panose="020B0604020202020204" pitchFamily="34" charset="0"/>
                <a:cs typeface="Arial" panose="020B0604020202020204" pitchFamily="34" charset="0"/>
              </a:rPr>
              <a:t>Marc Keyser</a:t>
            </a:r>
          </a:p>
          <a:p>
            <a:pPr algn="r">
              <a:lnSpc>
                <a:spcPct val="95000"/>
              </a:lnSpc>
            </a:pPr>
            <a:r>
              <a:rPr lang="en-US" b="1" dirty="0" smtClean="0">
                <a:latin typeface="Arial" panose="020B0604020202020204" pitchFamily="34" charset="0"/>
                <a:cs typeface="Arial" panose="020B0604020202020204" pitchFamily="34" charset="0"/>
              </a:rPr>
              <a:t>Program Manager</a:t>
            </a:r>
          </a:p>
          <a:p>
            <a:pPr algn="r">
              <a:lnSpc>
                <a:spcPct val="95000"/>
              </a:lnSpc>
            </a:pPr>
            <a:r>
              <a:rPr lang="en-US" b="1" dirty="0" smtClean="0">
                <a:latin typeface="Arial" panose="020B0604020202020204" pitchFamily="34" charset="0"/>
                <a:cs typeface="Arial" panose="020B0604020202020204" pitchFamily="34" charset="0"/>
              </a:rPr>
              <a:t>Program Strategy/Clean Power Plan</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041290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334" y="1715308"/>
            <a:ext cx="8026766" cy="3542491"/>
          </a:xfrm>
          <a:prstGeom prst="rect">
            <a:avLst/>
          </a:prstGeom>
        </p:spPr>
      </p:pic>
      <p:sp>
        <p:nvSpPr>
          <p:cNvPr id="3" name="Slide Number Placeholder 2"/>
          <p:cNvSpPr>
            <a:spLocks noGrp="1"/>
          </p:cNvSpPr>
          <p:nvPr>
            <p:ph type="sldNum" sz="quarter" idx="12"/>
          </p:nvPr>
        </p:nvSpPr>
        <p:spPr/>
        <p:txBody>
          <a:bodyPr/>
          <a:lstStyle/>
          <a:p>
            <a:fld id="{39B7D113-3520-413C-BFCC-4067A2923579}" type="slidenum">
              <a:rPr lang="en-US" smtClean="0">
                <a:solidFill>
                  <a:prstClr val="black"/>
                </a:solidFill>
              </a:rPr>
              <a:pPr/>
              <a:t>1</a:t>
            </a:fld>
            <a:endParaRPr lang="en-US" dirty="0">
              <a:solidFill>
                <a:prstClr val="black"/>
              </a:solidFill>
            </a:endParaRPr>
          </a:p>
        </p:txBody>
      </p:sp>
      <p:sp>
        <p:nvSpPr>
          <p:cNvPr id="5" name="Text Placeholder 4"/>
          <p:cNvSpPr>
            <a:spLocks noGrp="1"/>
          </p:cNvSpPr>
          <p:nvPr>
            <p:ph type="body" sz="quarter" idx="13"/>
          </p:nvPr>
        </p:nvSpPr>
        <p:spPr>
          <a:xfrm>
            <a:off x="1397188" y="948552"/>
            <a:ext cx="7315247" cy="771509"/>
          </a:xfrm>
        </p:spPr>
        <p:txBody>
          <a:bodyPr/>
          <a:lstStyle/>
          <a:p>
            <a:pPr marL="182880" lvl="1" indent="-182880">
              <a:spcBef>
                <a:spcPts val="0"/>
              </a:spcBef>
              <a:spcAft>
                <a:spcPts val="500"/>
              </a:spcAft>
              <a:buFont typeface="Arial" panose="020B0604020202020204" pitchFamily="34" charset="0"/>
              <a:buChar char="•"/>
            </a:pPr>
            <a:r>
              <a:rPr lang="en-US" sz="1400" b="0" dirty="0" smtClean="0"/>
              <a:t>Inform </a:t>
            </a:r>
            <a:r>
              <a:rPr lang="en-US" sz="1400" b="0" dirty="0"/>
              <a:t>policymakers as they formulate </a:t>
            </a:r>
            <a:r>
              <a:rPr lang="en-US" sz="1400" b="0" dirty="0" smtClean="0"/>
              <a:t>compliance strategies</a:t>
            </a:r>
          </a:p>
          <a:p>
            <a:pPr marL="182880" lvl="1" indent="-182880">
              <a:lnSpc>
                <a:spcPct val="90000"/>
              </a:lnSpc>
              <a:spcBef>
                <a:spcPts val="0"/>
              </a:spcBef>
              <a:spcAft>
                <a:spcPts val="500"/>
              </a:spcAft>
              <a:buFont typeface="Arial" panose="020B0604020202020204" pitchFamily="34" charset="0"/>
              <a:buChar char="•"/>
            </a:pPr>
            <a:r>
              <a:rPr lang="en-US" sz="1400" b="0" dirty="0" smtClean="0"/>
              <a:t>Enable the </a:t>
            </a:r>
            <a:r>
              <a:rPr lang="en-US" sz="1400" b="0" dirty="0"/>
              <a:t>reliable, </a:t>
            </a:r>
            <a:r>
              <a:rPr lang="en-US" sz="1400" b="0" dirty="0" smtClean="0"/>
              <a:t>efficient </a:t>
            </a:r>
            <a:r>
              <a:rPr lang="en-US" sz="1400" b="0" dirty="0"/>
              <a:t>implementation of CPP-related policy </a:t>
            </a:r>
            <a:r>
              <a:rPr lang="en-US" sz="1400" b="0" dirty="0" smtClean="0"/>
              <a:t>decisions made </a:t>
            </a:r>
            <a:r>
              <a:rPr lang="en-US" sz="1400" b="0" dirty="0"/>
              <a:t>by our member-states and </a:t>
            </a:r>
            <a:r>
              <a:rPr lang="en-US" sz="1400" b="0" dirty="0" smtClean="0"/>
              <a:t>asset-owners</a:t>
            </a:r>
          </a:p>
        </p:txBody>
      </p:sp>
      <p:sp>
        <p:nvSpPr>
          <p:cNvPr id="8" name="Pentagon 7"/>
          <p:cNvSpPr/>
          <p:nvPr/>
        </p:nvSpPr>
        <p:spPr>
          <a:xfrm>
            <a:off x="396783" y="922338"/>
            <a:ext cx="1042001" cy="690906"/>
          </a:xfrm>
          <a:prstGeom prst="homePlate">
            <a:avLst/>
          </a:prstGeom>
          <a:solidFill>
            <a:srgbClr val="82B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smtClean="0">
                <a:solidFill>
                  <a:prstClr val="white"/>
                </a:solidFill>
                <a:latin typeface="Arial" panose="020B0604020202020204" pitchFamily="34" charset="0"/>
                <a:cs typeface="Arial" panose="020B0604020202020204" pitchFamily="34" charset="0"/>
              </a:rPr>
              <a:t>Goals:</a:t>
            </a:r>
            <a:r>
              <a:rPr lang="en-US" sz="1600" dirty="0" smtClean="0">
                <a:solidFill>
                  <a:prstClr val="white"/>
                </a:solidFill>
              </a:rPr>
              <a:t> </a:t>
            </a:r>
            <a:endParaRPr lang="en-US" sz="1600" dirty="0">
              <a:solidFill>
                <a:prstClr val="white"/>
              </a:solidFill>
            </a:endParaRPr>
          </a:p>
        </p:txBody>
      </p:sp>
      <p:sp>
        <p:nvSpPr>
          <p:cNvPr id="22" name="Text Box 2"/>
          <p:cNvSpPr txBox="1">
            <a:spLocks noChangeArrowheads="1"/>
          </p:cNvSpPr>
          <p:nvPr/>
        </p:nvSpPr>
        <p:spPr bwMode="auto">
          <a:xfrm>
            <a:off x="-8013700" y="657225"/>
            <a:ext cx="1041400" cy="265113"/>
          </a:xfrm>
          <a:prstGeom prst="rect">
            <a:avLst/>
          </a:prstGeom>
          <a:solidFill>
            <a:srgbClr val="82BC00">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en-US" altLang="en-US" sz="1100" b="1" dirty="0" smtClean="0">
                <a:solidFill>
                  <a:prstClr val="black"/>
                </a:solidFill>
                <a:latin typeface="Arial" pitchFamily="34" charset="0"/>
                <a:ea typeface="Calibri" pitchFamily="34" charset="0"/>
                <a:cs typeface="Arial" pitchFamily="34" charset="0"/>
              </a:rPr>
              <a:t>EPA Action </a:t>
            </a:r>
            <a:endParaRPr lang="en-US" altLang="en-US" dirty="0" smtClean="0">
              <a:solidFill>
                <a:prstClr val="black"/>
              </a:solidFill>
              <a:latin typeface="Arial" pitchFamily="34" charset="0"/>
              <a:cs typeface="Arial" pitchFamily="34" charset="0"/>
            </a:endParaRPr>
          </a:p>
        </p:txBody>
      </p:sp>
      <p:sp>
        <p:nvSpPr>
          <p:cNvPr id="31" name="Rectangle 2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solidFill>
                <a:prstClr val="black"/>
              </a:solidFill>
            </a:endParaRPr>
          </a:p>
        </p:txBody>
      </p:sp>
      <p:sp>
        <p:nvSpPr>
          <p:cNvPr id="1024" name="Rectangle 29"/>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en-US" altLang="en-US" sz="700" dirty="0" smtClean="0">
                <a:solidFill>
                  <a:prstClr val="black"/>
                </a:solidFill>
                <a:latin typeface="Arial" pitchFamily="34" charset="0"/>
                <a:cs typeface="Arial" pitchFamily="34" charset="0"/>
              </a:rPr>
              <a:t/>
            </a:r>
            <a:br>
              <a:rPr lang="en-US" altLang="en-US" sz="700" dirty="0" smtClean="0">
                <a:solidFill>
                  <a:prstClr val="black"/>
                </a:solidFill>
                <a:latin typeface="Arial" pitchFamily="34" charset="0"/>
                <a:cs typeface="Arial" pitchFamily="34" charset="0"/>
              </a:rPr>
            </a:br>
            <a:endParaRPr lang="en-US" altLang="en-US" dirty="0" smtClean="0">
              <a:solidFill>
                <a:prstClr val="black"/>
              </a:solidFill>
              <a:latin typeface="Arial" pitchFamily="34" charset="0"/>
              <a:cs typeface="Arial" pitchFamily="34" charset="0"/>
            </a:endParaRPr>
          </a:p>
          <a:p>
            <a:pPr eaLnBrk="0" fontAlgn="base" hangingPunct="0">
              <a:spcBef>
                <a:spcPct val="0"/>
              </a:spcBef>
              <a:spcAft>
                <a:spcPct val="0"/>
              </a:spcAft>
            </a:pPr>
            <a:endParaRPr lang="en-US" altLang="en-US" dirty="0" smtClean="0">
              <a:solidFill>
                <a:prstClr val="black"/>
              </a:solidFill>
              <a:latin typeface="Arial" pitchFamily="34" charset="0"/>
              <a:cs typeface="Arial" pitchFamily="34" charset="0"/>
            </a:endParaRPr>
          </a:p>
        </p:txBody>
      </p:sp>
      <p:sp>
        <p:nvSpPr>
          <p:cNvPr id="1025" name="Rectangle 30"/>
          <p:cNvSpPr>
            <a:spLocks noChangeArrowheads="1"/>
          </p:cNvSpPr>
          <p:nvPr/>
        </p:nvSpPr>
        <p:spPr bwMode="auto">
          <a:xfrm>
            <a:off x="0" y="914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ltLang="en-US" dirty="0" smtClean="0">
              <a:solidFill>
                <a:prstClr val="black"/>
              </a:solidFill>
              <a:latin typeface="Arial" pitchFamily="34" charset="0"/>
              <a:cs typeface="Arial" pitchFamily="34" charset="0"/>
            </a:endParaRPr>
          </a:p>
          <a:p>
            <a:pPr eaLnBrk="0" fontAlgn="base" hangingPunct="0">
              <a:spcBef>
                <a:spcPct val="0"/>
              </a:spcBef>
              <a:spcAft>
                <a:spcPct val="0"/>
              </a:spcAft>
            </a:pPr>
            <a:endParaRPr lang="en-US" altLang="en-US" dirty="0" smtClean="0">
              <a:solidFill>
                <a:prstClr val="black"/>
              </a:solidFill>
              <a:latin typeface="Arial" pitchFamily="34" charset="0"/>
              <a:cs typeface="Arial" pitchFamily="34" charset="0"/>
            </a:endParaRPr>
          </a:p>
        </p:txBody>
      </p:sp>
      <p:sp>
        <p:nvSpPr>
          <p:cNvPr id="7" name="Text Box 2"/>
          <p:cNvSpPr txBox="1">
            <a:spLocks noChangeArrowheads="1"/>
          </p:cNvSpPr>
          <p:nvPr/>
        </p:nvSpPr>
        <p:spPr bwMode="auto">
          <a:xfrm>
            <a:off x="-8013700" y="657225"/>
            <a:ext cx="1041400" cy="265113"/>
          </a:xfrm>
          <a:prstGeom prst="rect">
            <a:avLst/>
          </a:prstGeom>
          <a:solidFill>
            <a:srgbClr val="82BC00">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en-US" altLang="en-US" sz="1100" b="1" smtClean="0">
                <a:solidFill>
                  <a:prstClr val="black"/>
                </a:solidFill>
                <a:latin typeface="Arial" pitchFamily="34" charset="0"/>
                <a:ea typeface="Calibri" pitchFamily="34" charset="0"/>
                <a:cs typeface="Arial" pitchFamily="34" charset="0"/>
              </a:rPr>
              <a:t>EPA Action </a:t>
            </a:r>
            <a:endParaRPr lang="en-US" altLang="en-US" smtClean="0">
              <a:solidFill>
                <a:prstClr val="black"/>
              </a:solidFill>
              <a:latin typeface="Arial" pitchFamily="34" charset="0"/>
              <a:cs typeface="Arial" pitchFamily="34" charset="0"/>
            </a:endParaRPr>
          </a:p>
        </p:txBody>
      </p:sp>
      <p:sp>
        <p:nvSpPr>
          <p:cNvPr id="12" name="Rectangle 6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3" name="Rectangle 66"/>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en-US" altLang="en-US" smtClean="0">
                <a:solidFill>
                  <a:prstClr val="black"/>
                </a:solidFill>
                <a:latin typeface="Arial" pitchFamily="34" charset="0"/>
                <a:cs typeface="Arial" pitchFamily="34" charset="0"/>
              </a:rPr>
              <a:t/>
            </a:r>
            <a:br>
              <a:rPr lang="en-US" altLang="en-US" smtClean="0">
                <a:solidFill>
                  <a:prstClr val="black"/>
                </a:solidFill>
                <a:latin typeface="Arial" pitchFamily="34" charset="0"/>
                <a:cs typeface="Arial" pitchFamily="34" charset="0"/>
              </a:rPr>
            </a:br>
            <a:endParaRPr lang="en-US" altLang="en-US" smtClean="0">
              <a:solidFill>
                <a:prstClr val="black"/>
              </a:solidFill>
              <a:latin typeface="Arial" pitchFamily="34" charset="0"/>
              <a:cs typeface="Arial" pitchFamily="34" charset="0"/>
            </a:endParaRPr>
          </a:p>
          <a:p>
            <a:pPr eaLnBrk="0" fontAlgn="base" hangingPunct="0">
              <a:spcBef>
                <a:spcPct val="0"/>
              </a:spcBef>
              <a:spcAft>
                <a:spcPct val="0"/>
              </a:spcAft>
            </a:pPr>
            <a:endParaRPr lang="en-US" altLang="en-US" smtClean="0">
              <a:solidFill>
                <a:prstClr val="black"/>
              </a:solidFill>
              <a:latin typeface="Arial" pitchFamily="34" charset="0"/>
              <a:cs typeface="Arial" pitchFamily="34" charset="0"/>
            </a:endParaRPr>
          </a:p>
        </p:txBody>
      </p:sp>
      <p:sp>
        <p:nvSpPr>
          <p:cNvPr id="14" name="Rectangle 68"/>
          <p:cNvSpPr>
            <a:spLocks noChangeArrowheads="1"/>
          </p:cNvSpPr>
          <p:nvPr/>
        </p:nvSpPr>
        <p:spPr bwMode="auto">
          <a:xfrm>
            <a:off x="127596" y="4005600"/>
            <a:ext cx="8822881"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ltLang="en-US" smtClean="0">
              <a:solidFill>
                <a:prstClr val="black"/>
              </a:solidFill>
              <a:latin typeface="Arial" pitchFamily="34" charset="0"/>
              <a:cs typeface="Arial" pitchFamily="34" charset="0"/>
            </a:endParaRPr>
          </a:p>
          <a:p>
            <a:pPr eaLnBrk="0" fontAlgn="base" hangingPunct="0">
              <a:spcBef>
                <a:spcPct val="0"/>
              </a:spcBef>
              <a:spcAft>
                <a:spcPct val="0"/>
              </a:spcAft>
            </a:pPr>
            <a:endParaRPr lang="en-US" altLang="en-US" smtClean="0">
              <a:solidFill>
                <a:prstClr val="black"/>
              </a:solidFill>
              <a:latin typeface="Arial" pitchFamily="34" charset="0"/>
              <a:cs typeface="Arial" pitchFamily="34" charset="0"/>
            </a:endParaRPr>
          </a:p>
        </p:txBody>
      </p:sp>
      <p:sp>
        <p:nvSpPr>
          <p:cNvPr id="29" name="Rectangle 28"/>
          <p:cNvSpPr/>
          <p:nvPr/>
        </p:nvSpPr>
        <p:spPr>
          <a:xfrm>
            <a:off x="713720" y="5260031"/>
            <a:ext cx="2257868" cy="857252"/>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400" b="1" u="sng" dirty="0" smtClean="0">
                <a:solidFill>
                  <a:prstClr val="black"/>
                </a:solidFill>
                <a:latin typeface="Arial" panose="020B0604020202020204" pitchFamily="34" charset="0"/>
                <a:cs typeface="Arial" panose="020B0604020202020204" pitchFamily="34" charset="0"/>
              </a:rPr>
              <a:t>Near-Term Modeling </a:t>
            </a:r>
            <a:r>
              <a:rPr lang="en-US" sz="1200" b="1" dirty="0" smtClean="0">
                <a:solidFill>
                  <a:prstClr val="black"/>
                </a:solidFill>
                <a:latin typeface="Arial" panose="020B0604020202020204" pitchFamily="34" charset="0"/>
                <a:cs typeface="Arial" panose="020B0604020202020204" pitchFamily="34" charset="0"/>
              </a:rPr>
              <a:t>Understanding </a:t>
            </a:r>
            <a:r>
              <a:rPr lang="en-US" sz="1200" b="1" dirty="0">
                <a:solidFill>
                  <a:prstClr val="black"/>
                </a:solidFill>
                <a:latin typeface="Arial" panose="020B0604020202020204" pitchFamily="34" charset="0"/>
                <a:cs typeface="Arial" panose="020B0604020202020204" pitchFamily="34" charset="0"/>
              </a:rPr>
              <a:t>compliance </a:t>
            </a:r>
            <a:r>
              <a:rPr lang="en-US" sz="1200" b="1" dirty="0" smtClean="0">
                <a:solidFill>
                  <a:prstClr val="black"/>
                </a:solidFill>
                <a:latin typeface="Arial" panose="020B0604020202020204" pitchFamily="34" charset="0"/>
                <a:cs typeface="Arial" panose="020B0604020202020204" pitchFamily="34" charset="0"/>
              </a:rPr>
              <a:t>pathways</a:t>
            </a:r>
            <a:endParaRPr lang="en-US" sz="1200" b="1" dirty="0">
              <a:solidFill>
                <a:prstClr val="black"/>
              </a:solidFill>
              <a:latin typeface="Arial" panose="020B0604020202020204" pitchFamily="34" charset="0"/>
              <a:cs typeface="Arial" panose="020B0604020202020204" pitchFamily="34" charset="0"/>
            </a:endParaRPr>
          </a:p>
        </p:txBody>
      </p:sp>
      <p:sp>
        <p:nvSpPr>
          <p:cNvPr id="30" name="Rectangle 29"/>
          <p:cNvSpPr/>
          <p:nvPr/>
        </p:nvSpPr>
        <p:spPr>
          <a:xfrm>
            <a:off x="3380720" y="5257800"/>
            <a:ext cx="2257868" cy="857923"/>
          </a:xfrm>
          <a:prstGeom prst="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400" b="1" u="sng" dirty="0" smtClean="0">
                <a:solidFill>
                  <a:prstClr val="black"/>
                </a:solidFill>
                <a:latin typeface="Arial" panose="020B0604020202020204" pitchFamily="34" charset="0"/>
                <a:cs typeface="Arial" panose="020B0604020202020204" pitchFamily="34" charset="0"/>
              </a:rPr>
              <a:t>Mid-Term Modeling </a:t>
            </a:r>
          </a:p>
          <a:p>
            <a:pPr algn="ctr"/>
            <a:r>
              <a:rPr lang="en-US" sz="1200" b="1" dirty="0" smtClean="0">
                <a:solidFill>
                  <a:prstClr val="black"/>
                </a:solidFill>
                <a:latin typeface="Arial" panose="020B0604020202020204" pitchFamily="34" charset="0"/>
                <a:cs typeface="Arial" panose="020B0604020202020204" pitchFamily="34" charset="0"/>
              </a:rPr>
              <a:t>Preparing for transmission overlay development</a:t>
            </a:r>
            <a:endParaRPr lang="en-US" sz="1200" b="1" dirty="0">
              <a:solidFill>
                <a:prstClr val="black"/>
              </a:solidFill>
              <a:latin typeface="Arial" panose="020B0604020202020204" pitchFamily="34" charset="0"/>
              <a:cs typeface="Arial" panose="020B0604020202020204" pitchFamily="34" charset="0"/>
            </a:endParaRPr>
          </a:p>
        </p:txBody>
      </p:sp>
      <p:sp>
        <p:nvSpPr>
          <p:cNvPr id="32" name="Rectangle 31"/>
          <p:cNvSpPr/>
          <p:nvPr/>
        </p:nvSpPr>
        <p:spPr>
          <a:xfrm>
            <a:off x="6096023" y="5260030"/>
            <a:ext cx="2261354" cy="857252"/>
          </a:xfrm>
          <a:prstGeom prst="rect">
            <a:avLst/>
          </a:prstGeom>
          <a:solidFill>
            <a:srgbClr val="F5C400"/>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400" b="1" u="sng" dirty="0" smtClean="0">
                <a:solidFill>
                  <a:prstClr val="black"/>
                </a:solidFill>
                <a:latin typeface="Arial" panose="020B0604020202020204" pitchFamily="34" charset="0"/>
                <a:cs typeface="Arial" panose="020B0604020202020204" pitchFamily="34" charset="0"/>
              </a:rPr>
              <a:t>Long-Term Modeling </a:t>
            </a:r>
          </a:p>
          <a:p>
            <a:pPr algn="ctr"/>
            <a:r>
              <a:rPr lang="en-US" sz="1200" b="1" dirty="0" smtClean="0">
                <a:solidFill>
                  <a:prstClr val="black"/>
                </a:solidFill>
                <a:latin typeface="Arial" panose="020B0604020202020204" pitchFamily="34" charset="0"/>
                <a:cs typeface="Arial" panose="020B0604020202020204" pitchFamily="34" charset="0"/>
              </a:rPr>
              <a:t>Developing transmission overlay</a:t>
            </a:r>
            <a:endParaRPr lang="en-US" sz="1200" b="1" dirty="0">
              <a:solidFill>
                <a:prstClr val="black"/>
              </a:solidFill>
              <a:latin typeface="Arial" panose="020B0604020202020204" pitchFamily="34" charset="0"/>
              <a:cs typeface="Arial" panose="020B0604020202020204" pitchFamily="34" charset="0"/>
            </a:endParaRPr>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grpSp>
        <p:nvGrpSpPr>
          <p:cNvPr id="11" name="Group 10"/>
          <p:cNvGrpSpPr/>
          <p:nvPr/>
        </p:nvGrpSpPr>
        <p:grpSpPr>
          <a:xfrm>
            <a:off x="1741449" y="2667000"/>
            <a:ext cx="772134" cy="627739"/>
            <a:chOff x="1523883" y="2496461"/>
            <a:chExt cx="772134" cy="627739"/>
          </a:xfrm>
        </p:grpSpPr>
        <p:sp>
          <p:nvSpPr>
            <p:cNvPr id="2" name="TextBox 1"/>
            <p:cNvSpPr txBox="1"/>
            <p:nvPr/>
          </p:nvSpPr>
          <p:spPr>
            <a:xfrm>
              <a:off x="1523883" y="2496461"/>
              <a:ext cx="772134" cy="338554"/>
            </a:xfrm>
            <a:prstGeom prst="rect">
              <a:avLst/>
            </a:prstGeom>
            <a:solidFill>
              <a:schemeClr val="accent1">
                <a:alpha val="0"/>
              </a:schemeClr>
            </a:solidFill>
          </p:spPr>
          <p:txBody>
            <a:bodyPr wrap="none" rtlCol="0">
              <a:spAutoFit/>
            </a:bodyPr>
            <a:lstStyle/>
            <a:p>
              <a:r>
                <a:rPr lang="en-US" sz="1600" b="1" dirty="0" smtClean="0">
                  <a:solidFill>
                    <a:prstClr val="black"/>
                  </a:solidFill>
                  <a:latin typeface="Arial" panose="020B0604020202020204" pitchFamily="34" charset="0"/>
                  <a:cs typeface="Arial" panose="020B0604020202020204" pitchFamily="34" charset="0"/>
                </a:rPr>
                <a:t>Today</a:t>
              </a:r>
              <a:endParaRPr lang="en-US" sz="1600" b="1" dirty="0">
                <a:solidFill>
                  <a:prstClr val="black"/>
                </a:solidFill>
                <a:latin typeface="Arial" panose="020B0604020202020204" pitchFamily="34" charset="0"/>
                <a:cs typeface="Arial" panose="020B0604020202020204" pitchFamily="34" charset="0"/>
              </a:endParaRPr>
            </a:p>
          </p:txBody>
        </p:sp>
        <p:cxnSp>
          <p:nvCxnSpPr>
            <p:cNvPr id="9" name="Straight Arrow Connector 8"/>
            <p:cNvCxnSpPr/>
            <p:nvPr/>
          </p:nvCxnSpPr>
          <p:spPr>
            <a:xfrm>
              <a:off x="1721004" y="2801261"/>
              <a:ext cx="0" cy="322939"/>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0" name="TextBox 9"/>
          <p:cNvSpPr txBox="1"/>
          <p:nvPr/>
        </p:nvSpPr>
        <p:spPr>
          <a:xfrm>
            <a:off x="3713355" y="4538472"/>
            <a:ext cx="4776758" cy="400110"/>
          </a:xfrm>
          <a:prstGeom prst="rect">
            <a:avLst/>
          </a:prstGeom>
          <a:noFill/>
        </p:spPr>
        <p:txBody>
          <a:bodyPr wrap="square" rtlCol="0">
            <a:spAutoFit/>
          </a:bodyPr>
          <a:lstStyle/>
          <a:p>
            <a:pPr algn="r"/>
            <a:r>
              <a:rPr lang="en-US" sz="1000" i="1" dirty="0" smtClean="0">
                <a:solidFill>
                  <a:prstClr val="black"/>
                </a:solidFill>
                <a:latin typeface="Arial" panose="020B0604020202020204" pitchFamily="34" charset="0"/>
                <a:cs typeface="Arial" panose="020B0604020202020204" pitchFamily="34" charset="0"/>
              </a:rPr>
              <a:t>*While this date is the initial deadline for the EPA, they have indicated they will issue a federal plan for states failing to submit one as soon as possible.</a:t>
            </a:r>
            <a:endParaRPr lang="en-US" sz="1000" i="1" dirty="0">
              <a:solidFill>
                <a:prstClr val="black"/>
              </a:solidFill>
              <a:latin typeface="Arial" panose="020B0604020202020204" pitchFamily="34" charset="0"/>
              <a:cs typeface="Arial" panose="020B0604020202020204" pitchFamily="34" charset="0"/>
            </a:endParaRPr>
          </a:p>
        </p:txBody>
      </p:sp>
      <p:sp>
        <p:nvSpPr>
          <p:cNvPr id="25" name="Title 3"/>
          <p:cNvSpPr>
            <a:spLocks noGrp="1"/>
          </p:cNvSpPr>
          <p:nvPr>
            <p:ph type="title"/>
          </p:nvPr>
        </p:nvSpPr>
        <p:spPr>
          <a:xfrm>
            <a:off x="233919" y="125226"/>
            <a:ext cx="8825024" cy="723014"/>
          </a:xfrm>
        </p:spPr>
        <p:txBody>
          <a:bodyPr/>
          <a:lstStyle/>
          <a:p>
            <a:pPr>
              <a:lnSpc>
                <a:spcPct val="90000"/>
              </a:lnSpc>
            </a:pPr>
            <a:r>
              <a:rPr lang="en-US" sz="2300" dirty="0" smtClean="0"/>
              <a:t>MISO’s analysis of EPA’s Clean Power Plan will report key findings ahead of the coming deadlines that states must meet      </a:t>
            </a:r>
            <a:endParaRPr lang="en-US" sz="2300" dirty="0"/>
          </a:p>
        </p:txBody>
      </p:sp>
    </p:spTree>
    <p:extLst>
      <p:ext uri="{BB962C8B-B14F-4D97-AF65-F5344CB8AC3E}">
        <p14:creationId xmlns:p14="http://schemas.microsoft.com/office/powerpoint/2010/main" val="18461400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9B7D113-3520-413C-BFCC-4067A2923579}" type="slidenum">
              <a:rPr lang="en-US" smtClean="0"/>
              <a:pPr/>
              <a:t>2</a:t>
            </a:fld>
            <a:endParaRPr lang="en-US" dirty="0"/>
          </a:p>
        </p:txBody>
      </p:sp>
      <p:grpSp>
        <p:nvGrpSpPr>
          <p:cNvPr id="4" name="Group 3"/>
          <p:cNvGrpSpPr/>
          <p:nvPr/>
        </p:nvGrpSpPr>
        <p:grpSpPr>
          <a:xfrm>
            <a:off x="5186906" y="1669247"/>
            <a:ext cx="3728494" cy="4579153"/>
            <a:chOff x="4701365" y="1741967"/>
            <a:chExt cx="3299635" cy="4495800"/>
          </a:xfrm>
        </p:grpSpPr>
        <p:graphicFrame>
          <p:nvGraphicFramePr>
            <p:cNvPr id="6" name="Chart 5"/>
            <p:cNvGraphicFramePr>
              <a:graphicFrameLocks/>
            </p:cNvGraphicFramePr>
            <p:nvPr>
              <p:extLst>
                <p:ext uri="{D42A27DB-BD31-4B8C-83A1-F6EECF244321}">
                  <p14:modId xmlns:p14="http://schemas.microsoft.com/office/powerpoint/2010/main" val="869294051"/>
                </p:ext>
              </p:extLst>
            </p:nvPr>
          </p:nvGraphicFramePr>
          <p:xfrm>
            <a:off x="4701365" y="1741967"/>
            <a:ext cx="3299635"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4814338" y="1763303"/>
              <a:ext cx="340470" cy="4315589"/>
            </a:xfrm>
            <a:prstGeom prst="rect">
              <a:avLst/>
            </a:prstGeom>
            <a:solidFill>
              <a:schemeClr val="accent1">
                <a:lumMod val="20000"/>
                <a:lumOff val="80000"/>
              </a:schemeClr>
            </a:solidFill>
          </p:spPr>
          <p:txBody>
            <a:bodyPr vert="vert270" wrap="square" rtlCol="0">
              <a:spAutoFit/>
            </a:bodyPr>
            <a:lstStyle/>
            <a:p>
              <a:pPr algn="ctr"/>
              <a:r>
                <a:rPr lang="en-US" sz="1300" b="1" dirty="0" smtClean="0">
                  <a:solidFill>
                    <a:prstClr val="black"/>
                  </a:solidFill>
                  <a:latin typeface="Arial" panose="020B0604020202020204" pitchFamily="34" charset="0"/>
                  <a:cs typeface="Arial" panose="020B0604020202020204" pitchFamily="34" charset="0"/>
                </a:rPr>
                <a:t>Production Costs</a:t>
              </a:r>
              <a:endParaRPr lang="en-US" sz="1300" b="1" dirty="0">
                <a:solidFill>
                  <a:prstClr val="black"/>
                </a:solidFill>
                <a:latin typeface="Arial" panose="020B0604020202020204" pitchFamily="34" charset="0"/>
                <a:cs typeface="Arial" panose="020B0604020202020204" pitchFamily="34" charset="0"/>
              </a:endParaRPr>
            </a:p>
          </p:txBody>
        </p:sp>
      </p:grpSp>
      <p:sp>
        <p:nvSpPr>
          <p:cNvPr id="8" name="Title 2"/>
          <p:cNvSpPr txBox="1">
            <a:spLocks/>
          </p:cNvSpPr>
          <p:nvPr/>
        </p:nvSpPr>
        <p:spPr>
          <a:xfrm>
            <a:off x="228600" y="108753"/>
            <a:ext cx="8865220" cy="821474"/>
          </a:xfrm>
          <a:prstGeom prst="rect">
            <a:avLst/>
          </a:prstGeom>
        </p:spPr>
        <p:txBody>
          <a:bodyPr/>
          <a:lstStyle>
            <a:lvl1pPr algn="l" defTabSz="914400" rtl="0" eaLnBrk="1" latinLnBrk="0" hangingPunct="1">
              <a:spcBef>
                <a:spcPct val="0"/>
              </a:spcBef>
              <a:buNone/>
              <a:defRPr sz="3000" b="1" kern="1200">
                <a:solidFill>
                  <a:schemeClr val="tx1"/>
                </a:solidFill>
                <a:latin typeface="Arial" panose="020B0604020202020204" pitchFamily="34" charset="0"/>
                <a:ea typeface="+mj-ea"/>
                <a:cs typeface="Arial" panose="020B0604020202020204" pitchFamily="34" charset="0"/>
              </a:defRPr>
            </a:lvl1pPr>
          </a:lstStyle>
          <a:p>
            <a:pPr>
              <a:lnSpc>
                <a:spcPct val="90000"/>
              </a:lnSpc>
            </a:pPr>
            <a:r>
              <a:rPr lang="en-US" sz="2300" dirty="0">
                <a:solidFill>
                  <a:prstClr val="black"/>
                </a:solidFill>
                <a:ea typeface="+mn-ea"/>
              </a:rPr>
              <a:t>Mass-based compliance would cost </a:t>
            </a:r>
            <a:r>
              <a:rPr lang="en-US" sz="2300" dirty="0" smtClean="0">
                <a:solidFill>
                  <a:prstClr val="black"/>
                </a:solidFill>
                <a:ea typeface="+mn-ea"/>
              </a:rPr>
              <a:t>less </a:t>
            </a:r>
            <a:r>
              <a:rPr lang="en-US" sz="2300" dirty="0">
                <a:solidFill>
                  <a:prstClr val="black"/>
                </a:solidFill>
                <a:ea typeface="+mn-ea"/>
              </a:rPr>
              <a:t>on regional basis, but </a:t>
            </a:r>
            <a:r>
              <a:rPr lang="en-US" sz="2300" dirty="0" smtClean="0">
                <a:solidFill>
                  <a:prstClr val="black"/>
                </a:solidFill>
                <a:ea typeface="+mn-ea"/>
              </a:rPr>
              <a:t>a few states </a:t>
            </a:r>
            <a:r>
              <a:rPr lang="en-US" sz="2300" dirty="0">
                <a:solidFill>
                  <a:prstClr val="black"/>
                </a:solidFill>
                <a:ea typeface="+mn-ea"/>
              </a:rPr>
              <a:t>may fare better with a rate-based approach  </a:t>
            </a:r>
          </a:p>
        </p:txBody>
      </p:sp>
      <p:graphicFrame>
        <p:nvGraphicFramePr>
          <p:cNvPr id="13" name="Table 12"/>
          <p:cNvGraphicFramePr>
            <a:graphicFrameLocks noGrp="1"/>
          </p:cNvGraphicFramePr>
          <p:nvPr>
            <p:extLst>
              <p:ext uri="{D42A27DB-BD31-4B8C-83A1-F6EECF244321}">
                <p14:modId xmlns:p14="http://schemas.microsoft.com/office/powerpoint/2010/main" val="89493122"/>
              </p:ext>
            </p:extLst>
          </p:nvPr>
        </p:nvGraphicFramePr>
        <p:xfrm>
          <a:off x="198131" y="1064486"/>
          <a:ext cx="4808034" cy="5183914"/>
        </p:xfrm>
        <a:graphic>
          <a:graphicData uri="http://schemas.openxmlformats.org/drawingml/2006/table">
            <a:tbl>
              <a:tblPr firstRow="1" bandRow="1">
                <a:tableStyleId>{5C22544A-7EE6-4342-B048-85BDC9FD1C3A}</a:tableStyleId>
              </a:tblPr>
              <a:tblGrid>
                <a:gridCol w="4808034"/>
              </a:tblGrid>
              <a:tr h="614953">
                <a:tc>
                  <a:txBody>
                    <a:bodyPr/>
                    <a:lstStyle/>
                    <a:p>
                      <a: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sz="1700" b="1" kern="1200" dirty="0" smtClean="0">
                          <a:solidFill>
                            <a:schemeClr val="lt1"/>
                          </a:solidFill>
                          <a:effectLst/>
                          <a:latin typeface="Arial" panose="020B0604020202020204" pitchFamily="34" charset="0"/>
                          <a:ea typeface="+mn-ea"/>
                          <a:cs typeface="Arial" panose="020B0604020202020204" pitchFamily="34" charset="0"/>
                        </a:rPr>
                        <a:t>On a MISO region-wide basis, MISO’s analysis indicates the following regarding rate-based and mass-based</a:t>
                      </a:r>
                      <a:r>
                        <a:rPr lang="en-US" sz="1700" b="1" kern="1200" baseline="0" dirty="0" smtClean="0">
                          <a:solidFill>
                            <a:schemeClr val="lt1"/>
                          </a:solidFill>
                          <a:effectLst/>
                          <a:latin typeface="Arial" panose="020B0604020202020204" pitchFamily="34" charset="0"/>
                          <a:ea typeface="+mn-ea"/>
                          <a:cs typeface="Arial" panose="020B0604020202020204" pitchFamily="34" charset="0"/>
                        </a:rPr>
                        <a:t> </a:t>
                      </a:r>
                      <a:r>
                        <a:rPr lang="en-US" sz="1700" b="1" kern="1200" dirty="0" smtClean="0">
                          <a:solidFill>
                            <a:schemeClr val="lt1"/>
                          </a:solidFill>
                          <a:effectLst/>
                          <a:latin typeface="Arial" panose="020B0604020202020204" pitchFamily="34" charset="0"/>
                          <a:ea typeface="+mn-ea"/>
                          <a:cs typeface="Arial" panose="020B0604020202020204" pitchFamily="34" charset="0"/>
                        </a:rPr>
                        <a:t>compliance: </a:t>
                      </a:r>
                      <a:endParaRPr lang="en-US" sz="1700" b="1" kern="1200" baseline="0" dirty="0" smtClean="0">
                        <a:solidFill>
                          <a:schemeClr val="bg1"/>
                        </a:solidFill>
                        <a:latin typeface="Arial" panose="020B0604020202020204" pitchFamily="34" charset="0"/>
                        <a:ea typeface="+mn-ea"/>
                        <a:cs typeface="Arial" panose="020B06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11558">
                <a:tc>
                  <a:txBody>
                    <a:bodyPr/>
                    <a:lstStyle/>
                    <a:p>
                      <a:pPr marL="137160" marR="0" indent="-137160" algn="l" defTabSz="914400" rtl="0" eaLnBrk="1" fontAlgn="auto" latinLnBrk="0" hangingPunct="1">
                        <a:lnSpc>
                          <a:spcPct val="100000"/>
                        </a:lnSpc>
                        <a:spcBef>
                          <a:spcPts val="0"/>
                        </a:spcBef>
                        <a:spcAft>
                          <a:spcPts val="500"/>
                        </a:spcAft>
                        <a:buClrTx/>
                        <a:buSzTx/>
                        <a:buFont typeface="Arial" panose="020B0604020202020204" pitchFamily="34" charset="0"/>
                        <a:buChar char="•"/>
                        <a:tabLst/>
                        <a:defRPr/>
                      </a:pPr>
                      <a:r>
                        <a:rPr lang="en-US" sz="1350" kern="1200" dirty="0" smtClean="0">
                          <a:solidFill>
                            <a:schemeClr val="dk1"/>
                          </a:solidFill>
                          <a:effectLst/>
                          <a:latin typeface="Arial" panose="020B0604020202020204" pitchFamily="34" charset="0"/>
                          <a:ea typeface="+mn-ea"/>
                          <a:cs typeface="Arial" panose="020B0604020202020204" pitchFamily="34" charset="0"/>
                        </a:rPr>
                        <a:t>The production costs of a mass-based trading regime would be lower than the production costs of rate-based trading, with the gap increasing over time.</a:t>
                      </a:r>
                      <a:endParaRPr lang="en-US" sz="1350" b="0" kern="1200" baseline="0" dirty="0" smtClean="0">
                        <a:solidFill>
                          <a:schemeClr val="tx1"/>
                        </a:solidFill>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62000">
                <a:tc>
                  <a:txBody>
                    <a:bodyPr/>
                    <a:lstStyle/>
                    <a:p>
                      <a:pPr marL="137160" marR="0" indent="-137160" algn="l" defTabSz="914400" rtl="0" eaLnBrk="1" fontAlgn="auto" latinLnBrk="0" hangingPunct="1">
                        <a:lnSpc>
                          <a:spcPct val="100000"/>
                        </a:lnSpc>
                        <a:spcBef>
                          <a:spcPts val="0"/>
                        </a:spcBef>
                        <a:spcAft>
                          <a:spcPts val="500"/>
                        </a:spcAft>
                        <a:buClrTx/>
                        <a:buSzTx/>
                        <a:buFont typeface="Arial" panose="020B0604020202020204" pitchFamily="34" charset="0"/>
                        <a:buChar char="•"/>
                        <a:tabLst/>
                        <a:defRPr/>
                      </a:pPr>
                      <a:r>
                        <a:rPr lang="en-US" sz="1350" kern="1200" dirty="0" smtClean="0">
                          <a:solidFill>
                            <a:schemeClr val="dk1"/>
                          </a:solidFill>
                          <a:effectLst/>
                          <a:latin typeface="Arial" panose="020B0604020202020204" pitchFamily="34" charset="0"/>
                          <a:ea typeface="+mn-ea"/>
                          <a:cs typeface="Arial" panose="020B0604020202020204" pitchFamily="34" charset="0"/>
                        </a:rPr>
                        <a:t>Mass-based compliance would also require less capital investment than rate-based compliance. </a:t>
                      </a:r>
                      <a:endParaRPr lang="en-US" sz="1350" b="0" kern="1200" baseline="0" dirty="0" smtClean="0">
                        <a:solidFill>
                          <a:schemeClr val="tx1"/>
                        </a:solidFill>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38200">
                <a:tc>
                  <a:txBody>
                    <a:bodyPr/>
                    <a:lstStyle/>
                    <a:p>
                      <a:pPr marL="137160" marR="0" indent="-137160" algn="l" defTabSz="914400" rtl="0" eaLnBrk="1" fontAlgn="auto" latinLnBrk="0" hangingPunct="1">
                        <a:lnSpc>
                          <a:spcPct val="100000"/>
                        </a:lnSpc>
                        <a:spcBef>
                          <a:spcPts val="0"/>
                        </a:spcBef>
                        <a:spcAft>
                          <a:spcPts val="500"/>
                        </a:spcAft>
                        <a:buClrTx/>
                        <a:buSzTx/>
                        <a:buFont typeface="Arial" panose="020B0604020202020204" pitchFamily="34" charset="0"/>
                        <a:buChar char="•"/>
                        <a:tabLst/>
                        <a:defRPr/>
                      </a:pPr>
                      <a:r>
                        <a:rPr lang="en-US" sz="1350" kern="1200" dirty="0" smtClean="0">
                          <a:solidFill>
                            <a:schemeClr val="dk1"/>
                          </a:solidFill>
                          <a:effectLst/>
                          <a:latin typeface="Arial" panose="020B0604020202020204" pitchFamily="34" charset="0"/>
                          <a:ea typeface="+mn-ea"/>
                          <a:cs typeface="Arial" panose="020B0604020202020204" pitchFamily="34" charset="0"/>
                        </a:rPr>
                        <a:t>Some MISO-member states may initially fare better under rate-based compliance, but over time, most states would see greater benefits under mass-based compliance.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81200">
                <a:tc>
                  <a:txBody>
                    <a:bodyPr/>
                    <a:lstStyle/>
                    <a:p>
                      <a:pPr marL="137160" marR="0" indent="-137160" algn="l" defTabSz="914400" rtl="0" eaLnBrk="1" fontAlgn="auto" latinLnBrk="0" hangingPunct="1">
                        <a:lnSpc>
                          <a:spcPct val="100000"/>
                        </a:lnSpc>
                        <a:spcBef>
                          <a:spcPts val="0"/>
                        </a:spcBef>
                        <a:spcAft>
                          <a:spcPts val="1100"/>
                        </a:spcAft>
                        <a:buClrTx/>
                        <a:buSzTx/>
                        <a:buFont typeface="Arial" panose="020B0604020202020204" pitchFamily="34" charset="0"/>
                        <a:buChar char="•"/>
                        <a:tabLst/>
                        <a:defRPr/>
                      </a:pPr>
                      <a:r>
                        <a:rPr lang="en-US" sz="1350" kern="1200" dirty="0" smtClean="0">
                          <a:solidFill>
                            <a:schemeClr val="dk1"/>
                          </a:solidFill>
                          <a:effectLst/>
                          <a:latin typeface="Arial" panose="020B0604020202020204" pitchFamily="34" charset="0"/>
                          <a:ea typeface="+mn-ea"/>
                          <a:cs typeface="Arial" panose="020B0604020202020204" pitchFamily="34" charset="0"/>
                        </a:rPr>
                        <a:t>States that already have (1) a heavy penetration of efficient gas-fired generation and/or (2) intend to build numerous non-CO</a:t>
                      </a:r>
                      <a:r>
                        <a:rPr lang="en-US" sz="1350" kern="1200" baseline="-25000" dirty="0" smtClean="0">
                          <a:solidFill>
                            <a:schemeClr val="dk1"/>
                          </a:solidFill>
                          <a:effectLst/>
                          <a:latin typeface="Arial" panose="020B0604020202020204" pitchFamily="34" charset="0"/>
                          <a:ea typeface="+mn-ea"/>
                          <a:cs typeface="Arial" panose="020B0604020202020204" pitchFamily="34" charset="0"/>
                        </a:rPr>
                        <a:t>2</a:t>
                      </a:r>
                      <a:r>
                        <a:rPr lang="en-US" sz="1350" kern="1200" dirty="0" smtClean="0">
                          <a:solidFill>
                            <a:schemeClr val="dk1"/>
                          </a:solidFill>
                          <a:effectLst/>
                          <a:latin typeface="Arial" panose="020B0604020202020204" pitchFamily="34" charset="0"/>
                          <a:ea typeface="+mn-ea"/>
                          <a:cs typeface="Arial" panose="020B0604020202020204" pitchFamily="34" charset="0"/>
                        </a:rPr>
                        <a:t>-emitting resources may be marginally better off using rate-based compliance in the long run. </a:t>
                      </a:r>
                    </a:p>
                    <a:p>
                      <a:pPr marL="365760" marR="0" indent="-182880" algn="l" defTabSz="914400" rtl="0" eaLnBrk="1" fontAlgn="auto" latinLnBrk="0" hangingPunct="1">
                        <a:lnSpc>
                          <a:spcPct val="100000"/>
                        </a:lnSpc>
                        <a:spcBef>
                          <a:spcPts val="0"/>
                        </a:spcBef>
                        <a:spcAft>
                          <a:spcPts val="1100"/>
                        </a:spcAft>
                        <a:buClrTx/>
                        <a:buSzTx/>
                        <a:buFont typeface="Courier New" panose="02070309020205020404" pitchFamily="49" charset="0"/>
                        <a:buChar char="o"/>
                        <a:tabLst/>
                        <a:defRPr/>
                      </a:pPr>
                      <a:r>
                        <a:rPr lang="en-US" sz="1350" kern="1200" dirty="0" smtClean="0">
                          <a:solidFill>
                            <a:schemeClr val="dk1"/>
                          </a:solidFill>
                          <a:effectLst/>
                          <a:latin typeface="Arial" panose="020B0604020202020204" pitchFamily="34" charset="0"/>
                          <a:ea typeface="+mn-ea"/>
                          <a:cs typeface="Arial" panose="020B0604020202020204" pitchFamily="34" charset="0"/>
                        </a:rPr>
                        <a:t>However,</a:t>
                      </a:r>
                      <a:r>
                        <a:rPr lang="en-US" sz="1350" kern="1200" baseline="0" dirty="0" smtClean="0">
                          <a:solidFill>
                            <a:schemeClr val="dk1"/>
                          </a:solidFill>
                          <a:effectLst/>
                          <a:latin typeface="Arial" panose="020B0604020202020204" pitchFamily="34" charset="0"/>
                          <a:ea typeface="+mn-ea"/>
                          <a:cs typeface="Arial" panose="020B0604020202020204" pitchFamily="34" charset="0"/>
                        </a:rPr>
                        <a:t> these </a:t>
                      </a:r>
                      <a:r>
                        <a:rPr lang="en-US" sz="1350" kern="1200" dirty="0" smtClean="0">
                          <a:solidFill>
                            <a:schemeClr val="dk1"/>
                          </a:solidFill>
                          <a:effectLst/>
                          <a:latin typeface="Arial" panose="020B0604020202020204" pitchFamily="34" charset="0"/>
                          <a:ea typeface="+mn-ea"/>
                          <a:cs typeface="Arial" panose="020B0604020202020204" pitchFamily="34" charset="0"/>
                        </a:rPr>
                        <a:t>states would only see advantages with</a:t>
                      </a:r>
                      <a:r>
                        <a:rPr lang="en-US" sz="1350" kern="1200" baseline="0" dirty="0" smtClean="0">
                          <a:solidFill>
                            <a:schemeClr val="dk1"/>
                          </a:solidFill>
                          <a:effectLst/>
                          <a:latin typeface="Arial" panose="020B0604020202020204" pitchFamily="34" charset="0"/>
                          <a:ea typeface="+mn-ea"/>
                          <a:cs typeface="Arial" panose="020B0604020202020204" pitchFamily="34" charset="0"/>
                        </a:rPr>
                        <a:t> </a:t>
                      </a:r>
                      <a:r>
                        <a:rPr lang="en-US" sz="1350" kern="1200" dirty="0" smtClean="0">
                          <a:solidFill>
                            <a:schemeClr val="dk1"/>
                          </a:solidFill>
                          <a:effectLst/>
                          <a:latin typeface="Arial" panose="020B0604020202020204" pitchFamily="34" charset="0"/>
                          <a:ea typeface="+mn-ea"/>
                          <a:cs typeface="Arial" panose="020B0604020202020204" pitchFamily="34" charset="0"/>
                        </a:rPr>
                        <a:t>rate-based compliance if the generators within their borders have access to a liquid market for emission rate credits (ERCs).</a:t>
                      </a:r>
                      <a:endParaRPr lang="en-US" sz="1350" b="0" kern="1200" baseline="0" dirty="0" smtClean="0">
                        <a:solidFill>
                          <a:schemeClr val="tx1"/>
                        </a:solidFill>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 name="TextBox 2"/>
          <p:cNvSpPr txBox="1"/>
          <p:nvPr/>
        </p:nvSpPr>
        <p:spPr>
          <a:xfrm>
            <a:off x="5186906" y="1057936"/>
            <a:ext cx="3728494" cy="777240"/>
          </a:xfrm>
          <a:prstGeom prst="rect">
            <a:avLst/>
          </a:prstGeom>
          <a:solidFill>
            <a:schemeClr val="accent1"/>
          </a:solidFill>
          <a:ln>
            <a:solidFill>
              <a:schemeClr val="tx1"/>
            </a:solidFill>
          </a:ln>
        </p:spPr>
        <p:txBody>
          <a:bodyPr wrap="square" lIns="45720" tIns="45720" rIns="45720" bIns="45720" rtlCol="0" anchor="ctr">
            <a:spAutoFit/>
          </a:bodyPr>
          <a:lstStyle/>
          <a:p>
            <a:pPr algn="ctr">
              <a:lnSpc>
                <a:spcPct val="90000"/>
              </a:lnSpc>
            </a:pPr>
            <a:r>
              <a:rPr lang="en-US" sz="1600" b="1" dirty="0" smtClean="0">
                <a:solidFill>
                  <a:schemeClr val="bg1"/>
                </a:solidFill>
                <a:latin typeface="Arial" panose="020B0604020202020204" pitchFamily="34" charset="0"/>
                <a:cs typeface="Arial" panose="020B0604020202020204" pitchFamily="34" charset="0"/>
              </a:rPr>
              <a:t>Directional comparison of mass-based &amp; rate-based production costs for the MISO region as a whole </a:t>
            </a:r>
            <a:endParaRPr lang="en-US" sz="16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98477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9B7D113-3520-413C-BFCC-4067A2923579}" type="slidenum">
              <a:rPr lang="en-US" smtClean="0"/>
              <a:pPr/>
              <a:t>3</a:t>
            </a:fld>
            <a:endParaRPr lang="en-US" dirty="0"/>
          </a:p>
        </p:txBody>
      </p:sp>
      <p:sp>
        <p:nvSpPr>
          <p:cNvPr id="29" name="TextBox 28"/>
          <p:cNvSpPr txBox="1"/>
          <p:nvPr/>
        </p:nvSpPr>
        <p:spPr>
          <a:xfrm>
            <a:off x="187623" y="93866"/>
            <a:ext cx="9144000" cy="706347"/>
          </a:xfrm>
          <a:prstGeom prst="rect">
            <a:avLst/>
          </a:prstGeom>
          <a:noFill/>
        </p:spPr>
        <p:txBody>
          <a:bodyPr wrap="square" rtlCol="0">
            <a:spAutoFit/>
          </a:bodyPr>
          <a:lstStyle/>
          <a:p>
            <a:pPr>
              <a:lnSpc>
                <a:spcPct val="95000"/>
              </a:lnSpc>
            </a:pPr>
            <a:r>
              <a:rPr lang="en-US" sz="2100" b="1" dirty="0" smtClean="0">
                <a:latin typeface="Arial" panose="020B0604020202020204" pitchFamily="34" charset="0"/>
                <a:cs typeface="Arial" panose="020B0604020202020204" pitchFamily="34" charset="0"/>
              </a:rPr>
              <a:t>New resources will be needed to achieve CPP compliance, meaning planning and investment in new energy assets needs to begin soon </a:t>
            </a:r>
            <a:endParaRPr lang="en-US" sz="2100" b="1" strike="sngStrike" dirty="0">
              <a:solidFill>
                <a:srgbClr val="00B050"/>
              </a:solidFill>
              <a:latin typeface="Arial" panose="020B0604020202020204" pitchFamily="34" charset="0"/>
              <a:cs typeface="Arial" panose="020B0604020202020204" pitchFamily="34" charset="0"/>
            </a:endParaRPr>
          </a:p>
        </p:txBody>
      </p:sp>
      <p:sp>
        <p:nvSpPr>
          <p:cNvPr id="26" name="TextBox 25"/>
          <p:cNvSpPr txBox="1"/>
          <p:nvPr/>
        </p:nvSpPr>
        <p:spPr>
          <a:xfrm>
            <a:off x="1600200" y="1009622"/>
            <a:ext cx="5934075" cy="523220"/>
          </a:xfrm>
          <a:prstGeom prst="rect">
            <a:avLst/>
          </a:prstGeom>
          <a:solidFill>
            <a:srgbClr val="82BC00"/>
          </a:solidFill>
          <a:ln w="19050">
            <a:solidFill>
              <a:schemeClr val="tx1"/>
            </a:solidFill>
          </a:ln>
        </p:spPr>
        <p:txBody>
          <a:bodyPr wrap="square" rtlCol="0">
            <a:spAutoFit/>
          </a:bodyPr>
          <a:lstStyle/>
          <a:p>
            <a:pPr algn="ctr"/>
            <a:r>
              <a:rPr lang="en-US" sz="1400" b="1" dirty="0" smtClean="0">
                <a:latin typeface="Arial" panose="020B0604020202020204" pitchFamily="34" charset="0"/>
                <a:cs typeface="Arial" panose="020B0604020202020204" pitchFamily="34" charset="0"/>
              </a:rPr>
              <a:t>Typical conception-to-in-service timelines for various types of new energy assets*, overlaid on the CPP’s compliance deadlines:</a:t>
            </a:r>
            <a:endParaRPr lang="en-US" sz="1400" b="1" dirty="0">
              <a:latin typeface="Arial" panose="020B0604020202020204" pitchFamily="34" charset="0"/>
              <a:cs typeface="Arial" panose="020B0604020202020204" pitchFamily="34" charset="0"/>
            </a:endParaRPr>
          </a:p>
        </p:txBody>
      </p:sp>
      <p:grpSp>
        <p:nvGrpSpPr>
          <p:cNvPr id="3" name="Group 2"/>
          <p:cNvGrpSpPr>
            <a:grpSpLocks noChangeAspect="1"/>
          </p:cNvGrpSpPr>
          <p:nvPr/>
        </p:nvGrpSpPr>
        <p:grpSpPr>
          <a:xfrm>
            <a:off x="379587" y="1762566"/>
            <a:ext cx="8443017" cy="4486410"/>
            <a:chOff x="351012" y="1705780"/>
            <a:chExt cx="8695305" cy="4620470"/>
          </a:xfrm>
        </p:grpSpPr>
        <p:cxnSp>
          <p:nvCxnSpPr>
            <p:cNvPr id="44" name="Straight Connector 43"/>
            <p:cNvCxnSpPr/>
            <p:nvPr/>
          </p:nvCxnSpPr>
          <p:spPr>
            <a:xfrm>
              <a:off x="8440030" y="2200275"/>
              <a:ext cx="8645" cy="3896795"/>
            </a:xfrm>
            <a:prstGeom prst="line">
              <a:avLst/>
            </a:prstGeom>
            <a:ln w="31750">
              <a:solidFill>
                <a:schemeClr val="tx1"/>
              </a:solidFill>
              <a:prstDash val="solid"/>
              <a:headEnd type="none"/>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1165223" y="2505075"/>
              <a:ext cx="6967" cy="3591995"/>
            </a:xfrm>
            <a:prstGeom prst="line">
              <a:avLst/>
            </a:prstGeom>
            <a:ln w="31750">
              <a:solidFill>
                <a:schemeClr val="tx1"/>
              </a:solidFill>
              <a:prstDash val="solid"/>
              <a:head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5934075" y="2439470"/>
              <a:ext cx="0" cy="3657600"/>
            </a:xfrm>
            <a:prstGeom prst="line">
              <a:avLst/>
            </a:prstGeom>
            <a:ln w="31750">
              <a:solidFill>
                <a:schemeClr val="tx1"/>
              </a:solidFill>
              <a:prstDash val="solid"/>
              <a:head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4309309" y="2439470"/>
              <a:ext cx="2770" cy="3657600"/>
            </a:xfrm>
            <a:prstGeom prst="line">
              <a:avLst/>
            </a:prstGeom>
            <a:ln w="31750">
              <a:solidFill>
                <a:schemeClr val="tx1"/>
              </a:solidFill>
              <a:prstDash val="solid"/>
              <a:head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2208420" y="2439470"/>
              <a:ext cx="16291" cy="3657600"/>
            </a:xfrm>
            <a:prstGeom prst="line">
              <a:avLst/>
            </a:prstGeom>
            <a:ln w="31750">
              <a:solidFill>
                <a:schemeClr val="tx1"/>
              </a:solidFill>
              <a:prstDash val="solid"/>
              <a:headEnd type="non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441229" y="1753331"/>
              <a:ext cx="1629664" cy="925833"/>
            </a:xfrm>
            <a:prstGeom prst="roundRect">
              <a:avLst/>
            </a:prstGeom>
            <a:solidFill>
              <a:schemeClr val="bg1">
                <a:lumMod val="75000"/>
              </a:schemeClr>
            </a:solidFill>
            <a:ln w="19050">
              <a:solidFill>
                <a:schemeClr val="tx1"/>
              </a:solidFill>
            </a:ln>
          </p:spPr>
          <p:txBody>
            <a:bodyPr wrap="square" lIns="45720" tIns="45720" rIns="45720" bIns="45720" rtlCol="0" anchor="ctr">
              <a:spAutoFit/>
            </a:bodyPr>
            <a:lstStyle/>
            <a:p>
              <a:pPr algn="ctr">
                <a:lnSpc>
                  <a:spcPct val="90000"/>
                </a:lnSpc>
                <a:spcAft>
                  <a:spcPts val="200"/>
                </a:spcAft>
              </a:pPr>
              <a:r>
                <a:rPr lang="en-US" sz="1300" b="1" dirty="0" smtClean="0">
                  <a:latin typeface="Arial" panose="020B0604020202020204" pitchFamily="34" charset="0"/>
                  <a:cs typeface="Arial" panose="020B0604020202020204" pitchFamily="34" charset="0"/>
                </a:rPr>
                <a:t>2022: </a:t>
              </a:r>
              <a:r>
                <a:rPr lang="en-US" sz="1300" dirty="0" smtClean="0">
                  <a:latin typeface="Arial" panose="020B0604020202020204" pitchFamily="34" charset="0"/>
                  <a:cs typeface="Arial" panose="020B0604020202020204" pitchFamily="34" charset="0"/>
                </a:rPr>
                <a:t>Interim CPP</a:t>
              </a:r>
              <a:r>
                <a:rPr lang="en-US" sz="1300" dirty="0">
                  <a:latin typeface="Arial" panose="020B0604020202020204" pitchFamily="34" charset="0"/>
                  <a:cs typeface="Arial" panose="020B0604020202020204" pitchFamily="34" charset="0"/>
                </a:rPr>
                <a:t/>
              </a:r>
              <a:br>
                <a:rPr lang="en-US" sz="1300" dirty="0">
                  <a:latin typeface="Arial" panose="020B0604020202020204" pitchFamily="34" charset="0"/>
                  <a:cs typeface="Arial" panose="020B0604020202020204" pitchFamily="34" charset="0"/>
                </a:rPr>
              </a:br>
              <a:r>
                <a:rPr lang="en-US" sz="1300" dirty="0">
                  <a:latin typeface="Arial" panose="020B0604020202020204" pitchFamily="34" charset="0"/>
                  <a:cs typeface="Arial" panose="020B0604020202020204" pitchFamily="34" charset="0"/>
                </a:rPr>
                <a:t>compliance period </a:t>
              </a:r>
              <a:r>
                <a:rPr lang="en-US" sz="1300" dirty="0" smtClean="0">
                  <a:latin typeface="Arial" panose="020B0604020202020204" pitchFamily="34" charset="0"/>
                  <a:cs typeface="Arial" panose="020B0604020202020204" pitchFamily="34" charset="0"/>
                </a:rPr>
                <a:t>begins</a:t>
              </a:r>
              <a:r>
                <a:rPr lang="en-US" sz="1300" dirty="0">
                  <a:latin typeface="Arial" panose="020B0604020202020204" pitchFamily="34" charset="0"/>
                  <a:cs typeface="Arial" panose="020B0604020202020204" pitchFamily="34" charset="0"/>
                </a:rPr>
                <a:t> </a:t>
              </a:r>
              <a:r>
                <a:rPr lang="en-US" sz="1300" dirty="0" smtClean="0">
                  <a:latin typeface="Arial" panose="020B0604020202020204" pitchFamily="34" charset="0"/>
                  <a:cs typeface="Arial" panose="020B0604020202020204" pitchFamily="34" charset="0"/>
                </a:rPr>
                <a:t>just 6 years </a:t>
              </a:r>
              <a:r>
                <a:rPr lang="en-US" sz="1300" dirty="0">
                  <a:latin typeface="Arial" panose="020B0604020202020204" pitchFamily="34" charset="0"/>
                  <a:cs typeface="Arial" panose="020B0604020202020204" pitchFamily="34" charset="0"/>
                </a:rPr>
                <a:t>from now</a:t>
              </a:r>
            </a:p>
          </p:txBody>
        </p:sp>
        <p:sp>
          <p:nvSpPr>
            <p:cNvPr id="9" name="Right Arrow 8"/>
            <p:cNvSpPr/>
            <p:nvPr/>
          </p:nvSpPr>
          <p:spPr>
            <a:xfrm>
              <a:off x="1165749" y="4433504"/>
              <a:ext cx="3142154" cy="7315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smtClean="0">
                  <a:latin typeface="Arial" panose="020B0604020202020204" pitchFamily="34" charset="0"/>
                  <a:cs typeface="Arial" panose="020B0604020202020204" pitchFamily="34" charset="0"/>
                </a:rPr>
                <a:t>Combined Cycle Generation:</a:t>
              </a:r>
              <a:br>
                <a:rPr lang="en-US" sz="1250" b="1" dirty="0" smtClean="0">
                  <a:latin typeface="Arial" panose="020B0604020202020204" pitchFamily="34" charset="0"/>
                  <a:cs typeface="Arial" panose="020B0604020202020204" pitchFamily="34" charset="0"/>
                </a:rPr>
              </a:br>
              <a:r>
                <a:rPr lang="en-US" sz="1250" b="1" dirty="0" smtClean="0">
                  <a:latin typeface="Arial" panose="020B0604020202020204" pitchFamily="34" charset="0"/>
                  <a:cs typeface="Arial" panose="020B0604020202020204" pitchFamily="34" charset="0"/>
                </a:rPr>
                <a:t> 4-6 years</a:t>
              </a:r>
              <a:endParaRPr lang="en-US" sz="1250" b="1" dirty="0">
                <a:latin typeface="Arial" panose="020B0604020202020204" pitchFamily="34" charset="0"/>
                <a:cs typeface="Arial" panose="020B0604020202020204" pitchFamily="34" charset="0"/>
              </a:endParaRPr>
            </a:p>
          </p:txBody>
        </p:sp>
        <p:sp>
          <p:nvSpPr>
            <p:cNvPr id="10" name="Right Arrow 9"/>
            <p:cNvSpPr/>
            <p:nvPr/>
          </p:nvSpPr>
          <p:spPr>
            <a:xfrm>
              <a:off x="1165749" y="3626131"/>
              <a:ext cx="3142156" cy="7315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latin typeface="Arial" panose="020B0604020202020204" pitchFamily="34" charset="0"/>
                  <a:cs typeface="Arial" panose="020B0604020202020204" pitchFamily="34" charset="0"/>
                </a:rPr>
                <a:t>Wind farms: 4-6 years </a:t>
              </a:r>
              <a:endParaRPr lang="en-US" sz="1300" b="1" dirty="0">
                <a:latin typeface="Arial" panose="020B0604020202020204" pitchFamily="34" charset="0"/>
                <a:cs typeface="Arial" panose="020B0604020202020204" pitchFamily="34" charset="0"/>
              </a:endParaRPr>
            </a:p>
          </p:txBody>
        </p:sp>
        <p:sp>
          <p:nvSpPr>
            <p:cNvPr id="11" name="Right Arrow 10"/>
            <p:cNvSpPr/>
            <p:nvPr/>
          </p:nvSpPr>
          <p:spPr>
            <a:xfrm>
              <a:off x="1165749" y="5217674"/>
              <a:ext cx="5149326" cy="7315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latin typeface="Arial" panose="020B0604020202020204" pitchFamily="34" charset="0"/>
                  <a:cs typeface="Arial" panose="020B0604020202020204" pitchFamily="34" charset="0"/>
                </a:rPr>
                <a:t>Transmission: 7-10 years</a:t>
              </a:r>
              <a:endParaRPr lang="en-US" sz="1300" b="1" dirty="0">
                <a:latin typeface="Arial" panose="020B0604020202020204" pitchFamily="34" charset="0"/>
                <a:cs typeface="Arial" panose="020B0604020202020204" pitchFamily="34" charset="0"/>
              </a:endParaRPr>
            </a:p>
          </p:txBody>
        </p:sp>
        <p:sp>
          <p:nvSpPr>
            <p:cNvPr id="12" name="Right Arrow 11"/>
            <p:cNvSpPr/>
            <p:nvPr/>
          </p:nvSpPr>
          <p:spPr>
            <a:xfrm>
              <a:off x="1165749" y="2800664"/>
              <a:ext cx="3144029" cy="7315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latin typeface="Arial" panose="020B0604020202020204" pitchFamily="34" charset="0"/>
                  <a:cs typeface="Arial" panose="020B0604020202020204" pitchFamily="34" charset="0"/>
                </a:rPr>
                <a:t>Mainline gas pipelines: 4-6 years</a:t>
              </a:r>
              <a:endParaRPr lang="en-US" sz="1300" b="1" dirty="0">
                <a:latin typeface="Arial" panose="020B0604020202020204" pitchFamily="34" charset="0"/>
                <a:cs typeface="Arial" panose="020B0604020202020204" pitchFamily="34" charset="0"/>
              </a:endParaRPr>
            </a:p>
          </p:txBody>
        </p:sp>
        <p:sp>
          <p:nvSpPr>
            <p:cNvPr id="13" name="Rounded Rectangle 12"/>
            <p:cNvSpPr>
              <a:spLocks noChangeAspect="1"/>
            </p:cNvSpPr>
            <p:nvPr/>
          </p:nvSpPr>
          <p:spPr>
            <a:xfrm>
              <a:off x="351012" y="5217674"/>
              <a:ext cx="731520" cy="731520"/>
            </a:xfrm>
            <a:prstGeom prst="roundRect">
              <a:avLst>
                <a:gd name="adj" fmla="val 10000"/>
              </a:avLst>
            </a:prstGeom>
            <a:blipFill>
              <a:blip r:embed="rId3">
                <a:extLst>
                  <a:ext uri="{28A0092B-C50C-407E-A947-70E740481C1C}">
                    <a14:useLocalDpi xmlns:a14="http://schemas.microsoft.com/office/drawing/2010/main" val="0"/>
                  </a:ext>
                </a:extLst>
              </a:blip>
              <a:srcRect/>
              <a:stretch>
                <a:fillRect l="-17000" r="-17000"/>
              </a:stretch>
            </a:blipFill>
            <a:ln>
              <a:solidFill>
                <a:schemeClr val="tx1"/>
              </a:solid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4" name="Rounded Rectangle 13"/>
            <p:cNvSpPr>
              <a:spLocks noChangeAspect="1"/>
            </p:cNvSpPr>
            <p:nvPr/>
          </p:nvSpPr>
          <p:spPr>
            <a:xfrm>
              <a:off x="351012" y="2800664"/>
              <a:ext cx="731520" cy="731520"/>
            </a:xfrm>
            <a:prstGeom prst="roundRect">
              <a:avLst>
                <a:gd name="adj" fmla="val 10000"/>
              </a:avLst>
            </a:prstGeom>
            <a:blipFill>
              <a:blip r:embed="rId4">
                <a:extLst>
                  <a:ext uri="{28A0092B-C50C-407E-A947-70E740481C1C}">
                    <a14:useLocalDpi xmlns:a14="http://schemas.microsoft.com/office/drawing/2010/main" val="0"/>
                  </a:ext>
                </a:extLst>
              </a:blip>
              <a:srcRect/>
              <a:stretch>
                <a:fillRect l="-31000" r="-31000"/>
              </a:stretch>
            </a:blipFill>
            <a:ln>
              <a:solidFill>
                <a:schemeClr val="tx1"/>
              </a:solid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5" name="Rounded Rectangle 14"/>
            <p:cNvSpPr>
              <a:spLocks noChangeAspect="1"/>
            </p:cNvSpPr>
            <p:nvPr/>
          </p:nvSpPr>
          <p:spPr>
            <a:xfrm>
              <a:off x="351012" y="3626131"/>
              <a:ext cx="731520" cy="731520"/>
            </a:xfrm>
            <a:prstGeom prst="roundRect">
              <a:avLst>
                <a:gd name="adj" fmla="val 10000"/>
              </a:avLst>
            </a:prstGeom>
            <a:blipFill>
              <a:blip r:embed="rId5" cstate="print">
                <a:extLst>
                  <a:ext uri="{28A0092B-C50C-407E-A947-70E740481C1C}">
                    <a14:useLocalDpi xmlns:a14="http://schemas.microsoft.com/office/drawing/2010/main" val="0"/>
                  </a:ext>
                </a:extLst>
              </a:blip>
              <a:srcRect/>
              <a:stretch>
                <a:fillRect l="-40000" r="-40000"/>
              </a:stretch>
            </a:blipFill>
            <a:ln>
              <a:solidFill>
                <a:schemeClr val="tx1"/>
              </a:solid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6" name="Rounded Rectangle 15"/>
            <p:cNvSpPr>
              <a:spLocks noChangeAspect="1"/>
            </p:cNvSpPr>
            <p:nvPr/>
          </p:nvSpPr>
          <p:spPr>
            <a:xfrm>
              <a:off x="351012" y="4433504"/>
              <a:ext cx="731520" cy="731520"/>
            </a:xfrm>
            <a:prstGeom prst="roundRect">
              <a:avLst>
                <a:gd name="adj" fmla="val 10000"/>
              </a:avLst>
            </a:prstGeom>
            <a:blipFill rotWithShape="1">
              <a:blip r:embed="rId6"/>
              <a:stretch>
                <a:fillRect/>
              </a:stretch>
            </a:blipFill>
            <a:ln>
              <a:solidFill>
                <a:schemeClr val="tx1"/>
              </a:solid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7" name="TextBox 16"/>
            <p:cNvSpPr txBox="1"/>
            <p:nvPr/>
          </p:nvSpPr>
          <p:spPr>
            <a:xfrm>
              <a:off x="830010" y="2404080"/>
              <a:ext cx="699612" cy="326145"/>
            </a:xfrm>
            <a:prstGeom prst="roundRect">
              <a:avLst/>
            </a:prstGeom>
            <a:solidFill>
              <a:schemeClr val="bg1">
                <a:lumMod val="75000"/>
              </a:schemeClr>
            </a:solidFill>
            <a:ln w="19050">
              <a:solidFill>
                <a:schemeClr val="tx1"/>
              </a:solidFill>
            </a:ln>
          </p:spPr>
          <p:txBody>
            <a:bodyPr wrap="square" lIns="45720" tIns="45720" rIns="45720" bIns="45720" rtlCol="0" anchor="ctr">
              <a:spAutoFit/>
            </a:bodyPr>
            <a:lstStyle/>
            <a:p>
              <a:pPr algn="ctr">
                <a:lnSpc>
                  <a:spcPct val="90000"/>
                </a:lnSpc>
                <a:spcAft>
                  <a:spcPts val="200"/>
                </a:spcAft>
              </a:pPr>
              <a:r>
                <a:rPr lang="en-US" sz="1400" dirty="0" smtClean="0">
                  <a:latin typeface="Arial" panose="020B0604020202020204" pitchFamily="34" charset="0"/>
                  <a:cs typeface="Arial" panose="020B0604020202020204" pitchFamily="34" charset="0"/>
                </a:rPr>
                <a:t>Today</a:t>
              </a:r>
              <a:endParaRPr lang="en-US" sz="1400" dirty="0">
                <a:latin typeface="Arial" panose="020B0604020202020204" pitchFamily="34" charset="0"/>
                <a:cs typeface="Arial" panose="020B0604020202020204" pitchFamily="34" charset="0"/>
              </a:endParaRPr>
            </a:p>
          </p:txBody>
        </p:sp>
        <p:sp>
          <p:nvSpPr>
            <p:cNvPr id="20" name="TextBox 19"/>
            <p:cNvSpPr txBox="1"/>
            <p:nvPr/>
          </p:nvSpPr>
          <p:spPr>
            <a:xfrm>
              <a:off x="1385287" y="1727961"/>
              <a:ext cx="1655016" cy="720676"/>
            </a:xfrm>
            <a:prstGeom prst="roundRect">
              <a:avLst/>
            </a:prstGeom>
            <a:solidFill>
              <a:schemeClr val="bg1">
                <a:lumMod val="75000"/>
              </a:schemeClr>
            </a:solidFill>
            <a:ln w="19050">
              <a:solidFill>
                <a:schemeClr val="tx1"/>
              </a:solidFill>
            </a:ln>
          </p:spPr>
          <p:txBody>
            <a:bodyPr wrap="square" lIns="45720" tIns="45720" rIns="45720" bIns="45720" rtlCol="0" anchor="ctr">
              <a:spAutoFit/>
            </a:bodyPr>
            <a:lstStyle/>
            <a:p>
              <a:pPr algn="ctr">
                <a:lnSpc>
                  <a:spcPct val="90000"/>
                </a:lnSpc>
                <a:spcAft>
                  <a:spcPts val="200"/>
                </a:spcAft>
              </a:pPr>
              <a:r>
                <a:rPr lang="en-US" sz="1300" b="1" dirty="0" smtClean="0">
                  <a:latin typeface="Arial" panose="020B0604020202020204" pitchFamily="34" charset="0"/>
                  <a:cs typeface="Arial" panose="020B0604020202020204" pitchFamily="34" charset="0"/>
                </a:rPr>
                <a:t>2018:</a:t>
              </a:r>
              <a:r>
                <a:rPr lang="en-US" sz="1300" b="1" dirty="0">
                  <a:latin typeface="Arial" panose="020B0604020202020204" pitchFamily="34" charset="0"/>
                  <a:cs typeface="Arial" panose="020B0604020202020204" pitchFamily="34" charset="0"/>
                </a:rPr>
                <a:t> </a:t>
              </a:r>
              <a:r>
                <a:rPr lang="en-US" sz="1300" dirty="0" smtClean="0">
                  <a:latin typeface="Arial" panose="020B0604020202020204" pitchFamily="34" charset="0"/>
                  <a:cs typeface="Arial" panose="020B0604020202020204" pitchFamily="34" charset="0"/>
                </a:rPr>
                <a:t>States’ final CPP plans due just 2 years from now</a:t>
              </a:r>
              <a:endParaRPr lang="en-US" sz="1300" dirty="0"/>
            </a:p>
          </p:txBody>
        </p:sp>
        <p:sp>
          <p:nvSpPr>
            <p:cNvPr id="21" name="TextBox 20"/>
            <p:cNvSpPr txBox="1"/>
            <p:nvPr/>
          </p:nvSpPr>
          <p:spPr>
            <a:xfrm>
              <a:off x="7560531" y="1705780"/>
              <a:ext cx="1485786" cy="720676"/>
            </a:xfrm>
            <a:prstGeom prst="roundRect">
              <a:avLst/>
            </a:prstGeom>
            <a:solidFill>
              <a:schemeClr val="bg1">
                <a:lumMod val="75000"/>
              </a:schemeClr>
            </a:solidFill>
            <a:ln w="19050">
              <a:solidFill>
                <a:schemeClr val="tx1"/>
              </a:solidFill>
            </a:ln>
          </p:spPr>
          <p:txBody>
            <a:bodyPr wrap="square" lIns="45720" tIns="45720" rIns="45720" bIns="45720" rtlCol="0" anchor="ctr">
              <a:spAutoFit/>
            </a:bodyPr>
            <a:lstStyle/>
            <a:p>
              <a:pPr algn="ctr">
                <a:lnSpc>
                  <a:spcPct val="90000"/>
                </a:lnSpc>
                <a:spcAft>
                  <a:spcPts val="200"/>
                </a:spcAft>
              </a:pPr>
              <a:r>
                <a:rPr lang="en-US" sz="1300" b="1" dirty="0" smtClean="0">
                  <a:latin typeface="Arial" panose="020B0604020202020204" pitchFamily="34" charset="0"/>
                  <a:cs typeface="Arial" panose="020B0604020202020204" pitchFamily="34" charset="0"/>
                </a:rPr>
                <a:t>2030: </a:t>
              </a:r>
              <a:r>
                <a:rPr lang="en-US" sz="1300" dirty="0" smtClean="0">
                  <a:latin typeface="Arial" panose="020B0604020202020204" pitchFamily="34" charset="0"/>
                  <a:cs typeface="Arial" panose="020B0604020202020204" pitchFamily="34" charset="0"/>
                </a:rPr>
                <a:t>The CPP’s final compliance </a:t>
              </a:r>
              <a:r>
                <a:rPr lang="en-US" sz="1300" dirty="0">
                  <a:latin typeface="Arial" panose="020B0604020202020204" pitchFamily="34" charset="0"/>
                  <a:cs typeface="Arial" panose="020B0604020202020204" pitchFamily="34" charset="0"/>
                </a:rPr>
                <a:t>period begins</a:t>
              </a:r>
            </a:p>
          </p:txBody>
        </p:sp>
        <p:sp>
          <p:nvSpPr>
            <p:cNvPr id="22" name="TextBox 21"/>
            <p:cNvSpPr txBox="1"/>
            <p:nvPr/>
          </p:nvSpPr>
          <p:spPr>
            <a:xfrm>
              <a:off x="909995" y="6121939"/>
              <a:ext cx="524391" cy="204311"/>
            </a:xfrm>
            <a:prstGeom prst="roundRect">
              <a:avLst/>
            </a:prstGeom>
            <a:noFill/>
            <a:ln>
              <a:noFill/>
            </a:ln>
          </p:spPr>
          <p:txBody>
            <a:bodyPr wrap="square" lIns="0" tIns="0" rIns="0" bIns="0" rtlCol="0" anchor="ctr">
              <a:spAutoFit/>
            </a:bodyPr>
            <a:lstStyle/>
            <a:p>
              <a:pPr algn="ctr"/>
              <a:r>
                <a:rPr lang="en-US" sz="1200" b="1" dirty="0" smtClean="0">
                  <a:latin typeface="Arial" panose="020B0604020202020204" pitchFamily="34" charset="0"/>
                  <a:cs typeface="Arial" panose="020B0604020202020204" pitchFamily="34" charset="0"/>
                </a:rPr>
                <a:t>2016</a:t>
              </a:r>
              <a:endParaRPr lang="en-US" sz="1200" b="1" dirty="0"/>
            </a:p>
          </p:txBody>
        </p:sp>
        <p:sp>
          <p:nvSpPr>
            <p:cNvPr id="23" name="TextBox 22"/>
            <p:cNvSpPr txBox="1"/>
            <p:nvPr/>
          </p:nvSpPr>
          <p:spPr>
            <a:xfrm>
              <a:off x="1954370" y="6121939"/>
              <a:ext cx="524391" cy="204311"/>
            </a:xfrm>
            <a:prstGeom prst="roundRect">
              <a:avLst/>
            </a:prstGeom>
            <a:noFill/>
            <a:ln>
              <a:noFill/>
            </a:ln>
          </p:spPr>
          <p:txBody>
            <a:bodyPr wrap="square" lIns="0" tIns="0" rIns="0" bIns="0" rtlCol="0" anchor="ctr">
              <a:spAutoFit/>
            </a:bodyPr>
            <a:lstStyle/>
            <a:p>
              <a:pPr algn="ctr"/>
              <a:r>
                <a:rPr lang="en-US" sz="1200" b="1" dirty="0" smtClean="0">
                  <a:latin typeface="Arial" panose="020B0604020202020204" pitchFamily="34" charset="0"/>
                  <a:cs typeface="Arial" panose="020B0604020202020204" pitchFamily="34" charset="0"/>
                </a:rPr>
                <a:t>2018</a:t>
              </a:r>
              <a:endParaRPr lang="en-US" sz="1200" b="1" dirty="0"/>
            </a:p>
          </p:txBody>
        </p:sp>
        <p:sp>
          <p:nvSpPr>
            <p:cNvPr id="24" name="TextBox 23"/>
            <p:cNvSpPr txBox="1"/>
            <p:nvPr/>
          </p:nvSpPr>
          <p:spPr>
            <a:xfrm>
              <a:off x="4048499" y="6121939"/>
              <a:ext cx="524391" cy="204311"/>
            </a:xfrm>
            <a:prstGeom prst="roundRect">
              <a:avLst/>
            </a:prstGeom>
            <a:noFill/>
            <a:ln>
              <a:noFill/>
            </a:ln>
          </p:spPr>
          <p:txBody>
            <a:bodyPr wrap="square" lIns="0" tIns="0" rIns="0" bIns="0" rtlCol="0" anchor="ctr">
              <a:spAutoFit/>
            </a:bodyPr>
            <a:lstStyle/>
            <a:p>
              <a:pPr algn="ctr"/>
              <a:r>
                <a:rPr lang="en-US" sz="1200" b="1" dirty="0" smtClean="0">
                  <a:latin typeface="Arial" panose="020B0604020202020204" pitchFamily="34" charset="0"/>
                  <a:cs typeface="Arial" panose="020B0604020202020204" pitchFamily="34" charset="0"/>
                </a:rPr>
                <a:t>2022</a:t>
              </a:r>
              <a:endParaRPr lang="en-US" sz="1200" b="1" dirty="0"/>
            </a:p>
          </p:txBody>
        </p:sp>
        <p:sp>
          <p:nvSpPr>
            <p:cNvPr id="25" name="TextBox 24"/>
            <p:cNvSpPr txBox="1"/>
            <p:nvPr/>
          </p:nvSpPr>
          <p:spPr>
            <a:xfrm>
              <a:off x="8186562" y="6121939"/>
              <a:ext cx="524391" cy="204311"/>
            </a:xfrm>
            <a:prstGeom prst="roundRect">
              <a:avLst/>
            </a:prstGeom>
            <a:noFill/>
            <a:ln>
              <a:noFill/>
            </a:ln>
          </p:spPr>
          <p:txBody>
            <a:bodyPr wrap="square" lIns="0" tIns="0" rIns="0" bIns="0" rtlCol="0" anchor="ctr">
              <a:spAutoFit/>
            </a:bodyPr>
            <a:lstStyle/>
            <a:p>
              <a:pPr algn="ctr"/>
              <a:r>
                <a:rPr lang="en-US" sz="1200" b="1" dirty="0" smtClean="0">
                  <a:latin typeface="Arial" panose="020B0604020202020204" pitchFamily="34" charset="0"/>
                  <a:cs typeface="Arial" panose="020B0604020202020204" pitchFamily="34" charset="0"/>
                </a:rPr>
                <a:t>2030</a:t>
              </a:r>
              <a:endParaRPr lang="en-US" sz="1200" b="1" dirty="0"/>
            </a:p>
          </p:txBody>
        </p:sp>
        <p:sp>
          <p:nvSpPr>
            <p:cNvPr id="35" name="TextBox 34"/>
            <p:cNvSpPr txBox="1"/>
            <p:nvPr/>
          </p:nvSpPr>
          <p:spPr>
            <a:xfrm>
              <a:off x="5667092" y="6121939"/>
              <a:ext cx="524391" cy="204311"/>
            </a:xfrm>
            <a:prstGeom prst="roundRect">
              <a:avLst/>
            </a:prstGeom>
            <a:noFill/>
            <a:ln>
              <a:noFill/>
            </a:ln>
          </p:spPr>
          <p:txBody>
            <a:bodyPr wrap="square" lIns="0" tIns="0" rIns="0" bIns="0" rtlCol="0" anchor="ctr">
              <a:spAutoFit/>
            </a:bodyPr>
            <a:lstStyle/>
            <a:p>
              <a:pPr algn="ctr"/>
              <a:r>
                <a:rPr lang="en-US" sz="1200" b="1" dirty="0" smtClean="0">
                  <a:latin typeface="Arial" panose="020B0604020202020204" pitchFamily="34" charset="0"/>
                  <a:cs typeface="Arial" panose="020B0604020202020204" pitchFamily="34" charset="0"/>
                </a:rPr>
                <a:t>2025</a:t>
              </a:r>
              <a:endParaRPr lang="en-US" sz="1200" b="1" dirty="0"/>
            </a:p>
          </p:txBody>
        </p:sp>
        <p:sp>
          <p:nvSpPr>
            <p:cNvPr id="36" name="TextBox 35"/>
            <p:cNvSpPr txBox="1"/>
            <p:nvPr/>
          </p:nvSpPr>
          <p:spPr>
            <a:xfrm>
              <a:off x="4882175" y="2417530"/>
              <a:ext cx="1993688" cy="873228"/>
            </a:xfrm>
            <a:prstGeom prst="roundRect">
              <a:avLst/>
            </a:prstGeom>
            <a:solidFill>
              <a:schemeClr val="bg1">
                <a:lumMod val="75000"/>
              </a:schemeClr>
            </a:solidFill>
            <a:ln w="19050">
              <a:solidFill>
                <a:schemeClr val="tx1"/>
              </a:solidFill>
            </a:ln>
          </p:spPr>
          <p:txBody>
            <a:bodyPr wrap="square" lIns="45720" tIns="45720" rIns="45720" bIns="0" rtlCol="0" anchor="ctr">
              <a:spAutoFit/>
            </a:bodyPr>
            <a:lstStyle/>
            <a:p>
              <a:pPr algn="ctr">
                <a:lnSpc>
                  <a:spcPct val="90000"/>
                </a:lnSpc>
                <a:spcAft>
                  <a:spcPts val="200"/>
                </a:spcAft>
              </a:pPr>
              <a:r>
                <a:rPr lang="en-US" sz="1300" b="1" dirty="0" smtClean="0">
                  <a:latin typeface="Arial" panose="020B0604020202020204" pitchFamily="34" charset="0"/>
                  <a:cs typeface="Arial" panose="020B0604020202020204" pitchFamily="34" charset="0"/>
                </a:rPr>
                <a:t>2025: </a:t>
              </a:r>
              <a:r>
                <a:rPr lang="en-US" sz="1300" dirty="0" smtClean="0">
                  <a:latin typeface="Arial" panose="020B0604020202020204" pitchFamily="34" charset="0"/>
                  <a:cs typeface="Arial" panose="020B0604020202020204" pitchFamily="34" charset="0"/>
                </a:rPr>
                <a:t>MISO analysis shows new assets may need to be in service for CPP compliance</a:t>
              </a:r>
              <a:endParaRPr lang="en-US" sz="1300" dirty="0">
                <a:latin typeface="Arial" panose="020B0604020202020204" pitchFamily="34" charset="0"/>
                <a:cs typeface="Arial" panose="020B0604020202020204" pitchFamily="34" charset="0"/>
              </a:endParaRPr>
            </a:p>
          </p:txBody>
        </p:sp>
      </p:grpSp>
      <p:grpSp>
        <p:nvGrpSpPr>
          <p:cNvPr id="45" name="Group 44"/>
          <p:cNvGrpSpPr/>
          <p:nvPr/>
        </p:nvGrpSpPr>
        <p:grpSpPr>
          <a:xfrm>
            <a:off x="5325823" y="3064820"/>
            <a:ext cx="3496783" cy="2021054"/>
            <a:chOff x="-238892" y="0"/>
            <a:chExt cx="4282680" cy="2234877"/>
          </a:xfrm>
          <a:solidFill>
            <a:srgbClr val="82BC00"/>
          </a:solidFill>
        </p:grpSpPr>
        <p:grpSp>
          <p:nvGrpSpPr>
            <p:cNvPr id="46" name="Group 45"/>
            <p:cNvGrpSpPr/>
            <p:nvPr/>
          </p:nvGrpSpPr>
          <p:grpSpPr>
            <a:xfrm>
              <a:off x="-227225" y="2"/>
              <a:ext cx="4271011" cy="2233509"/>
              <a:chOff x="-303723" y="2"/>
              <a:chExt cx="5587814" cy="2922132"/>
            </a:xfrm>
            <a:grpFill/>
          </p:grpSpPr>
          <p:sp>
            <p:nvSpPr>
              <p:cNvPr id="56" name="TextBox 27"/>
              <p:cNvSpPr txBox="1"/>
              <p:nvPr/>
            </p:nvSpPr>
            <p:spPr>
              <a:xfrm>
                <a:off x="-303723" y="1808960"/>
                <a:ext cx="5587814" cy="1113174"/>
              </a:xfrm>
              <a:prstGeom prst="rect">
                <a:avLst/>
              </a:prstGeom>
              <a:solidFill>
                <a:srgbClr val="82BC00"/>
              </a:solidFill>
              <a:ln w="19050">
                <a:noFill/>
              </a:ln>
            </p:spPr>
            <p:txBody>
              <a:bodyPr wrap="square" rtlCol="0" anchor="ctr">
                <a:spAutoFit/>
              </a:bodyPr>
              <a:lstStyle/>
              <a:p>
                <a:pPr marL="0" marR="0" algn="ctr">
                  <a:spcBef>
                    <a:spcPts val="0"/>
                  </a:spcBef>
                  <a:spcAft>
                    <a:spcPts val="0"/>
                  </a:spcAft>
                </a:pPr>
                <a:r>
                  <a:rPr lang="en-US" sz="1100" b="1" kern="1200" dirty="0" smtClean="0">
                    <a:effectLst/>
                    <a:latin typeface="Arial"/>
                    <a:ea typeface="Times New Roman"/>
                  </a:rPr>
                  <a:t>*Many </a:t>
                </a:r>
                <a:r>
                  <a:rPr lang="en-US" sz="1100" b="1" kern="1200" dirty="0">
                    <a:effectLst/>
                    <a:latin typeface="Arial"/>
                    <a:ea typeface="Times New Roman"/>
                  </a:rPr>
                  <a:t>factors can extend the time needed to permit and build new assets, so early planning is prudent to ensure that sufficient resources will be </a:t>
                </a:r>
                <a:r>
                  <a:rPr lang="en-US" sz="1100" b="1" kern="1200" dirty="0" smtClean="0">
                    <a:effectLst/>
                    <a:latin typeface="Arial"/>
                    <a:ea typeface="Times New Roman"/>
                  </a:rPr>
                  <a:t>in place </a:t>
                </a:r>
                <a:r>
                  <a:rPr lang="en-US" sz="1100" b="1" kern="1200" dirty="0">
                    <a:effectLst/>
                    <a:latin typeface="Arial"/>
                    <a:ea typeface="Times New Roman"/>
                  </a:rPr>
                  <a:t>to achieve CPP compliance</a:t>
                </a:r>
                <a:endParaRPr lang="en-US" sz="1100" dirty="0">
                  <a:effectLst/>
                  <a:latin typeface="Times New Roman"/>
                  <a:ea typeface="Times New Roman"/>
                </a:endParaRPr>
              </a:p>
            </p:txBody>
          </p:sp>
          <p:sp>
            <p:nvSpPr>
              <p:cNvPr id="57" name="Rectangle 56"/>
              <p:cNvSpPr/>
              <p:nvPr/>
            </p:nvSpPr>
            <p:spPr>
              <a:xfrm>
                <a:off x="1685087" y="2"/>
                <a:ext cx="1575028" cy="1868774"/>
              </a:xfrm>
              <a:prstGeom prst="rect">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pic>
            <p:nvPicPr>
              <p:cNvPr id="58" name="Picture 57" descr="http://www.clipartlord.com/wp-content/uploads/2015/10/hourglass6.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26371" y="226845"/>
                <a:ext cx="1108268" cy="1448035"/>
              </a:xfrm>
              <a:prstGeom prst="rect">
                <a:avLst/>
              </a:prstGeom>
              <a:grpFill/>
              <a:ln w="19050">
                <a:noFill/>
              </a:ln>
              <a:extLst/>
            </p:spPr>
          </p:pic>
        </p:grpSp>
        <p:grpSp>
          <p:nvGrpSpPr>
            <p:cNvPr id="47" name="Group 46"/>
            <p:cNvGrpSpPr/>
            <p:nvPr/>
          </p:nvGrpSpPr>
          <p:grpSpPr>
            <a:xfrm>
              <a:off x="-238892" y="0"/>
              <a:ext cx="4282680" cy="2234877"/>
              <a:chOff x="-236660" y="0"/>
              <a:chExt cx="4242797" cy="2234877"/>
            </a:xfrm>
            <a:grpFill/>
          </p:grpSpPr>
          <p:cxnSp>
            <p:nvCxnSpPr>
              <p:cNvPr id="48" name="Straight Connector 47"/>
              <p:cNvCxnSpPr/>
              <p:nvPr/>
            </p:nvCxnSpPr>
            <p:spPr>
              <a:xfrm>
                <a:off x="1280297" y="5998"/>
                <a:ext cx="1213890" cy="0"/>
              </a:xfrm>
              <a:prstGeom prst="line">
                <a:avLst/>
              </a:prstGeom>
              <a:grpFill/>
              <a:ln w="1905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1277837" y="0"/>
                <a:ext cx="0" cy="1389556"/>
              </a:xfrm>
              <a:prstGeom prst="line">
                <a:avLst/>
              </a:prstGeom>
              <a:grpFill/>
              <a:ln w="1905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21540000" flipH="1" flipV="1">
                <a:off x="-236660" y="1367570"/>
                <a:ext cx="1519989" cy="26194"/>
              </a:xfrm>
              <a:prstGeom prst="line">
                <a:avLst/>
              </a:prstGeom>
              <a:grpFill/>
              <a:ln w="1905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225101" y="1393830"/>
                <a:ext cx="0" cy="841047"/>
              </a:xfrm>
              <a:prstGeom prst="line">
                <a:avLst/>
              </a:prstGeom>
              <a:grpFill/>
              <a:ln w="1905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225101" y="2224828"/>
                <a:ext cx="4231235" cy="10049"/>
              </a:xfrm>
              <a:prstGeom prst="line">
                <a:avLst/>
              </a:prstGeom>
              <a:grpFill/>
              <a:ln w="1905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V="1">
                <a:off x="4006137" y="1393830"/>
                <a:ext cx="0" cy="841047"/>
              </a:xfrm>
              <a:prstGeom prst="line">
                <a:avLst/>
              </a:prstGeom>
              <a:grpFill/>
              <a:ln w="1905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2483443" y="1236"/>
                <a:ext cx="0" cy="1380415"/>
              </a:xfrm>
              <a:prstGeom prst="line">
                <a:avLst/>
              </a:prstGeom>
              <a:grpFill/>
              <a:ln w="1905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2476603" y="1392262"/>
                <a:ext cx="1529534" cy="0"/>
              </a:xfrm>
              <a:prstGeom prst="line">
                <a:avLst/>
              </a:prstGeom>
              <a:grpFill/>
              <a:ln w="19050" cmpd="sng">
                <a:solidFill>
                  <a:schemeClr val="tx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160565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Users\M02388\AppData\Local\Microsoft\Windows\Temporary Internet Files\Content.Outlook\NGOGI6FP\2015MISOSeams_CPP.jpg"/>
          <p:cNvPicPr/>
          <p:nvPr/>
        </p:nvPicPr>
        <p:blipFill>
          <a:blip r:embed="rId3">
            <a:extLst>
              <a:ext uri="{28A0092B-C50C-407E-A947-70E740481C1C}">
                <a14:useLocalDpi xmlns:a14="http://schemas.microsoft.com/office/drawing/2010/main" val="0"/>
              </a:ext>
            </a:extLst>
          </a:blip>
          <a:srcRect/>
          <a:stretch>
            <a:fillRect/>
          </a:stretch>
        </p:blipFill>
        <p:spPr bwMode="auto">
          <a:xfrm>
            <a:off x="1822735" y="939377"/>
            <a:ext cx="5184140" cy="3288665"/>
          </a:xfrm>
          <a:prstGeom prst="rect">
            <a:avLst/>
          </a:prstGeom>
          <a:noFill/>
          <a:ln>
            <a:noFill/>
          </a:ln>
        </p:spPr>
      </p:pic>
      <p:sp>
        <p:nvSpPr>
          <p:cNvPr id="2" name="Slide Number Placeholder 1"/>
          <p:cNvSpPr>
            <a:spLocks noGrp="1"/>
          </p:cNvSpPr>
          <p:nvPr>
            <p:ph type="sldNum" sz="quarter" idx="12"/>
          </p:nvPr>
        </p:nvSpPr>
        <p:spPr/>
        <p:txBody>
          <a:bodyPr/>
          <a:lstStyle/>
          <a:p>
            <a:fld id="{39B7D113-3520-413C-BFCC-4067A2923579}" type="slidenum">
              <a:rPr lang="en-US" smtClean="0">
                <a:solidFill>
                  <a:prstClr val="black"/>
                </a:solidFill>
              </a:rPr>
              <a:pPr/>
              <a:t>4</a:t>
            </a:fld>
            <a:endParaRPr lang="en-US" dirty="0">
              <a:solidFill>
                <a:prstClr val="black"/>
              </a:solidFill>
            </a:endParaRPr>
          </a:p>
        </p:txBody>
      </p:sp>
      <p:sp>
        <p:nvSpPr>
          <p:cNvPr id="4" name="Text Placeholder 3"/>
          <p:cNvSpPr>
            <a:spLocks noGrp="1"/>
          </p:cNvSpPr>
          <p:nvPr>
            <p:ph type="body" sz="quarter" idx="13"/>
          </p:nvPr>
        </p:nvSpPr>
        <p:spPr>
          <a:xfrm>
            <a:off x="228601" y="116264"/>
            <a:ext cx="8722894" cy="882316"/>
          </a:xfrm>
        </p:spPr>
        <p:txBody>
          <a:bodyPr/>
          <a:lstStyle/>
          <a:p>
            <a:pPr marL="0" indent="0">
              <a:lnSpc>
                <a:spcPct val="90000"/>
              </a:lnSpc>
              <a:buNone/>
            </a:pPr>
            <a:r>
              <a:rPr lang="en-US" dirty="0" smtClean="0"/>
              <a:t>MISO is talking with neighboring system operators about our collective efforts to analyze the Clean Power Plan</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728484998"/>
              </p:ext>
            </p:extLst>
          </p:nvPr>
        </p:nvGraphicFramePr>
        <p:xfrm>
          <a:off x="246184" y="4375730"/>
          <a:ext cx="8675077" cy="1805804"/>
        </p:xfrm>
        <a:graphic>
          <a:graphicData uri="http://schemas.openxmlformats.org/drawingml/2006/table">
            <a:tbl>
              <a:tblPr firstRow="1" bandRow="1">
                <a:tableStyleId>{5C22544A-7EE6-4342-B048-85BDC9FD1C3A}</a:tableStyleId>
              </a:tblPr>
              <a:tblGrid>
                <a:gridCol w="8675077"/>
              </a:tblGrid>
              <a:tr h="507356">
                <a:tc>
                  <a:txBody>
                    <a:bodyPr/>
                    <a:lstStyle/>
                    <a:p>
                      <a:pPr algn="ctr"/>
                      <a:r>
                        <a:rPr lang="en-US" sz="1800" dirty="0" smtClean="0">
                          <a:latin typeface="Arial" panose="020B0604020202020204" pitchFamily="34" charset="0"/>
                          <a:cs typeface="Arial" panose="020B0604020202020204" pitchFamily="34" charset="0"/>
                        </a:rPr>
                        <a:t>These talks reflect the following realities</a:t>
                      </a:r>
                      <a:r>
                        <a:rPr lang="en-US" sz="1800" baseline="0" dirty="0" smtClean="0">
                          <a:latin typeface="Arial" panose="020B0604020202020204" pitchFamily="34" charset="0"/>
                          <a:cs typeface="Arial" panose="020B0604020202020204" pitchFamily="34" charset="0"/>
                        </a:rPr>
                        <a:t> about the grid system and the CPP: </a:t>
                      </a:r>
                      <a:endParaRPr lang="en-US" sz="1800" dirty="0">
                        <a:latin typeface="Arial" panose="020B0604020202020204" pitchFamily="34" charset="0"/>
                        <a:cs typeface="Arial" panose="020B0604020202020204" pitchFamily="34" charset="0"/>
                      </a:endParaRPr>
                    </a:p>
                  </a:txBody>
                  <a:tcPr marT="91440" marB="91440"/>
                </a:tc>
              </a:tr>
              <a:tr h="507356">
                <a:tc>
                  <a:txBody>
                    <a:bodyPr/>
                    <a:lstStyle/>
                    <a:p>
                      <a:pPr marL="182880" marR="0" lvl="0" indent="-18288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lang="en-US" sz="1700" kern="1200" dirty="0" smtClean="0">
                          <a:solidFill>
                            <a:schemeClr val="dk1"/>
                          </a:solidFill>
                          <a:effectLst/>
                          <a:latin typeface="Arial" panose="020B0604020202020204" pitchFamily="34" charset="0"/>
                          <a:ea typeface="+mn-ea"/>
                          <a:cs typeface="Arial" panose="020B0604020202020204" pitchFamily="34" charset="0"/>
                        </a:rPr>
                        <a:t>Due to the interconnected nature of the grid system, conditions</a:t>
                      </a:r>
                      <a:r>
                        <a:rPr lang="en-US" sz="1700" kern="1200" baseline="0" dirty="0" smtClean="0">
                          <a:solidFill>
                            <a:schemeClr val="dk1"/>
                          </a:solidFill>
                          <a:effectLst/>
                          <a:latin typeface="Arial" panose="020B0604020202020204" pitchFamily="34" charset="0"/>
                          <a:ea typeface="+mn-ea"/>
                          <a:cs typeface="Arial" panose="020B0604020202020204" pitchFamily="34" charset="0"/>
                        </a:rPr>
                        <a:t> </a:t>
                      </a:r>
                      <a:r>
                        <a:rPr lang="en-US" sz="1700" kern="1200" dirty="0" smtClean="0">
                          <a:solidFill>
                            <a:schemeClr val="dk1"/>
                          </a:solidFill>
                          <a:effectLst/>
                          <a:latin typeface="Arial" panose="020B0604020202020204" pitchFamily="34" charset="0"/>
                          <a:ea typeface="+mn-ea"/>
                          <a:cs typeface="Arial" panose="020B0604020202020204" pitchFamily="34" charset="0"/>
                        </a:rPr>
                        <a:t>that affect the MISO-controlled portion of the grid may</a:t>
                      </a:r>
                      <a:r>
                        <a:rPr lang="en-US" sz="1700" kern="1200" baseline="0" dirty="0" smtClean="0">
                          <a:solidFill>
                            <a:schemeClr val="dk1"/>
                          </a:solidFill>
                          <a:effectLst/>
                          <a:latin typeface="Arial" panose="020B0604020202020204" pitchFamily="34" charset="0"/>
                          <a:ea typeface="+mn-ea"/>
                          <a:cs typeface="Arial" panose="020B0604020202020204" pitchFamily="34" charset="0"/>
                        </a:rPr>
                        <a:t> </a:t>
                      </a:r>
                      <a:r>
                        <a:rPr lang="en-US" sz="1700" kern="1200" dirty="0" smtClean="0">
                          <a:solidFill>
                            <a:schemeClr val="dk1"/>
                          </a:solidFill>
                          <a:effectLst/>
                          <a:latin typeface="Arial" panose="020B0604020202020204" pitchFamily="34" charset="0"/>
                          <a:ea typeface="+mn-ea"/>
                          <a:cs typeface="Arial" panose="020B0604020202020204" pitchFamily="34" charset="0"/>
                        </a:rPr>
                        <a:t>also impact neighboring system operators.</a:t>
                      </a:r>
                    </a:p>
                  </a:txBody>
                  <a:tcPr marT="91440" marB="91440"/>
                </a:tc>
              </a:tr>
              <a:tr h="507356">
                <a:tc>
                  <a:txBody>
                    <a:bodyPr/>
                    <a:lstStyle/>
                    <a:p>
                      <a:pPr marL="182880" indent="-182880">
                        <a:lnSpc>
                          <a:spcPct val="90000"/>
                        </a:lnSpc>
                        <a:buFont typeface="Arial" panose="020B0604020202020204" pitchFamily="34" charset="0"/>
                        <a:buChar char="•"/>
                      </a:pPr>
                      <a:r>
                        <a:rPr lang="en-US" sz="1700" kern="1200" dirty="0" smtClean="0">
                          <a:solidFill>
                            <a:schemeClr val="dk1"/>
                          </a:solidFill>
                          <a:effectLst/>
                          <a:latin typeface="Arial" panose="020B0604020202020204" pitchFamily="34" charset="0"/>
                          <a:ea typeface="+mn-ea"/>
                          <a:cs typeface="Arial" panose="020B0604020202020204" pitchFamily="34" charset="0"/>
                        </a:rPr>
                        <a:t>The impacts of the CPP will be national in scope, reaching beyond MISO’s borders and the borders of any other single system operator.</a:t>
                      </a:r>
                      <a:endParaRPr lang="en-US" sz="1700" dirty="0">
                        <a:latin typeface="Arial" panose="020B0604020202020204" pitchFamily="34" charset="0"/>
                        <a:cs typeface="Arial" panose="020B0604020202020204" pitchFamily="34" charset="0"/>
                      </a:endParaRPr>
                    </a:p>
                  </a:txBody>
                  <a:tcPr marT="91440" marB="91440"/>
                </a:tc>
              </a:tr>
            </a:tbl>
          </a:graphicData>
        </a:graphic>
      </p:graphicFrame>
      <p:sp>
        <p:nvSpPr>
          <p:cNvPr id="6" name="TextBox 5"/>
          <p:cNvSpPr txBox="1"/>
          <p:nvPr/>
        </p:nvSpPr>
        <p:spPr>
          <a:xfrm>
            <a:off x="6432693" y="3466310"/>
            <a:ext cx="2434856" cy="577081"/>
          </a:xfrm>
          <a:prstGeom prst="rect">
            <a:avLst/>
          </a:prstGeom>
          <a:noFill/>
        </p:spPr>
        <p:txBody>
          <a:bodyPr wrap="square" rtlCol="0">
            <a:spAutoFit/>
          </a:bodyPr>
          <a:lstStyle/>
          <a:p>
            <a:pPr defTabSz="914400"/>
            <a:r>
              <a:rPr lang="en-US" sz="1050" i="1" dirty="0" smtClean="0">
                <a:solidFill>
                  <a:prstClr val="black"/>
                </a:solidFill>
                <a:latin typeface="Arial" panose="020B0604020202020204" pitchFamily="34" charset="0"/>
                <a:cs typeface="Arial" panose="020B0604020202020204" pitchFamily="34" charset="0"/>
              </a:rPr>
              <a:t>Note: Areas were two system boundaries are interspersed are illustrated with a crosshatch pattern. </a:t>
            </a:r>
            <a:endParaRPr lang="en-US" sz="1050" i="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465274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511" y="118610"/>
            <a:ext cx="8510519" cy="748897"/>
          </a:xfrm>
        </p:spPr>
        <p:txBody>
          <a:bodyPr/>
          <a:lstStyle/>
          <a:p>
            <a:pPr>
              <a:lnSpc>
                <a:spcPct val="90000"/>
              </a:lnSpc>
            </a:pPr>
            <a:r>
              <a:rPr lang="en-US" sz="2400" dirty="0" smtClean="0"/>
              <a:t>MISO plays key roles with respect to the Clean Power Plan and other forces that impact the footprint, including:</a:t>
            </a:r>
            <a:endParaRPr lang="en-US" sz="24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5562" y="1635353"/>
            <a:ext cx="3186160" cy="2671869"/>
          </a:xfrm>
          <a:prstGeom prst="rect">
            <a:avLst/>
          </a:prstGeom>
        </p:spPr>
      </p:pic>
      <p:sp>
        <p:nvSpPr>
          <p:cNvPr id="25" name="TextBox 24"/>
          <p:cNvSpPr txBox="1"/>
          <p:nvPr/>
        </p:nvSpPr>
        <p:spPr>
          <a:xfrm>
            <a:off x="158496" y="4545598"/>
            <a:ext cx="4181855" cy="1601464"/>
          </a:xfrm>
          <a:prstGeom prst="rect">
            <a:avLst/>
          </a:prstGeom>
          <a:noFill/>
        </p:spPr>
        <p:txBody>
          <a:bodyPr wrap="square" rtlCol="0">
            <a:spAutoFit/>
          </a:bodyPr>
          <a:lstStyle/>
          <a:p>
            <a:pPr marL="176213" indent="-176213">
              <a:lnSpc>
                <a:spcPct val="90000"/>
              </a:lnSpc>
              <a:spcAft>
                <a:spcPts val="700"/>
              </a:spcAft>
              <a:buFont typeface="Arial" panose="020B0604020202020204" pitchFamily="34" charset="0"/>
              <a:buChar char="•"/>
            </a:pPr>
            <a:r>
              <a:rPr lang="en-US" sz="1600" dirty="0" smtClean="0">
                <a:solidFill>
                  <a:prstClr val="black"/>
                </a:solidFill>
                <a:latin typeface="Arial" panose="020B0604020202020204" pitchFamily="34" charset="0"/>
                <a:cs typeface="Arial" panose="020B0604020202020204" pitchFamily="34" charset="0"/>
              </a:rPr>
              <a:t>How to analyze rate and mass to facilitate regional solutions</a:t>
            </a:r>
          </a:p>
          <a:p>
            <a:pPr marL="176213" indent="-176213">
              <a:lnSpc>
                <a:spcPct val="90000"/>
              </a:lnSpc>
              <a:spcAft>
                <a:spcPts val="700"/>
              </a:spcAft>
              <a:buFont typeface="Arial" panose="020B0604020202020204" pitchFamily="34" charset="0"/>
              <a:buChar char="•"/>
            </a:pPr>
            <a:r>
              <a:rPr lang="en-US" sz="1600" dirty="0" smtClean="0">
                <a:solidFill>
                  <a:prstClr val="black"/>
                </a:solidFill>
                <a:latin typeface="Arial" panose="020B0604020202020204" pitchFamily="34" charset="0"/>
                <a:cs typeface="Arial" panose="020B0604020202020204" pitchFamily="34" charset="0"/>
              </a:rPr>
              <a:t>Model impacts of state/regional alternatives</a:t>
            </a:r>
          </a:p>
          <a:p>
            <a:pPr marL="176213" indent="-176213">
              <a:lnSpc>
                <a:spcPct val="90000"/>
              </a:lnSpc>
              <a:spcAft>
                <a:spcPts val="700"/>
              </a:spcAft>
              <a:buFont typeface="Arial" panose="020B0604020202020204" pitchFamily="34" charset="0"/>
              <a:buChar char="•"/>
            </a:pPr>
            <a:r>
              <a:rPr lang="en-US" sz="1600" dirty="0" smtClean="0">
                <a:solidFill>
                  <a:prstClr val="black"/>
                </a:solidFill>
                <a:latin typeface="Arial" panose="020B0604020202020204" pitchFamily="34" charset="0"/>
                <a:cs typeface="Arial" panose="020B0604020202020204" pitchFamily="34" charset="0"/>
              </a:rPr>
              <a:t>Requirements of emissions-trading platforms   </a:t>
            </a:r>
            <a:endParaRPr lang="en-US" sz="1600" dirty="0">
              <a:solidFill>
                <a:prstClr val="black"/>
              </a:solidFill>
              <a:latin typeface="Arial" panose="020B0604020202020204" pitchFamily="34" charset="0"/>
              <a:cs typeface="Arial" panose="020B0604020202020204" pitchFamily="34" charset="0"/>
            </a:endParaRPr>
          </a:p>
        </p:txBody>
      </p:sp>
      <p:sp>
        <p:nvSpPr>
          <p:cNvPr id="26" name="TextBox 25"/>
          <p:cNvSpPr txBox="1"/>
          <p:nvPr/>
        </p:nvSpPr>
        <p:spPr>
          <a:xfrm>
            <a:off x="4608574" y="4465012"/>
            <a:ext cx="4523233" cy="2002600"/>
          </a:xfrm>
          <a:prstGeom prst="rect">
            <a:avLst/>
          </a:prstGeom>
          <a:noFill/>
        </p:spPr>
        <p:txBody>
          <a:bodyPr wrap="square" rtlCol="0">
            <a:spAutoFit/>
          </a:bodyPr>
          <a:lstStyle/>
          <a:p>
            <a:pPr marL="176213" indent="-176213">
              <a:lnSpc>
                <a:spcPct val="90000"/>
              </a:lnSpc>
              <a:spcAft>
                <a:spcPts val="700"/>
              </a:spcAft>
              <a:buFont typeface="Arial" panose="020B0604020202020204" pitchFamily="34" charset="0"/>
              <a:buChar char="•"/>
            </a:pPr>
            <a:r>
              <a:rPr lang="en-US" sz="1600" dirty="0" smtClean="0">
                <a:solidFill>
                  <a:prstClr val="black"/>
                </a:solidFill>
                <a:latin typeface="Arial" panose="020B0604020202020204" pitchFamily="34" charset="0"/>
                <a:cs typeface="Arial" panose="020B0604020202020204" pitchFamily="34" charset="0"/>
              </a:rPr>
              <a:t>Evaluation of emissions-trading platforms</a:t>
            </a:r>
          </a:p>
          <a:p>
            <a:pPr marL="176213" indent="-176213">
              <a:lnSpc>
                <a:spcPct val="90000"/>
              </a:lnSpc>
              <a:spcAft>
                <a:spcPts val="700"/>
              </a:spcAft>
              <a:buFont typeface="Arial" panose="020B0604020202020204" pitchFamily="34" charset="0"/>
              <a:buChar char="•"/>
            </a:pPr>
            <a:r>
              <a:rPr lang="en-US" sz="1600" dirty="0" smtClean="0">
                <a:solidFill>
                  <a:prstClr val="black"/>
                </a:solidFill>
                <a:latin typeface="Arial" panose="020B0604020202020204" pitchFamily="34" charset="0"/>
                <a:cs typeface="Arial" panose="020B0604020202020204" pitchFamily="34" charset="0"/>
              </a:rPr>
              <a:t>Assessment of MISO system operational impacts</a:t>
            </a:r>
            <a:endParaRPr lang="en-US" sz="1600" dirty="0">
              <a:solidFill>
                <a:prstClr val="black"/>
              </a:solidFill>
              <a:latin typeface="Arial" panose="020B0604020202020204" pitchFamily="34" charset="0"/>
              <a:cs typeface="Arial" panose="020B0604020202020204" pitchFamily="34" charset="0"/>
            </a:endParaRPr>
          </a:p>
          <a:p>
            <a:pPr marL="176213" indent="-176213">
              <a:lnSpc>
                <a:spcPct val="90000"/>
              </a:lnSpc>
              <a:spcAft>
                <a:spcPts val="700"/>
              </a:spcAft>
              <a:buFont typeface="Arial" panose="020B0604020202020204" pitchFamily="34" charset="0"/>
              <a:buChar char="•"/>
            </a:pPr>
            <a:r>
              <a:rPr lang="en-US" sz="1600" dirty="0">
                <a:solidFill>
                  <a:prstClr val="black"/>
                </a:solidFill>
                <a:latin typeface="Arial" panose="020B0604020202020204" pitchFamily="34" charset="0"/>
                <a:cs typeface="Arial" panose="020B0604020202020204" pitchFamily="34" charset="0"/>
              </a:rPr>
              <a:t>Changes to market </a:t>
            </a:r>
            <a:r>
              <a:rPr lang="en-US" sz="1600" dirty="0" smtClean="0">
                <a:solidFill>
                  <a:prstClr val="black"/>
                </a:solidFill>
                <a:latin typeface="Arial" panose="020B0604020202020204" pitchFamily="34" charset="0"/>
                <a:cs typeface="Arial" panose="020B0604020202020204" pitchFamily="34" charset="0"/>
              </a:rPr>
              <a:t>design</a:t>
            </a:r>
            <a:endParaRPr lang="en-US" sz="1600" dirty="0">
              <a:solidFill>
                <a:prstClr val="black"/>
              </a:solidFill>
              <a:latin typeface="Arial" panose="020B0604020202020204" pitchFamily="34" charset="0"/>
              <a:cs typeface="Arial" panose="020B0604020202020204" pitchFamily="34" charset="0"/>
            </a:endParaRPr>
          </a:p>
          <a:p>
            <a:pPr marL="176213" indent="-176213">
              <a:lnSpc>
                <a:spcPct val="90000"/>
              </a:lnSpc>
              <a:spcAft>
                <a:spcPts val="700"/>
              </a:spcAft>
              <a:buFont typeface="Arial" panose="020B0604020202020204" pitchFamily="34" charset="0"/>
              <a:buChar char="•"/>
            </a:pPr>
            <a:r>
              <a:rPr lang="en-US" sz="1600" dirty="0">
                <a:solidFill>
                  <a:prstClr val="black"/>
                </a:solidFill>
                <a:latin typeface="Arial" panose="020B0604020202020204" pitchFamily="34" charset="0"/>
                <a:cs typeface="Arial" panose="020B0604020202020204" pitchFamily="34" charset="0"/>
              </a:rPr>
              <a:t>Transmission </a:t>
            </a:r>
            <a:r>
              <a:rPr lang="en-US" sz="1600" dirty="0" smtClean="0">
                <a:solidFill>
                  <a:prstClr val="black"/>
                </a:solidFill>
                <a:latin typeface="Arial" panose="020B0604020202020204" pitchFamily="34" charset="0"/>
                <a:cs typeface="Arial" panose="020B0604020202020204" pitchFamily="34" charset="0"/>
              </a:rPr>
              <a:t>planning: second round of Multi-Value Projects?</a:t>
            </a:r>
            <a:endParaRPr lang="en-US" sz="1600" dirty="0">
              <a:solidFill>
                <a:prstClr val="black"/>
              </a:solidFill>
              <a:latin typeface="Arial" panose="020B0604020202020204" pitchFamily="34" charset="0"/>
              <a:cs typeface="Arial" panose="020B0604020202020204" pitchFamily="34" charset="0"/>
            </a:endParaRPr>
          </a:p>
          <a:p>
            <a:pPr marL="176213" indent="-176213">
              <a:lnSpc>
                <a:spcPct val="90000"/>
              </a:lnSpc>
              <a:spcAft>
                <a:spcPts val="700"/>
              </a:spcAft>
              <a:buFont typeface="Arial" panose="020B0604020202020204" pitchFamily="34" charset="0"/>
              <a:buChar char="•"/>
            </a:pPr>
            <a:r>
              <a:rPr lang="en-US" sz="1600" dirty="0">
                <a:solidFill>
                  <a:prstClr val="black"/>
                </a:solidFill>
                <a:latin typeface="Arial" panose="020B0604020202020204" pitchFamily="34" charset="0"/>
                <a:cs typeface="Arial" panose="020B0604020202020204" pitchFamily="34" charset="0"/>
              </a:rPr>
              <a:t>Integration of renewables</a:t>
            </a:r>
          </a:p>
        </p:txBody>
      </p:sp>
      <p:pic>
        <p:nvPicPr>
          <p:cNvPr id="22" name="Picture 2" descr="I:\Shared\PHOTO LIBRARY\Energy Graphics\Energy generators_Ener.Sources.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1589" t="48444" r="9041" b="28337"/>
          <a:stretch/>
        </p:blipFill>
        <p:spPr bwMode="auto">
          <a:xfrm>
            <a:off x="3027351" y="2021991"/>
            <a:ext cx="1089881" cy="1523488"/>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descr="Building Logo Clipart"/>
          <p:cNvPicPr/>
          <p:nvPr/>
        </p:nvPicPr>
        <p:blipFill rotWithShape="1">
          <a:blip r:embed="rId5" cstate="print">
            <a:extLst>
              <a:ext uri="{28A0092B-C50C-407E-A947-70E740481C1C}">
                <a14:useLocalDpi xmlns:a14="http://schemas.microsoft.com/office/drawing/2010/main" val="0"/>
              </a:ext>
            </a:extLst>
          </a:blip>
          <a:srcRect l="16255" t="8030" r="21502" b="13076"/>
          <a:stretch/>
        </p:blipFill>
        <p:spPr bwMode="auto">
          <a:xfrm>
            <a:off x="1696432" y="1592738"/>
            <a:ext cx="1130446" cy="1523488"/>
          </a:xfrm>
          <a:prstGeom prst="rect">
            <a:avLst/>
          </a:prstGeom>
          <a:noFill/>
          <a:ln>
            <a:noFill/>
          </a:ln>
          <a:extLst>
            <a:ext uri="{53640926-AAD7-44D8-BBD7-CCE9431645EC}">
              <a14:shadowObscured xmlns:a14="http://schemas.microsoft.com/office/drawing/2010/main"/>
            </a:ext>
          </a:extLst>
        </p:spPr>
      </p:pic>
      <p:sp>
        <p:nvSpPr>
          <p:cNvPr id="8" name="TextBox 7"/>
          <p:cNvSpPr txBox="1"/>
          <p:nvPr/>
        </p:nvSpPr>
        <p:spPr>
          <a:xfrm>
            <a:off x="286297" y="1109079"/>
            <a:ext cx="3887115" cy="323165"/>
          </a:xfrm>
          <a:prstGeom prst="rect">
            <a:avLst/>
          </a:prstGeom>
          <a:noFill/>
        </p:spPr>
        <p:txBody>
          <a:bodyPr wrap="square" rtlCol="0">
            <a:spAutoFit/>
          </a:bodyPr>
          <a:lstStyle/>
          <a:p>
            <a:r>
              <a:rPr lang="en-US" sz="1500" dirty="0" smtClean="0">
                <a:solidFill>
                  <a:srgbClr val="0000FF"/>
                </a:solidFill>
                <a:latin typeface="Arial" panose="020B0604020202020204" pitchFamily="34" charset="0"/>
                <a:cs typeface="Arial" panose="020B0604020202020204" pitchFamily="34" charset="0"/>
              </a:rPr>
              <a:t>Informing Policymakers and Asset Owners</a:t>
            </a:r>
            <a:endParaRPr lang="en-US" sz="1500" dirty="0">
              <a:solidFill>
                <a:srgbClr val="0000FF"/>
              </a:solidFill>
              <a:latin typeface="Arial" panose="020B0604020202020204" pitchFamily="34" charset="0"/>
              <a:cs typeface="Arial" panose="020B0604020202020204" pitchFamily="34" charset="0"/>
            </a:endParaRPr>
          </a:p>
        </p:txBody>
      </p:sp>
      <p:sp>
        <p:nvSpPr>
          <p:cNvPr id="9" name="TextBox 8"/>
          <p:cNvSpPr txBox="1"/>
          <p:nvPr/>
        </p:nvSpPr>
        <p:spPr>
          <a:xfrm>
            <a:off x="4515555" y="1038741"/>
            <a:ext cx="4182968" cy="553998"/>
          </a:xfrm>
          <a:prstGeom prst="rect">
            <a:avLst/>
          </a:prstGeom>
          <a:noFill/>
        </p:spPr>
        <p:txBody>
          <a:bodyPr wrap="square" rtlCol="0">
            <a:spAutoFit/>
          </a:bodyPr>
          <a:lstStyle/>
          <a:p>
            <a:pPr algn="ctr"/>
            <a:r>
              <a:rPr lang="en-US" sz="1500" dirty="0" smtClean="0">
                <a:solidFill>
                  <a:srgbClr val="0000FF"/>
                </a:solidFill>
                <a:latin typeface="Arial" panose="020B0604020202020204" pitchFamily="34" charset="0"/>
                <a:cs typeface="Arial" panose="020B0604020202020204" pitchFamily="34" charset="0"/>
              </a:rPr>
              <a:t>Enabling the </a:t>
            </a:r>
            <a:r>
              <a:rPr lang="en-US" sz="1500" dirty="0">
                <a:solidFill>
                  <a:srgbClr val="0000FF"/>
                </a:solidFill>
                <a:latin typeface="Arial" panose="020B0604020202020204" pitchFamily="34" charset="0"/>
                <a:cs typeface="Arial" panose="020B0604020202020204" pitchFamily="34" charset="0"/>
              </a:rPr>
              <a:t>R</a:t>
            </a:r>
            <a:r>
              <a:rPr lang="en-US" sz="1500" dirty="0" smtClean="0">
                <a:solidFill>
                  <a:srgbClr val="0000FF"/>
                </a:solidFill>
                <a:latin typeface="Arial" panose="020B0604020202020204" pitchFamily="34" charset="0"/>
                <a:cs typeface="Arial" panose="020B0604020202020204" pitchFamily="34" charset="0"/>
              </a:rPr>
              <a:t>eliable, </a:t>
            </a:r>
            <a:r>
              <a:rPr lang="en-US" sz="1500" dirty="0">
                <a:solidFill>
                  <a:srgbClr val="0000FF"/>
                </a:solidFill>
                <a:latin typeface="Arial" panose="020B0604020202020204" pitchFamily="34" charset="0"/>
                <a:cs typeface="Arial" panose="020B0604020202020204" pitchFamily="34" charset="0"/>
              </a:rPr>
              <a:t>E</a:t>
            </a:r>
            <a:r>
              <a:rPr lang="en-US" sz="1500" dirty="0" smtClean="0">
                <a:solidFill>
                  <a:srgbClr val="0000FF"/>
                </a:solidFill>
                <a:latin typeface="Arial" panose="020B0604020202020204" pitchFamily="34" charset="0"/>
                <a:cs typeface="Arial" panose="020B0604020202020204" pitchFamily="34" charset="0"/>
              </a:rPr>
              <a:t>fficient Implementation of </a:t>
            </a:r>
            <a:r>
              <a:rPr lang="en-US" sz="1500" dirty="0">
                <a:solidFill>
                  <a:srgbClr val="0000FF"/>
                </a:solidFill>
                <a:latin typeface="Arial" panose="020B0604020202020204" pitchFamily="34" charset="0"/>
                <a:cs typeface="Arial" panose="020B0604020202020204" pitchFamily="34" charset="0"/>
              </a:rPr>
              <a:t>P</a:t>
            </a:r>
            <a:r>
              <a:rPr lang="en-US" sz="1500" dirty="0" smtClean="0">
                <a:solidFill>
                  <a:srgbClr val="0000FF"/>
                </a:solidFill>
                <a:latin typeface="Arial" panose="020B0604020202020204" pitchFamily="34" charset="0"/>
                <a:cs typeface="Arial" panose="020B0604020202020204" pitchFamily="34" charset="0"/>
              </a:rPr>
              <a:t>olicy Decisions </a:t>
            </a:r>
            <a:endParaRPr lang="en-US" sz="1500" dirty="0">
              <a:solidFill>
                <a:srgbClr val="0000FF"/>
              </a:solidFill>
              <a:latin typeface="Arial" panose="020B0604020202020204" pitchFamily="34" charset="0"/>
              <a:cs typeface="Arial" panose="020B0604020202020204" pitchFamily="34" charset="0"/>
            </a:endParaRPr>
          </a:p>
        </p:txBody>
      </p:sp>
      <p:pic>
        <p:nvPicPr>
          <p:cNvPr id="1028" name="Picture 4" descr="https://encrypted-tbn1.gstatic.com/images?q=tbn:ANd9GcSyEXVG3TpfoYZupUJhyTx8FdFLLgwI3t_cGeQtD2Rjd0z1Qb8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96432" y="3177976"/>
            <a:ext cx="1110046" cy="109531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cdn.vectorstock.com/i/composite/76,96/silhouette-of-power-line-and-electric-pylon-vector-1067696.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7806" y="2091153"/>
            <a:ext cx="1381610" cy="1454326"/>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39B7D113-3520-413C-BFCC-4067A2923579}"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159699945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 Overview - Logo line">
  <a:themeElements>
    <a:clrScheme name="MISO Approved PowerPoint Template Colors">
      <a:dk1>
        <a:srgbClr val="000000"/>
      </a:dk1>
      <a:lt1>
        <a:sysClr val="window" lastClr="FFFFFF"/>
      </a:lt1>
      <a:dk2>
        <a:srgbClr val="424456"/>
      </a:dk2>
      <a:lt2>
        <a:srgbClr val="DEDEDE"/>
      </a:lt2>
      <a:accent1>
        <a:srgbClr val="0092CF"/>
      </a:accent1>
      <a:accent2>
        <a:srgbClr val="8CC63F"/>
      </a:accent2>
      <a:accent3>
        <a:srgbClr val="CEC19F"/>
      </a:accent3>
      <a:accent4>
        <a:srgbClr val="9EE3FF"/>
      </a:accent4>
      <a:accent5>
        <a:srgbClr val="A5A5A5"/>
      </a:accent5>
      <a:accent6>
        <a:srgbClr val="ADAFC0"/>
      </a:accent6>
      <a:hlink>
        <a:srgbClr val="0092CF"/>
      </a:hlink>
      <a:folHlink>
        <a:srgbClr val="7030A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9EBFF"/>
        </a:accent1>
        <a:accent2>
          <a:srgbClr val="0092CF"/>
        </a:accent2>
        <a:accent3>
          <a:srgbClr val="FFFFFF"/>
        </a:accent3>
        <a:accent4>
          <a:srgbClr val="000000"/>
        </a:accent4>
        <a:accent5>
          <a:srgbClr val="D9F3FF"/>
        </a:accent5>
        <a:accent6>
          <a:srgbClr val="0084BB"/>
        </a:accent6>
        <a:hlink>
          <a:srgbClr val="CEC19F"/>
        </a:hlink>
        <a:folHlink>
          <a:srgbClr val="8CC63F"/>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808080"/>
        </a:lt2>
        <a:accent1>
          <a:srgbClr val="CEC19F"/>
        </a:accent1>
        <a:accent2>
          <a:srgbClr val="0092CF"/>
        </a:accent2>
        <a:accent3>
          <a:srgbClr val="FFFFFF"/>
        </a:accent3>
        <a:accent4>
          <a:srgbClr val="000000"/>
        </a:accent4>
        <a:accent5>
          <a:srgbClr val="E3DDCD"/>
        </a:accent5>
        <a:accent6>
          <a:srgbClr val="0084BB"/>
        </a:accent6>
        <a:hlink>
          <a:srgbClr val="ABE7FF"/>
        </a:hlink>
        <a:folHlink>
          <a:srgbClr val="8CC63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1 Overview - Logo line">
  <a:themeElements>
    <a:clrScheme name="MISO Approved PowerPoint Template Colors">
      <a:dk1>
        <a:srgbClr val="000000"/>
      </a:dk1>
      <a:lt1>
        <a:sysClr val="window" lastClr="FFFFFF"/>
      </a:lt1>
      <a:dk2>
        <a:srgbClr val="424456"/>
      </a:dk2>
      <a:lt2>
        <a:srgbClr val="DEDEDE"/>
      </a:lt2>
      <a:accent1>
        <a:srgbClr val="0092CF"/>
      </a:accent1>
      <a:accent2>
        <a:srgbClr val="8CC63F"/>
      </a:accent2>
      <a:accent3>
        <a:srgbClr val="CEC19F"/>
      </a:accent3>
      <a:accent4>
        <a:srgbClr val="9EE3FF"/>
      </a:accent4>
      <a:accent5>
        <a:srgbClr val="A5A5A5"/>
      </a:accent5>
      <a:accent6>
        <a:srgbClr val="ADAFC0"/>
      </a:accent6>
      <a:hlink>
        <a:srgbClr val="0092CF"/>
      </a:hlink>
      <a:folHlink>
        <a:srgbClr val="7030A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9EBFF"/>
        </a:accent1>
        <a:accent2>
          <a:srgbClr val="0092CF"/>
        </a:accent2>
        <a:accent3>
          <a:srgbClr val="FFFFFF"/>
        </a:accent3>
        <a:accent4>
          <a:srgbClr val="000000"/>
        </a:accent4>
        <a:accent5>
          <a:srgbClr val="D9F3FF"/>
        </a:accent5>
        <a:accent6>
          <a:srgbClr val="0084BB"/>
        </a:accent6>
        <a:hlink>
          <a:srgbClr val="CEC19F"/>
        </a:hlink>
        <a:folHlink>
          <a:srgbClr val="8CC63F"/>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808080"/>
        </a:lt2>
        <a:accent1>
          <a:srgbClr val="CEC19F"/>
        </a:accent1>
        <a:accent2>
          <a:srgbClr val="0092CF"/>
        </a:accent2>
        <a:accent3>
          <a:srgbClr val="FFFFFF"/>
        </a:accent3>
        <a:accent4>
          <a:srgbClr val="000000"/>
        </a:accent4>
        <a:accent5>
          <a:srgbClr val="E3DDCD"/>
        </a:accent5>
        <a:accent6>
          <a:srgbClr val="0084BB"/>
        </a:accent6>
        <a:hlink>
          <a:srgbClr val="ABE7FF"/>
        </a:hlink>
        <a:folHlink>
          <a:srgbClr val="8CC63F"/>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1 Overview - Logo line">
  <a:themeElements>
    <a:clrScheme name="MISO Approved PowerPoint Template Colors">
      <a:dk1>
        <a:srgbClr val="000000"/>
      </a:dk1>
      <a:lt1>
        <a:sysClr val="window" lastClr="FFFFFF"/>
      </a:lt1>
      <a:dk2>
        <a:srgbClr val="424456"/>
      </a:dk2>
      <a:lt2>
        <a:srgbClr val="DEDEDE"/>
      </a:lt2>
      <a:accent1>
        <a:srgbClr val="0092CF"/>
      </a:accent1>
      <a:accent2>
        <a:srgbClr val="8CC63F"/>
      </a:accent2>
      <a:accent3>
        <a:srgbClr val="CEC19F"/>
      </a:accent3>
      <a:accent4>
        <a:srgbClr val="9EE3FF"/>
      </a:accent4>
      <a:accent5>
        <a:srgbClr val="A5A5A5"/>
      </a:accent5>
      <a:accent6>
        <a:srgbClr val="ADAFC0"/>
      </a:accent6>
      <a:hlink>
        <a:srgbClr val="0092CF"/>
      </a:hlink>
      <a:folHlink>
        <a:srgbClr val="7030A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9EBFF"/>
        </a:accent1>
        <a:accent2>
          <a:srgbClr val="0092CF"/>
        </a:accent2>
        <a:accent3>
          <a:srgbClr val="FFFFFF"/>
        </a:accent3>
        <a:accent4>
          <a:srgbClr val="000000"/>
        </a:accent4>
        <a:accent5>
          <a:srgbClr val="D9F3FF"/>
        </a:accent5>
        <a:accent6>
          <a:srgbClr val="0084BB"/>
        </a:accent6>
        <a:hlink>
          <a:srgbClr val="CEC19F"/>
        </a:hlink>
        <a:folHlink>
          <a:srgbClr val="8CC63F"/>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808080"/>
        </a:lt2>
        <a:accent1>
          <a:srgbClr val="CEC19F"/>
        </a:accent1>
        <a:accent2>
          <a:srgbClr val="0092CF"/>
        </a:accent2>
        <a:accent3>
          <a:srgbClr val="FFFFFF"/>
        </a:accent3>
        <a:accent4>
          <a:srgbClr val="000000"/>
        </a:accent4>
        <a:accent5>
          <a:srgbClr val="E3DDCD"/>
        </a:accent5>
        <a:accent6>
          <a:srgbClr val="0084BB"/>
        </a:accent6>
        <a:hlink>
          <a:srgbClr val="ABE7FF"/>
        </a:hlink>
        <a:folHlink>
          <a:srgbClr val="8CC63F"/>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 BUR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DRAFT_MTEP Guiding Principles_04182014v5">
  <a:themeElements>
    <a:clrScheme name="MISO Approved PowerPoint Template Colors">
      <a:dk1>
        <a:srgbClr val="000000"/>
      </a:dk1>
      <a:lt1>
        <a:sysClr val="window" lastClr="FFFFFF"/>
      </a:lt1>
      <a:dk2>
        <a:srgbClr val="424456"/>
      </a:dk2>
      <a:lt2>
        <a:srgbClr val="DEDEDE"/>
      </a:lt2>
      <a:accent1>
        <a:srgbClr val="0092CF"/>
      </a:accent1>
      <a:accent2>
        <a:srgbClr val="8CC63F"/>
      </a:accent2>
      <a:accent3>
        <a:srgbClr val="CEC19F"/>
      </a:accent3>
      <a:accent4>
        <a:srgbClr val="9EE3FF"/>
      </a:accent4>
      <a:accent5>
        <a:srgbClr val="A5A5A5"/>
      </a:accent5>
      <a:accent6>
        <a:srgbClr val="ADAFC0"/>
      </a:accent6>
      <a:hlink>
        <a:srgbClr val="0092CF"/>
      </a:hlink>
      <a:folHlink>
        <a:srgbClr val="7030A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9EBFF"/>
        </a:accent1>
        <a:accent2>
          <a:srgbClr val="0092CF"/>
        </a:accent2>
        <a:accent3>
          <a:srgbClr val="FFFFFF"/>
        </a:accent3>
        <a:accent4>
          <a:srgbClr val="000000"/>
        </a:accent4>
        <a:accent5>
          <a:srgbClr val="D9F3FF"/>
        </a:accent5>
        <a:accent6>
          <a:srgbClr val="0084BB"/>
        </a:accent6>
        <a:hlink>
          <a:srgbClr val="CEC19F"/>
        </a:hlink>
        <a:folHlink>
          <a:srgbClr val="8CC63F"/>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808080"/>
        </a:lt2>
        <a:accent1>
          <a:srgbClr val="CEC19F"/>
        </a:accent1>
        <a:accent2>
          <a:srgbClr val="0092CF"/>
        </a:accent2>
        <a:accent3>
          <a:srgbClr val="FFFFFF"/>
        </a:accent3>
        <a:accent4>
          <a:srgbClr val="000000"/>
        </a:accent4>
        <a:accent5>
          <a:srgbClr val="E3DDCD"/>
        </a:accent5>
        <a:accent6>
          <a:srgbClr val="0084BB"/>
        </a:accent6>
        <a:hlink>
          <a:srgbClr val="ABE7FF"/>
        </a:hlink>
        <a:folHlink>
          <a:srgbClr val="8CC63F"/>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Office Theme">
  <a:themeElements>
    <a:clrScheme name="MISO Colors">
      <a:dk1>
        <a:sysClr val="windowText" lastClr="000000"/>
      </a:dk1>
      <a:lt1>
        <a:sysClr val="window" lastClr="FFFFFF"/>
      </a:lt1>
      <a:dk2>
        <a:srgbClr val="706259"/>
      </a:dk2>
      <a:lt2>
        <a:srgbClr val="F6F1E8"/>
      </a:lt2>
      <a:accent1>
        <a:srgbClr val="0082CA"/>
      </a:accent1>
      <a:accent2>
        <a:srgbClr val="82BC00"/>
      </a:accent2>
      <a:accent3>
        <a:srgbClr val="D6BA8C"/>
      </a:accent3>
      <a:accent4>
        <a:srgbClr val="77226C"/>
      </a:accent4>
      <a:accent5>
        <a:srgbClr val="1CCFC9"/>
      </a:accent5>
      <a:accent6>
        <a:srgbClr val="C15027"/>
      </a:accent6>
      <a:hlink>
        <a:srgbClr val="2E0099"/>
      </a:hlink>
      <a:folHlink>
        <a:srgbClr val="5C1C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Office Theme">
  <a:themeElements>
    <a:clrScheme name="MISO Colors">
      <a:dk1>
        <a:sysClr val="windowText" lastClr="000000"/>
      </a:dk1>
      <a:lt1>
        <a:sysClr val="window" lastClr="FFFFFF"/>
      </a:lt1>
      <a:dk2>
        <a:srgbClr val="706259"/>
      </a:dk2>
      <a:lt2>
        <a:srgbClr val="F6F1E8"/>
      </a:lt2>
      <a:accent1>
        <a:srgbClr val="0082CA"/>
      </a:accent1>
      <a:accent2>
        <a:srgbClr val="82BC00"/>
      </a:accent2>
      <a:accent3>
        <a:srgbClr val="D6BA8C"/>
      </a:accent3>
      <a:accent4>
        <a:srgbClr val="77226C"/>
      </a:accent4>
      <a:accent5>
        <a:srgbClr val="1CCFC9"/>
      </a:accent5>
      <a:accent6>
        <a:srgbClr val="C15027"/>
      </a:accent6>
      <a:hlink>
        <a:srgbClr val="2E0099"/>
      </a:hlink>
      <a:folHlink>
        <a:srgbClr val="5C1C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DocumentDescription xmlns="841baeed-e55b-47e6-bf3a-1c82bef8f239" xsi:nil="true"/>
    <Image xmlns="841baeed-e55b-47e6-bf3a-1c82bef8f239">
      <Url xsi:nil="true"/>
      <Description xsi:nil="true"/>
    </Image>
    <DocumentCategory xmlns="841baeed-e55b-47e6-bf3a-1c82bef8f239" xsi:nil="true"/>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FE246B2A41DDE4EAA66A75380F24756" ma:contentTypeVersion="8" ma:contentTypeDescription="Create a new document." ma:contentTypeScope="" ma:versionID="480cf63ec674fcec3474c1fcb47ce5ac">
  <xsd:schema xmlns:xsd="http://www.w3.org/2001/XMLSchema" xmlns:p="http://schemas.microsoft.com/office/2006/metadata/properties" xmlns:ns1="http://schemas.microsoft.com/sharepoint/v3" xmlns:ns2="841baeed-e55b-47e6-bf3a-1c82bef8f239" targetNamespace="http://schemas.microsoft.com/office/2006/metadata/properties" ma:root="true" ma:fieldsID="7a88a4b4ce34561bb47b888f241789fc" ns1:_="" ns2:_="">
    <xsd:import namespace="http://schemas.microsoft.com/sharepoint/v3"/>
    <xsd:import namespace="841baeed-e55b-47e6-bf3a-1c82bef8f239"/>
    <xsd:element name="properties">
      <xsd:complexType>
        <xsd:sequence>
          <xsd:element name="documentManagement">
            <xsd:complexType>
              <xsd:all>
                <xsd:element ref="ns1:PublishingStartDate" minOccurs="0"/>
                <xsd:element ref="ns1:PublishingExpirationDate" minOccurs="0"/>
                <xsd:element ref="ns2:DocumentCategory" minOccurs="0"/>
                <xsd:element ref="ns2:DocumentDescription" minOccurs="0"/>
                <xsd:element ref="ns2:Imag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8" nillable="true" ma:displayName="Scheduling Start Date" ma:description="" ma:internalName="PublishingStartDate">
      <xsd:simpleType>
        <xsd:restriction base="dms:Unknown"/>
      </xsd:simpleType>
    </xsd:element>
    <xsd:element name="PublishingExpirationDate" ma:index="9" nillable="true" ma:displayName="Scheduling End Date" ma:description="" ma:internalName="PublishingExpirationDate">
      <xsd:simpleType>
        <xsd:restriction base="dms:Unknown"/>
      </xsd:simpleType>
    </xsd:element>
  </xsd:schema>
  <xsd:schema xmlns:xsd="http://www.w3.org/2001/XMLSchema" xmlns:dms="http://schemas.microsoft.com/office/2006/documentManagement/types" targetNamespace="841baeed-e55b-47e6-bf3a-1c82bef8f239" elementFormDefault="qualified">
    <xsd:import namespace="http://schemas.microsoft.com/office/2006/documentManagement/types"/>
    <xsd:element name="DocumentCategory" ma:index="10" nillable="true" ma:displayName="Document Category" ma:format="Dropdown" ma:internalName="DocumentCategory">
      <xsd:simpleType>
        <xsd:restriction base="dms:Choice">
          <xsd:enumeration value="Branding Assistance"/>
          <xsd:enumeration value="Corporate Presentations"/>
          <xsd:enumeration value="Corporate Maps, Images, and Logos"/>
          <xsd:enumeration value="Photos for External Use"/>
          <xsd:enumeration value="PowerPoint"/>
          <xsd:enumeration value="Word"/>
        </xsd:restriction>
      </xsd:simpleType>
    </xsd:element>
    <xsd:element name="DocumentDescription" ma:index="11" nillable="true" ma:displayName="Document Description" ma:internalName="DocumentDescription">
      <xsd:simpleType>
        <xsd:restriction base="dms:Note"/>
      </xsd:simpleType>
    </xsd:element>
    <xsd:element name="Image" ma:index="1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9857550-4C54-4A93-A024-A54D07AA395F}">
  <ds:schemaRefs>
    <ds:schemaRef ds:uri="http://schemas.microsoft.com/office/2006/documentManagement/types"/>
    <ds:schemaRef ds:uri="841baeed-e55b-47e6-bf3a-1c82bef8f239"/>
    <ds:schemaRef ds:uri="http://www.w3.org/XML/1998/namespace"/>
    <ds:schemaRef ds:uri="http://schemas.microsoft.com/office/2006/metadata/properties"/>
    <ds:schemaRef ds:uri="http://schemas.microsoft.com/sharepoint/v3"/>
    <ds:schemaRef ds:uri="http://purl.org/dc/elements/1.1/"/>
    <ds:schemaRef ds:uri="http://schemas.openxmlformats.org/package/2006/metadata/core-properties"/>
    <ds:schemaRef ds:uri="http://purl.org/dc/dcmitype/"/>
    <ds:schemaRef ds:uri="http://purl.org/dc/terms/"/>
  </ds:schemaRefs>
</ds:datastoreItem>
</file>

<file path=customXml/itemProps2.xml><?xml version="1.0" encoding="utf-8"?>
<ds:datastoreItem xmlns:ds="http://schemas.openxmlformats.org/officeDocument/2006/customXml" ds:itemID="{171A246A-01FC-40B4-9EE0-DF71603327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41baeed-e55b-47e6-bf3a-1c82bef8f239"/>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4381DD72-465A-4D6A-AE44-A5CE20032A2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25719</TotalTime>
  <Words>2029</Words>
  <Application>Microsoft Office PowerPoint</Application>
  <PresentationFormat>On-screen Show (4:3)</PresentationFormat>
  <Paragraphs>135</Paragraphs>
  <Slides>6</Slides>
  <Notes>6</Notes>
  <HiddenSlides>0</HiddenSlides>
  <MMClips>0</MMClips>
  <ScaleCrop>false</ScaleCrop>
  <HeadingPairs>
    <vt:vector size="4" baseType="variant">
      <vt:variant>
        <vt:lpstr>Theme</vt:lpstr>
      </vt:variant>
      <vt:variant>
        <vt:i4>8</vt:i4>
      </vt:variant>
      <vt:variant>
        <vt:lpstr>Slide Titles</vt:lpstr>
      </vt:variant>
      <vt:variant>
        <vt:i4>6</vt:i4>
      </vt:variant>
    </vt:vector>
  </HeadingPairs>
  <TitlesOfParts>
    <vt:vector size="14" baseType="lpstr">
      <vt:lpstr>Office Theme</vt:lpstr>
      <vt:lpstr>1 Overview - Logo line</vt:lpstr>
      <vt:lpstr>1_1 Overview - Logo line</vt:lpstr>
      <vt:lpstr>2_1 Overview - Logo line</vt:lpstr>
      <vt:lpstr>2 BURST</vt:lpstr>
      <vt:lpstr>DRAFT_MTEP Guiding Principles_04182014v5</vt:lpstr>
      <vt:lpstr>1_Office Theme</vt:lpstr>
      <vt:lpstr>2_Office Theme</vt:lpstr>
      <vt:lpstr>MISO’s analysis of  the Clean Power Plan</vt:lpstr>
      <vt:lpstr>MISO’s analysis of EPA’s Clean Power Plan will report key findings ahead of the coming deadlines that states must meet      </vt:lpstr>
      <vt:lpstr>PowerPoint Presentation</vt:lpstr>
      <vt:lpstr>PowerPoint Presentation</vt:lpstr>
      <vt:lpstr>PowerPoint Presentation</vt:lpstr>
      <vt:lpstr>MISO plays key roles with respect to the Clean Power Plan and other forces that impact the footprint, including:</vt:lpstr>
    </vt:vector>
  </TitlesOfParts>
  <Company>MISO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Template MISO 3</dc:title>
  <dc:creator>Linda Hamm</dc:creator>
  <cp:lastModifiedBy>Marc Keyser</cp:lastModifiedBy>
  <cp:revision>1234</cp:revision>
  <cp:lastPrinted>2016-02-03T13:46:38Z</cp:lastPrinted>
  <dcterms:created xsi:type="dcterms:W3CDTF">2014-05-29T14:49:36Z</dcterms:created>
  <dcterms:modified xsi:type="dcterms:W3CDTF">2016-02-04T14:20:42Z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0x0101001FE246B2A41DDE4EAA66A75380F24756</vt:lpwstr>
  </property>
</Properties>
</file>