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3"/>
  </p:notesMasterIdLst>
  <p:sldIdLst>
    <p:sldId id="256" r:id="rId2"/>
    <p:sldId id="257" r:id="rId3"/>
    <p:sldId id="258" r:id="rId4"/>
    <p:sldId id="270" r:id="rId5"/>
    <p:sldId id="263" r:id="rId6"/>
    <p:sldId id="261" r:id="rId7"/>
    <p:sldId id="262" r:id="rId8"/>
    <p:sldId id="271" r:id="rId9"/>
    <p:sldId id="265" r:id="rId10"/>
    <p:sldId id="264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88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63AF2-440D-424E-A0BC-C0A8CF900027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F0477-ADEF-40D5-85EC-45084ABD1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72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October 25,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October 25,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mailto:Dweiskopf@nrdc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848600" cy="1927225"/>
          </a:xfrm>
        </p:spPr>
        <p:txBody>
          <a:bodyPr/>
          <a:lstStyle/>
          <a:p>
            <a:r>
              <a:rPr lang="en-US" dirty="0" smtClean="0"/>
              <a:t>111D options and opportunities for Missouri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2752" y="4572000"/>
            <a:ext cx="7848600" cy="13716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David Weiskopf </a:t>
            </a:r>
          </a:p>
          <a:p>
            <a:r>
              <a:rPr lang="en-US" dirty="0" smtClean="0"/>
              <a:t>Sustainable Energy Fellow</a:t>
            </a:r>
          </a:p>
          <a:p>
            <a:r>
              <a:rPr lang="en-US" dirty="0" smtClean="0"/>
              <a:t>Natural Resources Defense Council</a:t>
            </a:r>
          </a:p>
          <a:p>
            <a:r>
              <a:rPr lang="en-US" dirty="0" smtClean="0">
                <a:hlinkClick r:id="rId2"/>
              </a:rPr>
              <a:t>Dweiskopf@nrdc.org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October 28</a:t>
            </a:r>
            <a:r>
              <a:rPr lang="en-US" baseline="30000" dirty="0" smtClean="0"/>
              <a:t>th</a:t>
            </a:r>
            <a:r>
              <a:rPr lang="en-US" dirty="0" smtClean="0"/>
              <a:t> 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943600"/>
            <a:ext cx="4876800" cy="666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3581400"/>
            <a:ext cx="53998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Missouri Public Service Commission  </a:t>
            </a:r>
          </a:p>
          <a:p>
            <a:r>
              <a:rPr lang="en-US" dirty="0" smtClean="0"/>
              <a:t>Federal Environmental Regulations Working Group</a:t>
            </a:r>
          </a:p>
          <a:p>
            <a:r>
              <a:rPr lang="en-US" dirty="0" smtClean="0"/>
              <a:t>Docket No. EW-2012-0065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Options for Missouri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Existing State clean energy programs contribute to compliance</a:t>
            </a:r>
          </a:p>
          <a:p>
            <a:pPr lvl="1"/>
            <a:r>
              <a:rPr lang="en-US" dirty="0" smtClean="0"/>
              <a:t>MEEIA: 	9.9% Cumulative Demand Reduction by 2020</a:t>
            </a:r>
          </a:p>
          <a:p>
            <a:pPr lvl="1"/>
            <a:r>
              <a:rPr lang="en-US" dirty="0" smtClean="0"/>
              <a:t>RES: 	15% Renewables by 2025</a:t>
            </a:r>
          </a:p>
          <a:p>
            <a:pPr lvl="1"/>
            <a:r>
              <a:rPr lang="en-US" dirty="0" smtClean="0"/>
              <a:t>IRP: 	Plan future resource integration, plant modernization, 		and retirement of resources that have reached the end 		of their useful life</a:t>
            </a:r>
          </a:p>
          <a:p>
            <a:pPr lvl="1"/>
            <a:r>
              <a:rPr lang="en-US" dirty="0" smtClean="0"/>
              <a:t>Local sustainability initiatives in cities and counties</a:t>
            </a:r>
          </a:p>
          <a:p>
            <a:r>
              <a:rPr lang="en-US" dirty="0" smtClean="0"/>
              <a:t>111d Compliance can build on existing efforts and/or introduce new compliance mechanisms</a:t>
            </a:r>
          </a:p>
          <a:p>
            <a:pPr lvl="1"/>
            <a:r>
              <a:rPr lang="en-US" dirty="0" smtClean="0"/>
              <a:t>Partial CCS where practicable</a:t>
            </a:r>
          </a:p>
          <a:p>
            <a:pPr lvl="1"/>
            <a:r>
              <a:rPr lang="en-US" dirty="0" smtClean="0"/>
              <a:t>Multi-state agreements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7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Cross-agency coordination with DNR on State Plan and with</a:t>
            </a:r>
            <a:r>
              <a:rPr lang="en-US" dirty="0"/>
              <a:t> </a:t>
            </a:r>
            <a:r>
              <a:rPr lang="en-US" dirty="0" smtClean="0"/>
              <a:t>EPA Region 7 on CAA process requirements</a:t>
            </a:r>
          </a:p>
          <a:p>
            <a:r>
              <a:rPr lang="en-US" dirty="0" smtClean="0"/>
              <a:t>Include111(d</a:t>
            </a:r>
            <a:r>
              <a:rPr lang="en-US" dirty="0"/>
              <a:t>) compliance plans in state IRP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Compile and analyze effects of existing emissions-reducing state policies, such as RES and MEEIA</a:t>
            </a:r>
          </a:p>
          <a:p>
            <a:r>
              <a:rPr lang="en-US" dirty="0" smtClean="0"/>
              <a:t>Investigate ways to standardize compliance in regional utility affiliate service territories</a:t>
            </a:r>
          </a:p>
          <a:p>
            <a:r>
              <a:rPr lang="en-US" dirty="0" smtClean="0"/>
              <a:t>Consider and model alternative compliance mechanisms (such as mass-based standard)</a:t>
            </a:r>
          </a:p>
          <a:p>
            <a:r>
              <a:rPr lang="en-US" dirty="0"/>
              <a:t>Working groups such as this one are incredibly valuable – Thank you!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943600"/>
            <a:ext cx="487680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74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991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Regulating Greenhouse Gases from Existing Power Plants: Clean Air Act §111(d)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 Clean Air Act Requires Regulating Pollutants that Endanger Public Health</a:t>
            </a:r>
          </a:p>
          <a:p>
            <a:pPr lvl="1"/>
            <a:r>
              <a:rPr lang="en-US" i="1" dirty="0" smtClean="0"/>
              <a:t>Massachusetts v EPA</a:t>
            </a:r>
            <a:r>
              <a:rPr lang="en-US" dirty="0" smtClean="0"/>
              <a:t> (2007): </a:t>
            </a:r>
          </a:p>
          <a:p>
            <a:pPr lvl="2"/>
            <a:r>
              <a:rPr lang="en-US" dirty="0"/>
              <a:t>G</a:t>
            </a:r>
            <a:r>
              <a:rPr lang="en-US" dirty="0" smtClean="0"/>
              <a:t>reenhouse </a:t>
            </a:r>
            <a:r>
              <a:rPr lang="en-US" dirty="0"/>
              <a:t>gases are covered by the CAA's definition of air </a:t>
            </a:r>
            <a:r>
              <a:rPr lang="en-US" dirty="0" smtClean="0"/>
              <a:t>pollutant</a:t>
            </a:r>
          </a:p>
          <a:p>
            <a:pPr lvl="2"/>
            <a:r>
              <a:rPr lang="en-US" dirty="0" smtClean="0"/>
              <a:t>EPA </a:t>
            </a:r>
            <a:r>
              <a:rPr lang="en-US" dirty="0"/>
              <a:t>must determine whether or </a:t>
            </a:r>
            <a:r>
              <a:rPr lang="en-US" dirty="0" smtClean="0"/>
              <a:t>carbon pollution from </a:t>
            </a:r>
            <a:r>
              <a:rPr lang="en-US" dirty="0"/>
              <a:t>new motor vehicles </a:t>
            </a:r>
            <a:r>
              <a:rPr lang="en-US" dirty="0" smtClean="0"/>
              <a:t>endangers </a:t>
            </a:r>
            <a:r>
              <a:rPr lang="en-US" dirty="0"/>
              <a:t>public health or </a:t>
            </a:r>
            <a:r>
              <a:rPr lang="en-US" dirty="0" smtClean="0"/>
              <a:t>welfare</a:t>
            </a:r>
          </a:p>
          <a:p>
            <a:pPr lvl="2"/>
            <a:r>
              <a:rPr lang="en-US" dirty="0" smtClean="0"/>
              <a:t>If carbon pollution endangers public health or welfare, EPA must set emission standards</a:t>
            </a:r>
          </a:p>
          <a:p>
            <a:pPr lvl="1"/>
            <a:r>
              <a:rPr lang="en-US" dirty="0" smtClean="0"/>
              <a:t>EPA Endangerment Finding (2009) </a:t>
            </a:r>
          </a:p>
          <a:p>
            <a:pPr lvl="1"/>
            <a:r>
              <a:rPr lang="en-US" i="1" dirty="0"/>
              <a:t>American Electric Power v. </a:t>
            </a:r>
            <a:r>
              <a:rPr lang="en-US" i="1" dirty="0" smtClean="0"/>
              <a:t>Connecticut</a:t>
            </a:r>
            <a:r>
              <a:rPr lang="en-US" dirty="0" smtClean="0"/>
              <a:t> (2011):</a:t>
            </a:r>
          </a:p>
          <a:p>
            <a:pPr lvl="2"/>
            <a:r>
              <a:rPr lang="en-US" dirty="0" smtClean="0"/>
              <a:t>Court affirms </a:t>
            </a:r>
            <a:r>
              <a:rPr lang="en-US" dirty="0"/>
              <a:t>that </a:t>
            </a:r>
            <a:r>
              <a:rPr lang="en-US" dirty="0" smtClean="0"/>
              <a:t>§111 of the Clean Air Act provides EPA authority to regulate carbon pollution from new and existing power plants</a:t>
            </a:r>
          </a:p>
          <a:p>
            <a:pPr marL="548640" lvl="2" indent="0">
              <a:buNone/>
            </a:pPr>
            <a:endParaRPr lang="en-US" dirty="0" smtClean="0"/>
          </a:p>
          <a:p>
            <a:r>
              <a:rPr lang="en-US" dirty="0" smtClean="0"/>
              <a:t>October 15, 2013: </a:t>
            </a:r>
          </a:p>
          <a:p>
            <a:pPr lvl="1"/>
            <a:r>
              <a:rPr lang="en-US" dirty="0" smtClean="0"/>
              <a:t>Supreme Court declines to hear further challenges to endangerment finding and authority to regulate carbon pollution under </a:t>
            </a:r>
            <a:r>
              <a:rPr lang="en-US" dirty="0"/>
              <a:t>§</a:t>
            </a:r>
            <a:r>
              <a:rPr lang="en-US" dirty="0" smtClean="0"/>
              <a:t>111, reinforcing EPA’s authority to regulate carbon pollution from new and existing power plants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EPA 111(d) Process</a:t>
            </a:r>
            <a:endParaRPr lang="en-US" dirty="0"/>
          </a:p>
        </p:txBody>
      </p:sp>
      <p:sp>
        <p:nvSpPr>
          <p:cNvPr id="6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October-November 2013:</a:t>
            </a:r>
          </a:p>
          <a:p>
            <a:pPr lvl="1"/>
            <a:r>
              <a:rPr lang="en-US" dirty="0" smtClean="0"/>
              <a:t>Current EPA Outreach</a:t>
            </a:r>
          </a:p>
          <a:p>
            <a:pPr lvl="1"/>
            <a:r>
              <a:rPr lang="en-US" dirty="0" smtClean="0"/>
              <a:t>EPA Listening Sessions (Region 7 Session is in Lenexa on Nov. 4)</a:t>
            </a:r>
          </a:p>
          <a:p>
            <a:r>
              <a:rPr lang="en-US" dirty="0" smtClean="0"/>
              <a:t>June 2014: </a:t>
            </a:r>
          </a:p>
          <a:p>
            <a:pPr lvl="1"/>
            <a:r>
              <a:rPr lang="en-US" dirty="0" smtClean="0"/>
              <a:t>EPA Proposes Standard for Existing Power Plants under CAA Section 111(d)</a:t>
            </a:r>
          </a:p>
          <a:p>
            <a:pPr lvl="1"/>
            <a:r>
              <a:rPr lang="en-US" dirty="0" smtClean="0"/>
              <a:t>Public Notice and Comment period follows</a:t>
            </a:r>
          </a:p>
          <a:p>
            <a:r>
              <a:rPr lang="en-US" dirty="0" smtClean="0"/>
              <a:t>June 2015: </a:t>
            </a:r>
          </a:p>
          <a:p>
            <a:pPr lvl="1"/>
            <a:r>
              <a:rPr lang="en-US" dirty="0" smtClean="0"/>
              <a:t>EPA Finalizes 111(d) Standard</a:t>
            </a:r>
          </a:p>
          <a:p>
            <a:pPr lvl="1"/>
            <a:r>
              <a:rPr lang="en-US" dirty="0" smtClean="0"/>
              <a:t>States develop State Plans for compliance with Public Notice and Comment</a:t>
            </a:r>
          </a:p>
          <a:p>
            <a:r>
              <a:rPr lang="en-US" dirty="0" smtClean="0"/>
              <a:t>June 2016 or sooner: </a:t>
            </a:r>
          </a:p>
          <a:p>
            <a:pPr lvl="1"/>
            <a:r>
              <a:rPr lang="en-US" dirty="0" smtClean="0"/>
              <a:t>State Plans submitted to EPA for final approval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2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Elements of 111(d)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EPA must establish an emission guideline that reflects the “best system of emission reduction” (BSER) for existing sources.</a:t>
            </a:r>
          </a:p>
          <a:p>
            <a:pPr lvl="1"/>
            <a:r>
              <a:rPr lang="en-US" dirty="0" smtClean="0"/>
              <a:t>BSER includes consideration of cost, compliance time, and the remaining useful life if the covered sources</a:t>
            </a:r>
          </a:p>
          <a:p>
            <a:pPr lvl="1"/>
            <a:r>
              <a:rPr lang="en-US" dirty="0" smtClean="0"/>
              <a:t>A flexible system-based approach may be applied, as in current regulation of emissions from Municipal Waste Combustors </a:t>
            </a:r>
          </a:p>
          <a:p>
            <a:r>
              <a:rPr lang="en-US" dirty="0" smtClean="0"/>
              <a:t>The guideline sets a standard of performance based on what can be achieved under BSER, but states may develop their own State Plans providing the pathway to reaching this standard of performance.</a:t>
            </a:r>
          </a:p>
          <a:p>
            <a:pPr lvl="1"/>
            <a:r>
              <a:rPr lang="en-US" dirty="0" smtClean="0"/>
              <a:t>If states elect not to develop a State Plan, a Federal Plan will be implemented by EPA.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99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NRDC’s Proposal: </a:t>
            </a:r>
            <a:r>
              <a:rPr lang="en-US" dirty="0" smtClean="0"/>
              <a:t>Flexible Compliance through a System-Based </a:t>
            </a:r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0638" y="1600200"/>
            <a:ext cx="9264651" cy="5257799"/>
          </a:xfrm>
          <a:prstGeom prst="rect">
            <a:avLst/>
          </a:prstGeom>
        </p:spPr>
      </p:pic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803275" y="1858745"/>
            <a:ext cx="2833688" cy="1697255"/>
            <a:chOff x="1295400" y="1524000"/>
            <a:chExt cx="2833885" cy="1752600"/>
          </a:xfrm>
        </p:grpSpPr>
        <p:sp>
          <p:nvSpPr>
            <p:cNvPr id="7" name="Rectangular Callout 6"/>
            <p:cNvSpPr/>
            <p:nvPr/>
          </p:nvSpPr>
          <p:spPr>
            <a:xfrm flipH="1">
              <a:off x="1295400" y="1524000"/>
              <a:ext cx="2833885" cy="1731963"/>
            </a:xfrm>
            <a:prstGeom prst="wedgeRectCallou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8" name="Picture 6" descr="HEATRAT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3905" y="1834237"/>
              <a:ext cx="850295" cy="832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1295400" y="2667000"/>
              <a:ext cx="2819596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600" dirty="0">
                  <a:solidFill>
                    <a:srgbClr val="96A72C"/>
                  </a:solidFill>
                  <a:latin typeface="+mj-lt"/>
                </a:rPr>
                <a:t>HEAT RATE REDUCTIONS</a:t>
              </a:r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6102350" y="1846045"/>
            <a:ext cx="2841625" cy="1697255"/>
            <a:chOff x="4953000" y="1524000"/>
            <a:chExt cx="2841142" cy="1752600"/>
          </a:xfrm>
        </p:grpSpPr>
        <p:sp>
          <p:nvSpPr>
            <p:cNvPr id="11" name="Rectangular Callout 10"/>
            <p:cNvSpPr/>
            <p:nvPr/>
          </p:nvSpPr>
          <p:spPr>
            <a:xfrm>
              <a:off x="4960937" y="1524000"/>
              <a:ext cx="2833205" cy="1731963"/>
            </a:xfrm>
            <a:prstGeom prst="wedgeRectCallou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2" name="Picture 15" descr="DISPATCH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5390" y="1676400"/>
              <a:ext cx="1042610" cy="1080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Rectangle 2"/>
            <p:cNvSpPr>
              <a:spLocks noChangeArrowheads="1"/>
            </p:cNvSpPr>
            <p:nvPr/>
          </p:nvSpPr>
          <p:spPr bwMode="auto">
            <a:xfrm>
              <a:off x="4953000" y="2667000"/>
              <a:ext cx="2818921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600" dirty="0">
                  <a:solidFill>
                    <a:srgbClr val="96A72C"/>
                  </a:solidFill>
                  <a:latin typeface="+mj-lt"/>
                </a:rPr>
                <a:t>CLEANER POWER SOURCES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3048000" y="4134051"/>
            <a:ext cx="3644900" cy="590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rgbClr val="96A72C"/>
                </a:solidFill>
              </a:rPr>
              <a:t>FLEXIBLE COMPLIANCE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88988" y="5055970"/>
            <a:ext cx="2847975" cy="1697255"/>
            <a:chOff x="1295400" y="4495800"/>
            <a:chExt cx="2848399" cy="1752600"/>
          </a:xfrm>
        </p:grpSpPr>
        <p:sp>
          <p:nvSpPr>
            <p:cNvPr id="16" name="Rectangular Callout 15"/>
            <p:cNvSpPr/>
            <p:nvPr/>
          </p:nvSpPr>
          <p:spPr>
            <a:xfrm flipH="1" flipV="1">
              <a:off x="1309689" y="4495800"/>
              <a:ext cx="2834110" cy="1731963"/>
            </a:xfrm>
            <a:prstGeom prst="wedgeRectCallou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7" name="Picture 24" descr="RENEWABLES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428" y="4648200"/>
              <a:ext cx="1662772" cy="1046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2"/>
            <p:cNvSpPr>
              <a:spLocks noChangeArrowheads="1"/>
            </p:cNvSpPr>
            <p:nvPr/>
          </p:nvSpPr>
          <p:spPr bwMode="auto">
            <a:xfrm>
              <a:off x="1295400" y="5638800"/>
              <a:ext cx="281982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600" dirty="0">
                  <a:solidFill>
                    <a:srgbClr val="96A72C"/>
                  </a:solidFill>
                  <a:latin typeface="+mj-lt"/>
                </a:rPr>
                <a:t> MORE RENEWABLES</a:t>
              </a:r>
            </a:p>
          </p:txBody>
        </p:sp>
      </p:grpSp>
      <p:grpSp>
        <p:nvGrpSpPr>
          <p:cNvPr id="19" name="Group 45"/>
          <p:cNvGrpSpPr>
            <a:grpSpLocks/>
          </p:cNvGrpSpPr>
          <p:nvPr/>
        </p:nvGrpSpPr>
        <p:grpSpPr bwMode="auto">
          <a:xfrm>
            <a:off x="6019800" y="5090194"/>
            <a:ext cx="2833688" cy="1675731"/>
            <a:chOff x="4953000" y="4575604"/>
            <a:chExt cx="2833885" cy="1731818"/>
          </a:xfrm>
        </p:grpSpPr>
        <p:sp>
          <p:nvSpPr>
            <p:cNvPr id="20" name="Rectangular Callout 19"/>
            <p:cNvSpPr/>
            <p:nvPr/>
          </p:nvSpPr>
          <p:spPr>
            <a:xfrm flipV="1">
              <a:off x="4953000" y="4575604"/>
              <a:ext cx="2833885" cy="1731818"/>
            </a:xfrm>
            <a:prstGeom prst="wedgeRectCallou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21" name="Picture 28" descr="EFFICIENCY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2932" y="4821522"/>
              <a:ext cx="1566068" cy="817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4953000" y="5638528"/>
              <a:ext cx="2819596" cy="610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600" dirty="0">
                  <a:solidFill>
                    <a:srgbClr val="96A72C"/>
                  </a:solidFill>
                  <a:latin typeface="+mj-lt"/>
                </a:rPr>
                <a:t>INVESTMENTS IN EFFICIENCY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513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NRDC’s Proposal: Flexible Compliance through a System-Based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Establish state emissions baseline </a:t>
            </a:r>
          </a:p>
          <a:p>
            <a:pPr lvl="1"/>
            <a:r>
              <a:rPr lang="en-US" dirty="0" smtClean="0"/>
              <a:t>Consider historical emissions and the current composition of the state’s power plant fleet</a:t>
            </a:r>
          </a:p>
          <a:p>
            <a:r>
              <a:rPr lang="en-US" dirty="0" smtClean="0"/>
              <a:t>Set state-specific emissions targets reductions from baseline emission intensity </a:t>
            </a:r>
            <a:endParaRPr lang="en-US" dirty="0"/>
          </a:p>
          <a:p>
            <a:pPr lvl="1"/>
            <a:r>
              <a:rPr lang="en-US" sz="2000" dirty="0" smtClean="0"/>
              <a:t>E.g</a:t>
            </a:r>
            <a:r>
              <a:rPr lang="en-US" sz="2000" dirty="0"/>
              <a:t>., state standards for 2020 range from 1,500 to 1,000 </a:t>
            </a:r>
            <a:r>
              <a:rPr lang="en-US" sz="2000" dirty="0" err="1"/>
              <a:t>lbs</a:t>
            </a:r>
            <a:r>
              <a:rPr lang="en-US" sz="2000" dirty="0"/>
              <a:t>/</a:t>
            </a:r>
            <a:r>
              <a:rPr lang="en-US" sz="2000" dirty="0" err="1"/>
              <a:t>MWh</a:t>
            </a:r>
            <a:r>
              <a:rPr lang="en-US" sz="2000" dirty="0"/>
              <a:t> depending on each state’s coal/gas generation mix in 2008-10 baseline period. Under this formula, Missouri’s target would be closer to the high end of the range due to </a:t>
            </a:r>
            <a:r>
              <a:rPr lang="en-US" sz="2000" dirty="0" smtClean="0"/>
              <a:t>its reliance on coal-fired units</a:t>
            </a:r>
            <a:endParaRPr lang="en-US" sz="2000" dirty="0"/>
          </a:p>
          <a:p>
            <a:r>
              <a:rPr lang="en-US" dirty="0"/>
              <a:t>All states must improve upon their baseline scenario, but each </a:t>
            </a:r>
            <a:r>
              <a:rPr lang="en-US" dirty="0" smtClean="0"/>
              <a:t>state’s performance targets are based on what is achievable in that state – Not a one-size fits all approach.</a:t>
            </a:r>
          </a:p>
          <a:p>
            <a:pPr lvl="1"/>
            <a:r>
              <a:rPr lang="en-US" dirty="0" smtClean="0"/>
              <a:t>Emission reductions can come through mechanisms best suited to local needs and conditions</a:t>
            </a:r>
          </a:p>
        </p:txBody>
      </p:sp>
    </p:spTree>
    <p:extLst>
      <p:ext uri="{BB962C8B-B14F-4D97-AF65-F5344CB8AC3E}">
        <p14:creationId xmlns:p14="http://schemas.microsoft.com/office/powerpoint/2010/main" val="52513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Maintaining </a:t>
            </a:r>
            <a:r>
              <a:rPr lang="en-US" dirty="0"/>
              <a:t>L</a:t>
            </a:r>
            <a:r>
              <a:rPr lang="en-US" dirty="0" smtClean="0"/>
              <a:t>ow Prices and Reliability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906" y="1524001"/>
            <a:ext cx="5040294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524001"/>
            <a:ext cx="3429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NRDC’s IPM model shows small overall reduction in wholesale prices through flexible 111d compliance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MISO prices projected to be 3.4% lower than reference case scenario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706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Maintaining </a:t>
            </a:r>
            <a:r>
              <a:rPr lang="en-US" dirty="0"/>
              <a:t>L</a:t>
            </a:r>
            <a:r>
              <a:rPr lang="en-US" dirty="0" smtClean="0"/>
              <a:t>ow Prices and Reliability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1"/>
            <a:ext cx="342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Retain our high standards for grid reliability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Missouri’s high reserve margin unaffected while modernizing state power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Multi-year averaging available to provide sufficient compliance time while maintaining stability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524000"/>
            <a:ext cx="5469963" cy="337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81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to Missouri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936" y="1524001"/>
            <a:ext cx="4558366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1752" y="1277530"/>
            <a:ext cx="40331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Health Benefits from reducing </a:t>
            </a:r>
            <a:r>
              <a:rPr lang="en-US" dirty="0" err="1" smtClean="0"/>
              <a:t>SOx</a:t>
            </a:r>
            <a:r>
              <a:rPr lang="en-US" dirty="0" smtClean="0"/>
              <a:t> and </a:t>
            </a:r>
            <a:r>
              <a:rPr lang="en-US" dirty="0" err="1" smtClean="0"/>
              <a:t>NOx</a:t>
            </a:r>
            <a:r>
              <a:rPr lang="en-US" dirty="0" smtClean="0"/>
              <a:t> alone far outweigh </a:t>
            </a:r>
            <a:r>
              <a:rPr lang="en-US" dirty="0" smtClean="0"/>
              <a:t>costs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St. Louis consistently among ten U.S. cities with highest incidence of asthma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Heart attacks and emergency room visits both reduced significantly in compliance scenario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Even </a:t>
            </a:r>
            <a:r>
              <a:rPr lang="en-US" dirty="0" smtClean="0"/>
              <a:t>modest </a:t>
            </a:r>
            <a:r>
              <a:rPr lang="en-US" dirty="0" smtClean="0"/>
              <a:t>estimates </a:t>
            </a:r>
            <a:r>
              <a:rPr lang="en-US" dirty="0" smtClean="0"/>
              <a:t>of the value of reducing 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emissions more than double the benefits 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Reduced exposure to extreme weather-related risk, including floods, extreme storms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Fewer heat-related deaths and hospital visits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Increased power system 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80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537</TotalTime>
  <Words>757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111D options and opportunities for Missouri</vt:lpstr>
      <vt:lpstr>Regulating Greenhouse Gases from Existing Power Plants: Clean Air Act §111(d)</vt:lpstr>
      <vt:lpstr>EPA 111(d) Process</vt:lpstr>
      <vt:lpstr>Key Elements of 111(d)</vt:lpstr>
      <vt:lpstr>NRDC’s Proposal: Flexible Compliance through a System-Based Approach</vt:lpstr>
      <vt:lpstr>NRDC’s Proposal: Flexible Compliance through a System-Based Approach</vt:lpstr>
      <vt:lpstr>Maintaining Low Prices and Reliability</vt:lpstr>
      <vt:lpstr>Maintaining Low Prices and Reliability</vt:lpstr>
      <vt:lpstr>Benefits to Missouri</vt:lpstr>
      <vt:lpstr>Policy Options for Missouri</vt:lpstr>
      <vt:lpstr>Process 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Weiskopf, David</dc:creator>
  <cp:lastModifiedBy>Weiskopf, David</cp:lastModifiedBy>
  <cp:revision>41</cp:revision>
  <dcterms:created xsi:type="dcterms:W3CDTF">2013-10-07T15:49:06Z</dcterms:created>
  <dcterms:modified xsi:type="dcterms:W3CDTF">2013-10-25T21:30:37Z</dcterms:modified>
</cp:coreProperties>
</file>