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6"/>
  </p:sldMasterIdLst>
  <p:notesMasterIdLst>
    <p:notesMasterId r:id="rId32"/>
  </p:notesMasterIdLst>
  <p:handoutMasterIdLst>
    <p:handoutMasterId r:id="rId33"/>
  </p:handoutMasterIdLst>
  <p:sldIdLst>
    <p:sldId id="274" r:id="rId7"/>
    <p:sldId id="278" r:id="rId8"/>
    <p:sldId id="298" r:id="rId9"/>
    <p:sldId id="270" r:id="rId10"/>
    <p:sldId id="275" r:id="rId11"/>
    <p:sldId id="279" r:id="rId12"/>
    <p:sldId id="272" r:id="rId13"/>
    <p:sldId id="281" r:id="rId14"/>
    <p:sldId id="280" r:id="rId15"/>
    <p:sldId id="282" r:id="rId16"/>
    <p:sldId id="285" r:id="rId17"/>
    <p:sldId id="296" r:id="rId18"/>
    <p:sldId id="284" r:id="rId19"/>
    <p:sldId id="286" r:id="rId20"/>
    <p:sldId id="283" r:id="rId21"/>
    <p:sldId id="287" r:id="rId22"/>
    <p:sldId id="288" r:id="rId23"/>
    <p:sldId id="289" r:id="rId24"/>
    <p:sldId id="291" r:id="rId25"/>
    <p:sldId id="290" r:id="rId26"/>
    <p:sldId id="292" r:id="rId27"/>
    <p:sldId id="293" r:id="rId28"/>
    <p:sldId id="294" r:id="rId29"/>
    <p:sldId id="295" r:id="rId30"/>
    <p:sldId id="297" r:id="rId31"/>
  </p:sldIdLst>
  <p:sldSz cx="9144000" cy="6858000" type="screen4x3"/>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4E4A"/>
    <a:srgbClr val="738B5D"/>
    <a:srgbClr val="FFDA00"/>
    <a:srgbClr val="0057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4" autoAdjust="0"/>
    <p:restoredTop sz="94767" autoAdjust="0"/>
  </p:normalViewPr>
  <p:slideViewPr>
    <p:cSldViewPr snapToGrid="0" snapToObjects="1">
      <p:cViewPr>
        <p:scale>
          <a:sx n="100" d="100"/>
          <a:sy n="100" d="100"/>
        </p:scale>
        <p:origin x="-1944" y="-3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85" d="100"/>
          <a:sy n="85" d="100"/>
        </p:scale>
        <p:origin x="-3138" y="-90"/>
      </p:cViewPr>
      <p:guideLst>
        <p:guide orient="horz" pos="2909"/>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1963"/>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sz="quarter" idx="1"/>
          </p:nvPr>
        </p:nvSpPr>
        <p:spPr>
          <a:xfrm>
            <a:off x="3970338" y="0"/>
            <a:ext cx="3038475" cy="461963"/>
          </a:xfrm>
          <a:prstGeom prst="rect">
            <a:avLst/>
          </a:prstGeom>
        </p:spPr>
        <p:txBody>
          <a:bodyPr vert="horz" lIns="91440" tIns="45720" rIns="91440" bIns="45720" rtlCol="0"/>
          <a:lstStyle>
            <a:lvl1pPr algn="r">
              <a:defRPr sz="1200"/>
            </a:lvl1pPr>
          </a:lstStyle>
          <a:p>
            <a:fld id="{D59D1A9A-1ED3-C749-99DB-3374295CF674}" type="datetime1">
              <a:rPr lang="en-US" smtClean="0"/>
              <a:t>4/3/2018</a:t>
            </a:fld>
            <a:endParaRPr lang="en-CA" dirty="0"/>
          </a:p>
        </p:txBody>
      </p:sp>
      <p:sp>
        <p:nvSpPr>
          <p:cNvPr id="4" name="Footer Placeholder 3"/>
          <p:cNvSpPr>
            <a:spLocks noGrp="1"/>
          </p:cNvSpPr>
          <p:nvPr>
            <p:ph type="ftr" sz="quarter" idx="2"/>
          </p:nvPr>
        </p:nvSpPr>
        <p:spPr>
          <a:xfrm>
            <a:off x="0" y="8772525"/>
            <a:ext cx="3038475" cy="461963"/>
          </a:xfrm>
          <a:prstGeom prst="rect">
            <a:avLst/>
          </a:prstGeom>
        </p:spPr>
        <p:txBody>
          <a:bodyPr vert="horz" lIns="91440" tIns="45720" rIns="91440" bIns="45720" rtlCol="0" anchor="b"/>
          <a:lstStyle>
            <a:lvl1pPr algn="l">
              <a:defRPr sz="1200"/>
            </a:lvl1pPr>
          </a:lstStyle>
          <a:p>
            <a:endParaRPr lang="en-CA" dirty="0"/>
          </a:p>
        </p:txBody>
      </p:sp>
      <p:sp>
        <p:nvSpPr>
          <p:cNvPr id="5" name="Slide Number Placeholder 4"/>
          <p:cNvSpPr>
            <a:spLocks noGrp="1"/>
          </p:cNvSpPr>
          <p:nvPr>
            <p:ph type="sldNum" sz="quarter" idx="3"/>
          </p:nvPr>
        </p:nvSpPr>
        <p:spPr>
          <a:xfrm>
            <a:off x="3970338" y="8772525"/>
            <a:ext cx="3038475" cy="461963"/>
          </a:xfrm>
          <a:prstGeom prst="rect">
            <a:avLst/>
          </a:prstGeom>
        </p:spPr>
        <p:txBody>
          <a:bodyPr vert="horz" lIns="91440" tIns="45720" rIns="91440" bIns="45720" rtlCol="0" anchor="b"/>
          <a:lstStyle>
            <a:lvl1pPr algn="r">
              <a:defRPr sz="1200"/>
            </a:lvl1pPr>
          </a:lstStyle>
          <a:p>
            <a:fld id="{76F9B466-40CD-4BC5-AE7C-118F6D1CF226}" type="slidenum">
              <a:rPr lang="en-CA" smtClean="0"/>
              <a:t>‹#›</a:t>
            </a:fld>
            <a:endParaRPr lang="en-CA" dirty="0"/>
          </a:p>
        </p:txBody>
      </p:sp>
    </p:spTree>
    <p:extLst>
      <p:ext uri="{BB962C8B-B14F-4D97-AF65-F5344CB8AC3E}">
        <p14:creationId xmlns:p14="http://schemas.microsoft.com/office/powerpoint/2010/main" val="161138230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a:defRPr sz="1200"/>
            </a:lvl1pPr>
          </a:lstStyle>
          <a:p>
            <a:endParaRPr lang="en-CA" dirty="0"/>
          </a:p>
        </p:txBody>
      </p:sp>
      <p:sp>
        <p:nvSpPr>
          <p:cNvPr id="3" name="Date Placeholder 2"/>
          <p:cNvSpPr>
            <a:spLocks noGrp="1"/>
          </p:cNvSpPr>
          <p:nvPr>
            <p:ph type="dt" idx="1"/>
          </p:nvPr>
        </p:nvSpPr>
        <p:spPr>
          <a:xfrm>
            <a:off x="3970938" y="0"/>
            <a:ext cx="3037840" cy="461804"/>
          </a:xfrm>
          <a:prstGeom prst="rect">
            <a:avLst/>
          </a:prstGeom>
        </p:spPr>
        <p:txBody>
          <a:bodyPr vert="horz" lIns="92830" tIns="46415" rIns="92830" bIns="46415" rtlCol="0"/>
          <a:lstStyle>
            <a:lvl1pPr algn="r">
              <a:defRPr sz="1200"/>
            </a:lvl1pPr>
          </a:lstStyle>
          <a:p>
            <a:fld id="{2314002D-A98A-5846-ACDC-B625043CF0BC}" type="datetime1">
              <a:rPr lang="en-US" smtClean="0"/>
              <a:t>4/3/2018</a:t>
            </a:fld>
            <a:endParaRPr lang="en-CA" dirty="0"/>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2830" tIns="46415" rIns="92830" bIns="46415" rtlCol="0" anchor="ctr"/>
          <a:lstStyle/>
          <a:p>
            <a:endParaRPr lang="en-CA" dirty="0"/>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2830" tIns="46415" rIns="92830" bIns="46415"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6" name="Footer Placeholder 5"/>
          <p:cNvSpPr>
            <a:spLocks noGrp="1"/>
          </p:cNvSpPr>
          <p:nvPr>
            <p:ph type="ftr" sz="quarter" idx="4"/>
          </p:nvPr>
        </p:nvSpPr>
        <p:spPr>
          <a:xfrm>
            <a:off x="0" y="8772668"/>
            <a:ext cx="3037840" cy="461804"/>
          </a:xfrm>
          <a:prstGeom prst="rect">
            <a:avLst/>
          </a:prstGeom>
        </p:spPr>
        <p:txBody>
          <a:bodyPr vert="horz" lIns="92830" tIns="46415" rIns="92830" bIns="46415" rtlCol="0" anchor="b"/>
          <a:lstStyle>
            <a:lvl1pPr algn="l">
              <a:defRPr sz="1200"/>
            </a:lvl1pPr>
          </a:lstStyle>
          <a:p>
            <a:endParaRPr lang="en-CA" dirty="0"/>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2830" tIns="46415" rIns="92830" bIns="46415" rtlCol="0" anchor="b"/>
          <a:lstStyle>
            <a:lvl1pPr algn="r">
              <a:defRPr sz="1200"/>
            </a:lvl1pPr>
          </a:lstStyle>
          <a:p>
            <a:fld id="{C835CD13-210E-4491-AA7A-4DD08BB2B671}" type="slidenum">
              <a:rPr lang="en-CA" smtClean="0"/>
              <a:t>‹#›</a:t>
            </a:fld>
            <a:endParaRPr lang="en-CA" dirty="0"/>
          </a:p>
        </p:txBody>
      </p:sp>
    </p:spTree>
    <p:extLst>
      <p:ext uri="{BB962C8B-B14F-4D97-AF65-F5344CB8AC3E}">
        <p14:creationId xmlns:p14="http://schemas.microsoft.com/office/powerpoint/2010/main" val="1089418975"/>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ag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p>
        </p:txBody>
      </p:sp>
      <p:sp>
        <p:nvSpPr>
          <p:cNvPr id="4" name="Slide Number Placeholder 3"/>
          <p:cNvSpPr>
            <a:spLocks noGrp="1"/>
          </p:cNvSpPr>
          <p:nvPr>
            <p:ph type="sldNum" sz="quarter" idx="11"/>
          </p:nvPr>
        </p:nvSpPr>
        <p:spPr/>
        <p:txBody>
          <a:bodyPr/>
          <a:lstStyle/>
          <a:p>
            <a:fld id="{FC52C9BE-EAD1-7D44-9070-0FADF437197C}" type="slidenum">
              <a:rPr lang="en-US" smtClean="0"/>
              <a:pPr/>
              <a:t>‹#›</a:t>
            </a:fld>
            <a:endParaRPr lang="en-US" dirty="0"/>
          </a:p>
        </p:txBody>
      </p:sp>
      <p:sp>
        <p:nvSpPr>
          <p:cNvPr id="6" name="Picture Placeholder 5"/>
          <p:cNvSpPr>
            <a:spLocks noGrp="1"/>
          </p:cNvSpPr>
          <p:nvPr>
            <p:ph type="pic" sz="quarter" idx="12"/>
          </p:nvPr>
        </p:nvSpPr>
        <p:spPr>
          <a:xfrm>
            <a:off x="457200" y="1003300"/>
            <a:ext cx="8242300" cy="4051300"/>
          </a:xfrm>
          <a:prstGeom prst="rect">
            <a:avLst/>
          </a:prstGeom>
        </p:spPr>
        <p:txBody>
          <a:bodyPr vert="horz"/>
          <a:lstStyle/>
          <a:p>
            <a:endParaRPr lang="en-US" dirty="0"/>
          </a:p>
        </p:txBody>
      </p:sp>
      <p:sp>
        <p:nvSpPr>
          <p:cNvPr id="9" name="Rectangle 8"/>
          <p:cNvSpPr/>
          <p:nvPr userDrawn="1"/>
        </p:nvSpPr>
        <p:spPr>
          <a:xfrm>
            <a:off x="6807200" y="6356349"/>
            <a:ext cx="2057400" cy="365125"/>
          </a:xfrm>
          <a:prstGeom prst="rect">
            <a:avLst/>
          </a:prstGeom>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dirty="0"/>
          </a:p>
        </p:txBody>
      </p:sp>
      <p:sp>
        <p:nvSpPr>
          <p:cNvPr id="12" name="Date Placeholder 3"/>
          <p:cNvSpPr>
            <a:spLocks noGrp="1"/>
          </p:cNvSpPr>
          <p:nvPr>
            <p:ph type="dt" sz="half" idx="13"/>
          </p:nvPr>
        </p:nvSpPr>
        <p:spPr>
          <a:xfrm>
            <a:off x="6540500" y="6356350"/>
            <a:ext cx="2133600" cy="365125"/>
          </a:xfrm>
          <a:prstGeom prst="rect">
            <a:avLst/>
          </a:prstGeom>
        </p:spPr>
        <p:txBody>
          <a:bodyPr/>
          <a:lstStyle>
            <a:lvl1pPr>
              <a:defRPr sz="1200">
                <a:solidFill>
                  <a:schemeClr val="accent6">
                    <a:lumMod val="50000"/>
                  </a:schemeClr>
                </a:solidFill>
              </a:defRPr>
            </a:lvl1pPr>
          </a:lstStyle>
          <a:p>
            <a:endParaRPr lang="en-US" dirty="0"/>
          </a:p>
        </p:txBody>
      </p:sp>
      <p:sp>
        <p:nvSpPr>
          <p:cNvPr id="10" name="Subtitle 2"/>
          <p:cNvSpPr>
            <a:spLocks noGrp="1"/>
          </p:cNvSpPr>
          <p:nvPr>
            <p:ph type="subTitle" idx="1"/>
          </p:nvPr>
        </p:nvSpPr>
        <p:spPr>
          <a:xfrm>
            <a:off x="457200" y="5213350"/>
            <a:ext cx="8255000" cy="495300"/>
          </a:xfrm>
          <a:prstGeom prst="rect">
            <a:avLst/>
          </a:prstGeom>
        </p:spPr>
        <p:txBody>
          <a:bodyPr/>
          <a:lstStyle>
            <a:lvl1pPr marL="0" indent="0" algn="r">
              <a:buNone/>
              <a:defRPr sz="200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dirty="0" smtClean="0"/>
              <a:t>Click to edit Master subtitle style</a:t>
            </a:r>
            <a:endParaRPr lang="en-US" dirty="0"/>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199" y="369490"/>
            <a:ext cx="1920555" cy="387991"/>
          </a:xfrm>
          <a:prstGeom prst="rect">
            <a:avLst/>
          </a:prstGeom>
        </p:spPr>
      </p:pic>
    </p:spTree>
    <p:extLst>
      <p:ext uri="{BB962C8B-B14F-4D97-AF65-F5344CB8AC3E}">
        <p14:creationId xmlns:p14="http://schemas.microsoft.com/office/powerpoint/2010/main" val="112798422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1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977900"/>
            <a:ext cx="3008313" cy="1162050"/>
          </a:xfrm>
          <a:prstGeom prst="rect">
            <a:avLst/>
          </a:prstGeom>
        </p:spPr>
        <p:txBody>
          <a:bodyPr anchor="b"/>
          <a:lstStyle>
            <a:lvl1pPr algn="l">
              <a:defRPr sz="2000" b="1">
                <a:solidFill>
                  <a:schemeClr val="tx2">
                    <a:lumMod val="60000"/>
                    <a:lumOff val="40000"/>
                  </a:schemeClr>
                </a:solidFill>
              </a:defRPr>
            </a:lvl1pPr>
          </a:lstStyle>
          <a:p>
            <a:r>
              <a:rPr lang="en-CA" dirty="0" smtClean="0"/>
              <a:t>Click to edit Master title style</a:t>
            </a:r>
            <a:endParaRPr lang="en-US" dirty="0"/>
          </a:p>
        </p:txBody>
      </p:sp>
      <p:sp>
        <p:nvSpPr>
          <p:cNvPr id="3" name="Content Placeholder 2"/>
          <p:cNvSpPr>
            <a:spLocks noGrp="1"/>
          </p:cNvSpPr>
          <p:nvPr>
            <p:ph idx="1"/>
          </p:nvPr>
        </p:nvSpPr>
        <p:spPr>
          <a:xfrm>
            <a:off x="3575050" y="977900"/>
            <a:ext cx="5111750" cy="4927601"/>
          </a:xfrm>
          <a:prstGeom prst="rect">
            <a:avLst/>
          </a:prstGeom>
        </p:spPr>
        <p:txBody>
          <a:bodyPr/>
          <a:lstStyle>
            <a:lvl1pPr>
              <a:defRPr sz="2000" b="0" i="0"/>
            </a:lvl1pPr>
            <a:lvl2pPr>
              <a:buClr>
                <a:schemeClr val="tx2">
                  <a:lumMod val="40000"/>
                  <a:lumOff val="60000"/>
                </a:schemeClr>
              </a:buClr>
              <a:defRPr sz="2000">
                <a:solidFill>
                  <a:schemeClr val="tx1">
                    <a:lumMod val="50000"/>
                    <a:lumOff val="50000"/>
                  </a:schemeClr>
                </a:solidFill>
              </a:defRPr>
            </a:lvl2pPr>
            <a:lvl3pPr>
              <a:buClr>
                <a:schemeClr val="tx2">
                  <a:lumMod val="40000"/>
                  <a:lumOff val="60000"/>
                </a:schemeClr>
              </a:buClr>
              <a:defRPr sz="2000">
                <a:solidFill>
                  <a:schemeClr val="tx1">
                    <a:lumMod val="50000"/>
                    <a:lumOff val="50000"/>
                  </a:schemeClr>
                </a:solidFill>
              </a:defRPr>
            </a:lvl3pPr>
            <a:lvl4pPr>
              <a:buClr>
                <a:schemeClr val="tx2">
                  <a:lumMod val="40000"/>
                  <a:lumOff val="60000"/>
                </a:schemeClr>
              </a:buClr>
              <a:defRPr sz="2000">
                <a:solidFill>
                  <a:schemeClr val="tx1">
                    <a:lumMod val="50000"/>
                    <a:lumOff val="50000"/>
                  </a:schemeClr>
                </a:solidFill>
              </a:defRPr>
            </a:lvl4pPr>
            <a:lvl5pPr>
              <a:buClr>
                <a:schemeClr val="tx2">
                  <a:lumMod val="40000"/>
                  <a:lumOff val="60000"/>
                </a:schemeClr>
              </a:buClr>
              <a:defRPr sz="2000">
                <a:solidFill>
                  <a:schemeClr val="tx1">
                    <a:lumMod val="50000"/>
                    <a:lumOff val="50000"/>
                  </a:schemeClr>
                </a:solidFill>
              </a:defRPr>
            </a:lvl5pPr>
            <a:lvl6pPr>
              <a:defRPr sz="2000"/>
            </a:lvl6pPr>
            <a:lvl7pPr>
              <a:defRPr sz="2000"/>
            </a:lvl7pPr>
            <a:lvl8pPr>
              <a:defRPr sz="2000"/>
            </a:lvl8pPr>
            <a:lvl9pPr>
              <a:defRPr sz="2000"/>
            </a:lvl9pPr>
          </a:lstStyle>
          <a:p>
            <a:pPr lvl="0"/>
            <a:r>
              <a:rPr lang="en-CA" dirty="0" smtClean="0"/>
              <a:t>Click to 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US" dirty="0"/>
          </a:p>
        </p:txBody>
      </p:sp>
      <p:sp>
        <p:nvSpPr>
          <p:cNvPr id="4" name="Text Placeholder 3"/>
          <p:cNvSpPr>
            <a:spLocks noGrp="1"/>
          </p:cNvSpPr>
          <p:nvPr>
            <p:ph type="body" sz="half" idx="2"/>
          </p:nvPr>
        </p:nvSpPr>
        <p:spPr>
          <a:xfrm>
            <a:off x="457200" y="2139950"/>
            <a:ext cx="3008313" cy="3765551"/>
          </a:xfrm>
          <a:prstGeom prst="rect">
            <a:avLst/>
          </a:prstGeom>
          <a:solidFill>
            <a:schemeClr val="tx2">
              <a:lumMod val="60000"/>
              <a:lumOff val="40000"/>
            </a:schemeClr>
          </a:solidFill>
        </p:spPr>
        <p:txBody>
          <a:bodyPr/>
          <a:lstStyle>
            <a:lvl1pPr marL="0" indent="0">
              <a:buNone/>
              <a:defRPr sz="1400" b="1" i="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dirty="0"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10" name="Slide Number Placeholder 6"/>
          <p:cNvSpPr>
            <a:spLocks noGrp="1"/>
          </p:cNvSpPr>
          <p:nvPr>
            <p:ph type="sldNum" sz="quarter" idx="12"/>
          </p:nvPr>
        </p:nvSpPr>
        <p:spPr>
          <a:xfrm>
            <a:off x="457200" y="6356350"/>
            <a:ext cx="2133600" cy="365125"/>
          </a:xfrm>
        </p:spPr>
        <p:txBody>
          <a:bodyPr/>
          <a:lstStyle/>
          <a:p>
            <a:fld id="{FC52C9BE-EAD1-7D44-9070-0FADF437197C}" type="slidenum">
              <a:rPr lang="en-US" smtClean="0"/>
              <a:t>‹#›</a:t>
            </a:fld>
            <a:endParaRPr lang="en-US" dirty="0"/>
          </a:p>
        </p:txBody>
      </p:sp>
      <p:sp>
        <p:nvSpPr>
          <p:cNvPr id="11" name="Title 1"/>
          <p:cNvSpPr txBox="1">
            <a:spLocks/>
          </p:cNvSpPr>
          <p:nvPr userDrawn="1"/>
        </p:nvSpPr>
        <p:spPr>
          <a:xfrm>
            <a:off x="457200" y="327025"/>
            <a:ext cx="8242300" cy="523875"/>
          </a:xfrm>
          <a:prstGeom prst="rect">
            <a:avLst/>
          </a:prstGeom>
        </p:spPr>
        <p:txBody>
          <a:bodyPr/>
          <a:lstStyle>
            <a:lvl1pPr algn="ctr" defTabSz="457200" rtl="0" eaLnBrk="1" latinLnBrk="0" hangingPunct="1">
              <a:spcBef>
                <a:spcPct val="0"/>
              </a:spcBef>
              <a:buNone/>
              <a:defRPr sz="2000" kern="1200">
                <a:solidFill>
                  <a:srgbClr val="0057A7"/>
                </a:solidFill>
                <a:latin typeface="+mj-lt"/>
                <a:ea typeface="+mj-ea"/>
                <a:cs typeface="+mj-cs"/>
              </a:defRPr>
            </a:lvl1pPr>
          </a:lstStyle>
          <a:p>
            <a:pPr algn="l"/>
            <a:r>
              <a:rPr lang="en-CA" dirty="0" smtClean="0"/>
              <a:t>Click to edit </a:t>
            </a:r>
            <a:r>
              <a:rPr lang="en-CA" sz="2400" baseline="0" dirty="0" smtClean="0"/>
              <a:t>Master</a:t>
            </a:r>
            <a:r>
              <a:rPr lang="en-CA" dirty="0" smtClean="0"/>
              <a:t> title style</a:t>
            </a:r>
            <a:endParaRPr lang="en-US" dirty="0"/>
          </a:p>
        </p:txBody>
      </p:sp>
    </p:spTree>
    <p:extLst>
      <p:ext uri="{BB962C8B-B14F-4D97-AF65-F5344CB8AC3E}">
        <p14:creationId xmlns:p14="http://schemas.microsoft.com/office/powerpoint/2010/main" val="3569410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775200"/>
            <a:ext cx="5486400" cy="396828"/>
          </a:xfrm>
          <a:prstGeom prst="rect">
            <a:avLst/>
          </a:prstGeom>
        </p:spPr>
        <p:txBody>
          <a:bodyPr anchor="b"/>
          <a:lstStyle>
            <a:lvl1pPr algn="l">
              <a:defRPr sz="2000" b="1"/>
            </a:lvl1pPr>
          </a:lstStyle>
          <a:p>
            <a:r>
              <a:rPr lang="en-CA" dirty="0" smtClean="0"/>
              <a:t>Click to edit Master title style</a:t>
            </a:r>
            <a:endParaRPr lang="en-US" dirty="0"/>
          </a:p>
        </p:txBody>
      </p:sp>
      <p:sp>
        <p:nvSpPr>
          <p:cNvPr id="3" name="Picture Placeholder 2"/>
          <p:cNvSpPr>
            <a:spLocks noGrp="1"/>
          </p:cNvSpPr>
          <p:nvPr>
            <p:ph type="pic" idx="1"/>
          </p:nvPr>
        </p:nvSpPr>
        <p:spPr>
          <a:xfrm>
            <a:off x="457200" y="977901"/>
            <a:ext cx="8229600" cy="3597274"/>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457200" y="5230766"/>
            <a:ext cx="5486400" cy="5635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dirty="0"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C52C9BE-EAD1-7D44-9070-0FADF437197C}" type="slidenum">
              <a:rPr lang="en-US" smtClean="0"/>
              <a:t>‹#›</a:t>
            </a:fld>
            <a:endParaRPr lang="en-US" dirty="0"/>
          </a:p>
        </p:txBody>
      </p:sp>
      <p:sp>
        <p:nvSpPr>
          <p:cNvPr id="8" name="Title 1"/>
          <p:cNvSpPr txBox="1">
            <a:spLocks/>
          </p:cNvSpPr>
          <p:nvPr userDrawn="1"/>
        </p:nvSpPr>
        <p:spPr>
          <a:xfrm>
            <a:off x="457200" y="327025"/>
            <a:ext cx="8242300" cy="523875"/>
          </a:xfrm>
          <a:prstGeom prst="rect">
            <a:avLst/>
          </a:prstGeom>
        </p:spPr>
        <p:txBody>
          <a:bodyPr/>
          <a:lstStyle>
            <a:lvl1pPr algn="ctr" defTabSz="457200" rtl="0" eaLnBrk="1" latinLnBrk="0" hangingPunct="1">
              <a:spcBef>
                <a:spcPct val="0"/>
              </a:spcBef>
              <a:buNone/>
              <a:defRPr sz="2000" kern="1200">
                <a:solidFill>
                  <a:srgbClr val="0057A7"/>
                </a:solidFill>
                <a:latin typeface="+mj-lt"/>
                <a:ea typeface="+mj-ea"/>
                <a:cs typeface="+mj-cs"/>
              </a:defRPr>
            </a:lvl1pPr>
          </a:lstStyle>
          <a:p>
            <a:pPr algn="l"/>
            <a:r>
              <a:rPr lang="en-CA" dirty="0" smtClean="0"/>
              <a:t>Click </a:t>
            </a:r>
            <a:r>
              <a:rPr lang="en-CA" sz="2400" baseline="0" dirty="0" smtClean="0"/>
              <a:t>to</a:t>
            </a:r>
            <a:r>
              <a:rPr lang="en-CA" dirty="0" smtClean="0"/>
              <a:t> edit Master title style</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0" y="1028700"/>
            <a:ext cx="8229600" cy="4902201"/>
          </a:xfrm>
          <a:prstGeom prst="rect">
            <a:avLst/>
          </a:prstGeom>
        </p:spPr>
        <p:txBody>
          <a:bodyPr vert="horz"/>
          <a:lstStyle>
            <a:lvl1pPr>
              <a:defRPr sz="2000" b="0" i="0"/>
            </a:lvl1pPr>
            <a:lvl2pPr>
              <a:buClr>
                <a:schemeClr val="tx2">
                  <a:lumMod val="40000"/>
                  <a:lumOff val="60000"/>
                </a:schemeClr>
              </a:buClr>
              <a:defRPr sz="2000">
                <a:solidFill>
                  <a:schemeClr val="tx1">
                    <a:lumMod val="50000"/>
                    <a:lumOff val="50000"/>
                  </a:schemeClr>
                </a:solidFill>
              </a:defRPr>
            </a:lvl2pPr>
            <a:lvl3pPr>
              <a:buClr>
                <a:schemeClr val="tx2">
                  <a:lumMod val="40000"/>
                  <a:lumOff val="60000"/>
                </a:schemeClr>
              </a:buClr>
              <a:defRPr sz="2000">
                <a:solidFill>
                  <a:schemeClr val="tx1">
                    <a:lumMod val="50000"/>
                    <a:lumOff val="50000"/>
                  </a:schemeClr>
                </a:solidFill>
              </a:defRPr>
            </a:lvl3pPr>
            <a:lvl4pPr>
              <a:buClr>
                <a:schemeClr val="tx2">
                  <a:lumMod val="40000"/>
                  <a:lumOff val="60000"/>
                </a:schemeClr>
              </a:buClr>
              <a:defRPr sz="2000">
                <a:solidFill>
                  <a:schemeClr val="tx1">
                    <a:lumMod val="50000"/>
                    <a:lumOff val="50000"/>
                  </a:schemeClr>
                </a:solidFill>
              </a:defRPr>
            </a:lvl4pPr>
            <a:lvl5pPr>
              <a:buClr>
                <a:schemeClr val="tx2">
                  <a:lumMod val="40000"/>
                  <a:lumOff val="60000"/>
                </a:schemeClr>
              </a:buClr>
              <a:defRPr sz="2000">
                <a:solidFill>
                  <a:schemeClr val="tx1">
                    <a:lumMod val="50000"/>
                    <a:lumOff val="50000"/>
                  </a:schemeClr>
                </a:solidFill>
              </a:defRPr>
            </a:lvl5pPr>
          </a:lstStyle>
          <a:p>
            <a:pPr lvl="0"/>
            <a:r>
              <a:rPr lang="en-CA" dirty="0" smtClean="0"/>
              <a:t>Click to 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C52C9BE-EAD1-7D44-9070-0FADF437197C}" type="slidenum">
              <a:rPr lang="en-US" smtClean="0"/>
              <a:t>‹#›</a:t>
            </a:fld>
            <a:endParaRPr lang="en-US" dirty="0"/>
          </a:p>
        </p:txBody>
      </p:sp>
      <p:sp>
        <p:nvSpPr>
          <p:cNvPr id="7" name="Title 1"/>
          <p:cNvSpPr>
            <a:spLocks noGrp="1"/>
          </p:cNvSpPr>
          <p:nvPr>
            <p:ph type="ctrTitle"/>
          </p:nvPr>
        </p:nvSpPr>
        <p:spPr>
          <a:xfrm>
            <a:off x="457200" y="327025"/>
            <a:ext cx="8242300" cy="523875"/>
          </a:xfrm>
          <a:prstGeom prst="rect">
            <a:avLst/>
          </a:prstGeom>
        </p:spPr>
        <p:txBody>
          <a:bodyPr/>
          <a:lstStyle>
            <a:lvl1pPr algn="l">
              <a:defRPr sz="2400" baseline="0"/>
            </a:lvl1pPr>
          </a:lstStyle>
          <a:p>
            <a:r>
              <a:rPr lang="en-CA" dirty="0"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57200" y="6356350"/>
            <a:ext cx="1765300" cy="365125"/>
          </a:xfrm>
        </p:spPr>
        <p:txBody>
          <a:bodyPr/>
          <a:lstStyle/>
          <a:p>
            <a:endParaRPr lang="en-US" dirty="0"/>
          </a:p>
        </p:txBody>
      </p:sp>
      <p:sp>
        <p:nvSpPr>
          <p:cNvPr id="9" name="Picture Placeholder 5"/>
          <p:cNvSpPr>
            <a:spLocks noGrp="1"/>
          </p:cNvSpPr>
          <p:nvPr>
            <p:ph type="pic" sz="quarter" idx="13"/>
          </p:nvPr>
        </p:nvSpPr>
        <p:spPr>
          <a:xfrm>
            <a:off x="457200" y="1003300"/>
            <a:ext cx="8242300" cy="4051300"/>
          </a:xfrm>
          <a:prstGeom prst="rect">
            <a:avLst/>
          </a:prstGeom>
        </p:spPr>
        <p:txBody>
          <a:bodyPr vert="horz"/>
          <a:lstStyle>
            <a:lvl1pPr>
              <a:defRPr sz="2000"/>
            </a:lvl1pPr>
          </a:lstStyle>
          <a:p>
            <a:endParaRPr lang="en-US" dirty="0"/>
          </a:p>
        </p:txBody>
      </p:sp>
      <p:sp>
        <p:nvSpPr>
          <p:cNvPr id="11" name="Title 1"/>
          <p:cNvSpPr>
            <a:spLocks noGrp="1"/>
          </p:cNvSpPr>
          <p:nvPr>
            <p:ph type="ctrTitle"/>
          </p:nvPr>
        </p:nvSpPr>
        <p:spPr>
          <a:xfrm>
            <a:off x="457200" y="327025"/>
            <a:ext cx="8242300" cy="523875"/>
          </a:xfrm>
          <a:prstGeom prst="rect">
            <a:avLst/>
          </a:prstGeom>
        </p:spPr>
        <p:txBody>
          <a:bodyPr/>
          <a:lstStyle>
            <a:lvl1pPr algn="l">
              <a:defRPr sz="2400"/>
            </a:lvl1pPr>
          </a:lstStyle>
          <a:p>
            <a:r>
              <a:rPr lang="en-CA" dirty="0" smtClean="0"/>
              <a:t>Click to edit Master title style</a:t>
            </a:r>
            <a:endParaRPr lang="en-US" dirty="0"/>
          </a:p>
        </p:txBody>
      </p:sp>
      <p:sp>
        <p:nvSpPr>
          <p:cNvPr id="7" name="Subtitle 2"/>
          <p:cNvSpPr>
            <a:spLocks noGrp="1"/>
          </p:cNvSpPr>
          <p:nvPr>
            <p:ph type="subTitle" idx="1"/>
          </p:nvPr>
        </p:nvSpPr>
        <p:spPr>
          <a:xfrm>
            <a:off x="457200" y="5213350"/>
            <a:ext cx="8255000" cy="495300"/>
          </a:xfrm>
          <a:prstGeom prst="rect">
            <a:avLst/>
          </a:prstGeom>
        </p:spPr>
        <p:txBody>
          <a:bodyPr/>
          <a:lstStyle>
            <a:lvl1pPr marL="0" indent="0" algn="r">
              <a:buNone/>
              <a:defRPr sz="200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dirty="0" smtClean="0"/>
              <a:t>Click to edit Master subtitle style</a:t>
            </a:r>
            <a:endParaRPr lang="en-US" dirty="0"/>
          </a:p>
        </p:txBody>
      </p:sp>
      <p:sp>
        <p:nvSpPr>
          <p:cNvPr id="17" name="Text Placeholder 4"/>
          <p:cNvSpPr>
            <a:spLocks noGrp="1"/>
          </p:cNvSpPr>
          <p:nvPr>
            <p:ph type="body" sz="quarter" idx="3" hasCustomPrompt="1"/>
          </p:nvPr>
        </p:nvSpPr>
        <p:spPr>
          <a:xfrm>
            <a:off x="4670425" y="5737224"/>
            <a:ext cx="4041775" cy="333375"/>
          </a:xfrm>
          <a:prstGeom prst="rect">
            <a:avLst/>
          </a:prstGeom>
        </p:spPr>
        <p:txBody>
          <a:bodyPr anchor="b"/>
          <a:lstStyle>
            <a:lvl1pPr marL="0" indent="0" algn="r">
              <a:buNone/>
              <a:defRPr sz="1400" b="0"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dirty="0" smtClean="0"/>
              <a:t>Click to edit Presentation Date</a:t>
            </a: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03300"/>
            <a:ext cx="8229600" cy="4914901"/>
          </a:xfrm>
          <a:prstGeom prst="rect">
            <a:avLst/>
          </a:prstGeom>
        </p:spPr>
        <p:txBody>
          <a:bodyPr/>
          <a:lstStyle>
            <a:lvl1pPr>
              <a:defRPr sz="2000" b="0" i="0"/>
            </a:lvl1pPr>
            <a:lvl2pPr>
              <a:buClr>
                <a:schemeClr val="tx2">
                  <a:lumMod val="60000"/>
                  <a:lumOff val="40000"/>
                </a:schemeClr>
              </a:buClr>
              <a:defRPr sz="2000">
                <a:solidFill>
                  <a:schemeClr val="tx1">
                    <a:lumMod val="50000"/>
                    <a:lumOff val="50000"/>
                  </a:schemeClr>
                </a:solidFill>
              </a:defRPr>
            </a:lvl2pPr>
            <a:lvl3pPr>
              <a:buClr>
                <a:schemeClr val="tx2">
                  <a:lumMod val="40000"/>
                  <a:lumOff val="60000"/>
                </a:schemeClr>
              </a:buClr>
              <a:defRPr sz="2000">
                <a:solidFill>
                  <a:schemeClr val="tx1">
                    <a:lumMod val="50000"/>
                    <a:lumOff val="50000"/>
                  </a:schemeClr>
                </a:solidFill>
              </a:defRPr>
            </a:lvl3pPr>
            <a:lvl4pPr>
              <a:buClr>
                <a:schemeClr val="tx2">
                  <a:lumMod val="40000"/>
                  <a:lumOff val="60000"/>
                </a:schemeClr>
              </a:buClr>
              <a:defRPr sz="1800">
                <a:solidFill>
                  <a:schemeClr val="tx1">
                    <a:lumMod val="50000"/>
                    <a:lumOff val="50000"/>
                  </a:schemeClr>
                </a:solidFill>
              </a:defRPr>
            </a:lvl4pPr>
            <a:lvl5pPr>
              <a:buClr>
                <a:schemeClr val="tx2">
                  <a:lumMod val="40000"/>
                  <a:lumOff val="60000"/>
                </a:schemeClr>
              </a:buClr>
              <a:defRPr sz="1800">
                <a:solidFill>
                  <a:schemeClr val="tx1">
                    <a:lumMod val="50000"/>
                    <a:lumOff val="50000"/>
                  </a:schemeClr>
                </a:solidFill>
              </a:defRPr>
            </a:lvl5pPr>
          </a:lstStyle>
          <a:p>
            <a:pPr lvl="0"/>
            <a:r>
              <a:rPr lang="en-CA" dirty="0" smtClean="0"/>
              <a:t>Click to 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57200" y="6356350"/>
            <a:ext cx="1892300" cy="365125"/>
          </a:xfrm>
        </p:spPr>
        <p:txBody>
          <a:bodyPr/>
          <a:lstStyle/>
          <a:p>
            <a:fld id="{FC52C9BE-EAD1-7D44-9070-0FADF437197C}" type="slidenum">
              <a:rPr lang="en-US" smtClean="0"/>
              <a:t>‹#›</a:t>
            </a:fld>
            <a:endParaRPr lang="en-US" dirty="0"/>
          </a:p>
        </p:txBody>
      </p:sp>
      <p:sp>
        <p:nvSpPr>
          <p:cNvPr id="12" name="Title 1"/>
          <p:cNvSpPr>
            <a:spLocks noGrp="1"/>
          </p:cNvSpPr>
          <p:nvPr>
            <p:ph type="ctrTitle"/>
          </p:nvPr>
        </p:nvSpPr>
        <p:spPr>
          <a:xfrm>
            <a:off x="457200" y="327025"/>
            <a:ext cx="8242300" cy="523875"/>
          </a:xfrm>
          <a:prstGeom prst="rect">
            <a:avLst/>
          </a:prstGeom>
        </p:spPr>
        <p:txBody>
          <a:bodyPr/>
          <a:lstStyle>
            <a:lvl1pPr algn="l">
              <a:defRPr sz="2400"/>
            </a:lvl1pPr>
          </a:lstStyle>
          <a:p>
            <a:r>
              <a:rPr lang="en-CA"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003300"/>
            <a:ext cx="4038600" cy="4927601"/>
          </a:xfrm>
          <a:prstGeom prst="rect">
            <a:avLst/>
          </a:prstGeom>
        </p:spPr>
        <p:txBody>
          <a:bodyPr/>
          <a:lstStyle>
            <a:lvl1pPr>
              <a:defRPr sz="2000" b="0" i="0"/>
            </a:lvl1pPr>
            <a:lvl2pPr>
              <a:buClr>
                <a:schemeClr val="tx2">
                  <a:lumMod val="40000"/>
                  <a:lumOff val="60000"/>
                </a:schemeClr>
              </a:buClr>
              <a:defRPr sz="2000">
                <a:solidFill>
                  <a:schemeClr val="tx1">
                    <a:lumMod val="50000"/>
                    <a:lumOff val="50000"/>
                  </a:schemeClr>
                </a:solidFill>
              </a:defRPr>
            </a:lvl2pPr>
            <a:lvl3pPr>
              <a:buClr>
                <a:schemeClr val="tx2">
                  <a:lumMod val="40000"/>
                  <a:lumOff val="60000"/>
                </a:schemeClr>
              </a:buClr>
              <a:defRPr sz="2000">
                <a:solidFill>
                  <a:schemeClr val="tx1">
                    <a:lumMod val="50000"/>
                    <a:lumOff val="50000"/>
                  </a:schemeClr>
                </a:solidFill>
              </a:defRPr>
            </a:lvl3pPr>
            <a:lvl4pPr>
              <a:buClr>
                <a:schemeClr val="tx2">
                  <a:lumMod val="40000"/>
                  <a:lumOff val="60000"/>
                </a:schemeClr>
              </a:buClr>
              <a:defRPr sz="1800">
                <a:solidFill>
                  <a:schemeClr val="tx1">
                    <a:lumMod val="50000"/>
                    <a:lumOff val="50000"/>
                  </a:schemeClr>
                </a:solidFill>
              </a:defRPr>
            </a:lvl4pPr>
            <a:lvl5pPr>
              <a:buClr>
                <a:schemeClr val="tx2">
                  <a:lumMod val="40000"/>
                  <a:lumOff val="60000"/>
                </a:schemeClr>
              </a:buClr>
              <a:defRPr sz="1800">
                <a:solidFill>
                  <a:schemeClr val="tx1">
                    <a:lumMod val="50000"/>
                    <a:lumOff val="50000"/>
                  </a:schemeClr>
                </a:solidFill>
              </a:defRPr>
            </a:lvl5pPr>
            <a:lvl6pPr>
              <a:defRPr sz="1800"/>
            </a:lvl6pPr>
            <a:lvl7pPr>
              <a:defRPr sz="1800"/>
            </a:lvl7pPr>
            <a:lvl8pPr>
              <a:defRPr sz="1800"/>
            </a:lvl8pPr>
            <a:lvl9pPr>
              <a:defRPr sz="1800"/>
            </a:lvl9pPr>
          </a:lstStyle>
          <a:p>
            <a:pPr lvl="0"/>
            <a:r>
              <a:rPr lang="en-CA" dirty="0" smtClean="0"/>
              <a:t>Click to 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US" dirty="0"/>
          </a:p>
        </p:txBody>
      </p:sp>
      <p:sp>
        <p:nvSpPr>
          <p:cNvPr id="4" name="Content Placeholder 3"/>
          <p:cNvSpPr>
            <a:spLocks noGrp="1"/>
          </p:cNvSpPr>
          <p:nvPr>
            <p:ph sz="half" idx="2"/>
          </p:nvPr>
        </p:nvSpPr>
        <p:spPr>
          <a:xfrm>
            <a:off x="4648200" y="1003300"/>
            <a:ext cx="4038600" cy="4927602"/>
          </a:xfrm>
          <a:prstGeom prst="rect">
            <a:avLst/>
          </a:prstGeom>
        </p:spPr>
        <p:txBody>
          <a:bodyPr/>
          <a:lstStyle>
            <a:lvl1pPr>
              <a:defRPr sz="2000" b="0" i="0"/>
            </a:lvl1pPr>
            <a:lvl2pPr>
              <a:buClr>
                <a:schemeClr val="tx2">
                  <a:lumMod val="40000"/>
                  <a:lumOff val="60000"/>
                </a:schemeClr>
              </a:buClr>
              <a:defRPr sz="2000" baseline="0">
                <a:solidFill>
                  <a:schemeClr val="tx1">
                    <a:lumMod val="50000"/>
                    <a:lumOff val="50000"/>
                  </a:schemeClr>
                </a:solidFill>
              </a:defRPr>
            </a:lvl2pPr>
            <a:lvl3pPr>
              <a:buClr>
                <a:schemeClr val="tx2">
                  <a:lumMod val="40000"/>
                  <a:lumOff val="60000"/>
                </a:schemeClr>
              </a:buClr>
              <a:defRPr sz="2000" baseline="0">
                <a:solidFill>
                  <a:schemeClr val="tx1">
                    <a:lumMod val="50000"/>
                    <a:lumOff val="50000"/>
                  </a:schemeClr>
                </a:solidFill>
              </a:defRPr>
            </a:lvl3pPr>
            <a:lvl4pPr>
              <a:buClr>
                <a:schemeClr val="tx2">
                  <a:lumMod val="40000"/>
                  <a:lumOff val="60000"/>
                </a:schemeClr>
              </a:buClr>
              <a:defRPr sz="2000" baseline="0">
                <a:solidFill>
                  <a:schemeClr val="tx1">
                    <a:lumMod val="50000"/>
                    <a:lumOff val="50000"/>
                  </a:schemeClr>
                </a:solidFill>
              </a:defRPr>
            </a:lvl4pPr>
            <a:lvl5pPr>
              <a:buClr>
                <a:schemeClr val="tx2">
                  <a:lumMod val="40000"/>
                  <a:lumOff val="60000"/>
                </a:schemeClr>
              </a:buClr>
              <a:defRPr sz="2000" baseline="0">
                <a:solidFill>
                  <a:schemeClr val="tx1">
                    <a:lumMod val="50000"/>
                    <a:lumOff val="50000"/>
                  </a:schemeClr>
                </a:solidFill>
              </a:defRPr>
            </a:lvl5pPr>
            <a:lvl6pPr>
              <a:defRPr sz="1800"/>
            </a:lvl6pPr>
            <a:lvl7pPr>
              <a:defRPr sz="1800"/>
            </a:lvl7pPr>
            <a:lvl8pPr>
              <a:defRPr sz="1800"/>
            </a:lvl8pPr>
            <a:lvl9pPr>
              <a:defRPr sz="1800"/>
            </a:lvl9pPr>
          </a:lstStyle>
          <a:p>
            <a:pPr lvl="0"/>
            <a:r>
              <a:rPr lang="en-CA" dirty="0" smtClean="0"/>
              <a:t>Click to 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457200" y="6356350"/>
            <a:ext cx="1244600" cy="365125"/>
          </a:xfrm>
        </p:spPr>
        <p:txBody>
          <a:bodyPr/>
          <a:lstStyle/>
          <a:p>
            <a:fld id="{FC52C9BE-EAD1-7D44-9070-0FADF437197C}" type="slidenum">
              <a:rPr lang="en-US" smtClean="0"/>
              <a:t>‹#›</a:t>
            </a:fld>
            <a:endParaRPr lang="en-US" dirty="0"/>
          </a:p>
        </p:txBody>
      </p:sp>
      <p:sp>
        <p:nvSpPr>
          <p:cNvPr id="10" name="Title 1"/>
          <p:cNvSpPr>
            <a:spLocks noGrp="1"/>
          </p:cNvSpPr>
          <p:nvPr>
            <p:ph type="ctrTitle"/>
          </p:nvPr>
        </p:nvSpPr>
        <p:spPr>
          <a:xfrm>
            <a:off x="457200" y="327025"/>
            <a:ext cx="8242300" cy="523875"/>
          </a:xfrm>
          <a:prstGeom prst="rect">
            <a:avLst/>
          </a:prstGeom>
        </p:spPr>
        <p:txBody>
          <a:bodyPr/>
          <a:lstStyle>
            <a:lvl1pPr algn="l">
              <a:defRPr sz="2400" baseline="0"/>
            </a:lvl1pPr>
          </a:lstStyle>
          <a:p>
            <a:r>
              <a:rPr lang="en-CA" dirty="0" smtClean="0"/>
              <a:t>Click to edit Master title style</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014413"/>
            <a:ext cx="4040188"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dirty="0" smtClean="0"/>
              <a:t>Click to edit Master text styles</a:t>
            </a:r>
          </a:p>
        </p:txBody>
      </p:sp>
      <p:sp>
        <p:nvSpPr>
          <p:cNvPr id="5" name="Text Placeholder 4"/>
          <p:cNvSpPr>
            <a:spLocks noGrp="1"/>
          </p:cNvSpPr>
          <p:nvPr>
            <p:ph type="body" sz="quarter" idx="3"/>
          </p:nvPr>
        </p:nvSpPr>
        <p:spPr>
          <a:xfrm>
            <a:off x="4645025" y="1014413"/>
            <a:ext cx="4041775"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dirty="0" smtClean="0"/>
              <a:t>Click to edit Master text styles</a:t>
            </a:r>
          </a:p>
        </p:txBody>
      </p:sp>
      <p:sp>
        <p:nvSpPr>
          <p:cNvPr id="8" name="Footer Placeholder 7"/>
          <p:cNvSpPr>
            <a:spLocks noGrp="1"/>
          </p:cNvSpPr>
          <p:nvPr>
            <p:ph type="ftr" sz="quarter" idx="11"/>
          </p:nvPr>
        </p:nvSpPr>
        <p:spPr/>
        <p:txBody>
          <a:bodyPr/>
          <a:lstStyle/>
          <a:p>
            <a:endParaRPr lang="en-US" dirty="0"/>
          </a:p>
        </p:txBody>
      </p:sp>
      <p:sp>
        <p:nvSpPr>
          <p:cNvPr id="11" name="Slide Number Placeholder 8"/>
          <p:cNvSpPr>
            <a:spLocks noGrp="1"/>
          </p:cNvSpPr>
          <p:nvPr>
            <p:ph type="sldNum" sz="quarter" idx="12"/>
          </p:nvPr>
        </p:nvSpPr>
        <p:spPr>
          <a:xfrm>
            <a:off x="457200" y="6356350"/>
            <a:ext cx="2133600" cy="365125"/>
          </a:xfrm>
        </p:spPr>
        <p:txBody>
          <a:bodyPr/>
          <a:lstStyle/>
          <a:p>
            <a:fld id="{FC52C9BE-EAD1-7D44-9070-0FADF437197C}" type="slidenum">
              <a:rPr lang="en-US" smtClean="0"/>
              <a:t>‹#›</a:t>
            </a:fld>
            <a:endParaRPr lang="en-US" dirty="0"/>
          </a:p>
        </p:txBody>
      </p:sp>
      <p:sp>
        <p:nvSpPr>
          <p:cNvPr id="9" name="Content Placeholder 2"/>
          <p:cNvSpPr>
            <a:spLocks noGrp="1"/>
          </p:cNvSpPr>
          <p:nvPr>
            <p:ph sz="half" idx="13"/>
          </p:nvPr>
        </p:nvSpPr>
        <p:spPr>
          <a:xfrm>
            <a:off x="457200" y="1765301"/>
            <a:ext cx="4038600" cy="4165600"/>
          </a:xfrm>
          <a:prstGeom prst="rect">
            <a:avLst/>
          </a:prstGeom>
        </p:spPr>
        <p:txBody>
          <a:bodyPr/>
          <a:lstStyle>
            <a:lvl1pPr>
              <a:defRPr sz="2000"/>
            </a:lvl1pPr>
            <a:lvl2pPr>
              <a:buClr>
                <a:schemeClr val="tx2">
                  <a:lumMod val="40000"/>
                  <a:lumOff val="60000"/>
                </a:schemeClr>
              </a:buClr>
              <a:defRPr sz="2000">
                <a:solidFill>
                  <a:schemeClr val="tx1">
                    <a:lumMod val="50000"/>
                    <a:lumOff val="50000"/>
                  </a:schemeClr>
                </a:solidFill>
              </a:defRPr>
            </a:lvl2pPr>
            <a:lvl3pPr>
              <a:buClr>
                <a:schemeClr val="tx2">
                  <a:lumMod val="40000"/>
                  <a:lumOff val="60000"/>
                </a:schemeClr>
              </a:buClr>
              <a:defRPr sz="2000">
                <a:solidFill>
                  <a:schemeClr val="tx1">
                    <a:lumMod val="50000"/>
                    <a:lumOff val="50000"/>
                  </a:schemeClr>
                </a:solidFill>
              </a:defRPr>
            </a:lvl3pPr>
            <a:lvl4pPr>
              <a:buClr>
                <a:schemeClr val="tx2">
                  <a:lumMod val="40000"/>
                  <a:lumOff val="60000"/>
                </a:schemeClr>
              </a:buClr>
              <a:defRPr sz="1800">
                <a:solidFill>
                  <a:schemeClr val="tx1">
                    <a:lumMod val="50000"/>
                    <a:lumOff val="50000"/>
                  </a:schemeClr>
                </a:solidFill>
              </a:defRPr>
            </a:lvl4pPr>
            <a:lvl5pPr>
              <a:buClr>
                <a:schemeClr val="tx2">
                  <a:lumMod val="40000"/>
                  <a:lumOff val="60000"/>
                </a:schemeClr>
              </a:buClr>
              <a:defRPr sz="1800">
                <a:solidFill>
                  <a:schemeClr val="tx1">
                    <a:lumMod val="50000"/>
                    <a:lumOff val="50000"/>
                  </a:schemeClr>
                </a:solidFill>
              </a:defRPr>
            </a:lvl5pPr>
            <a:lvl6pPr>
              <a:defRPr sz="1800"/>
            </a:lvl6pPr>
            <a:lvl7pPr>
              <a:defRPr sz="1800"/>
            </a:lvl7pPr>
            <a:lvl8pPr>
              <a:defRPr sz="1800"/>
            </a:lvl8pPr>
            <a:lvl9pPr>
              <a:defRPr sz="1800"/>
            </a:lvl9pPr>
          </a:lstStyle>
          <a:p>
            <a:pPr lvl="0"/>
            <a:r>
              <a:rPr lang="en-CA" dirty="0" smtClean="0"/>
              <a:t>Click to 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US" dirty="0"/>
          </a:p>
        </p:txBody>
      </p:sp>
      <p:sp>
        <p:nvSpPr>
          <p:cNvPr id="12" name="Content Placeholder 3"/>
          <p:cNvSpPr>
            <a:spLocks noGrp="1"/>
          </p:cNvSpPr>
          <p:nvPr>
            <p:ph sz="half" idx="2"/>
          </p:nvPr>
        </p:nvSpPr>
        <p:spPr>
          <a:xfrm>
            <a:off x="4648200" y="1765300"/>
            <a:ext cx="4038600" cy="4165601"/>
          </a:xfrm>
          <a:prstGeom prst="rect">
            <a:avLst/>
          </a:prstGeom>
        </p:spPr>
        <p:txBody>
          <a:bodyPr/>
          <a:lstStyle>
            <a:lvl1pPr>
              <a:defRPr sz="2000"/>
            </a:lvl1pPr>
            <a:lvl2pPr>
              <a:buClr>
                <a:schemeClr val="tx2">
                  <a:lumMod val="40000"/>
                  <a:lumOff val="60000"/>
                </a:schemeClr>
              </a:buClr>
              <a:defRPr sz="2000" baseline="0">
                <a:solidFill>
                  <a:schemeClr val="tx1">
                    <a:lumMod val="50000"/>
                    <a:lumOff val="50000"/>
                  </a:schemeClr>
                </a:solidFill>
              </a:defRPr>
            </a:lvl2pPr>
            <a:lvl3pPr>
              <a:buClr>
                <a:schemeClr val="tx2">
                  <a:lumMod val="40000"/>
                  <a:lumOff val="60000"/>
                </a:schemeClr>
              </a:buClr>
              <a:defRPr sz="2000" baseline="0">
                <a:solidFill>
                  <a:schemeClr val="tx1">
                    <a:lumMod val="50000"/>
                    <a:lumOff val="50000"/>
                  </a:schemeClr>
                </a:solidFill>
              </a:defRPr>
            </a:lvl3pPr>
            <a:lvl4pPr>
              <a:buClr>
                <a:schemeClr val="tx2">
                  <a:lumMod val="40000"/>
                  <a:lumOff val="60000"/>
                </a:schemeClr>
              </a:buClr>
              <a:defRPr sz="2000" baseline="0">
                <a:solidFill>
                  <a:schemeClr val="tx1">
                    <a:lumMod val="50000"/>
                    <a:lumOff val="50000"/>
                  </a:schemeClr>
                </a:solidFill>
              </a:defRPr>
            </a:lvl4pPr>
            <a:lvl5pPr>
              <a:buClr>
                <a:schemeClr val="tx2">
                  <a:lumMod val="40000"/>
                  <a:lumOff val="60000"/>
                </a:schemeClr>
              </a:buClr>
              <a:defRPr sz="2000" baseline="0">
                <a:solidFill>
                  <a:schemeClr val="tx1">
                    <a:lumMod val="50000"/>
                    <a:lumOff val="50000"/>
                  </a:schemeClr>
                </a:solidFill>
              </a:defRPr>
            </a:lvl5pPr>
            <a:lvl6pPr>
              <a:defRPr sz="1800"/>
            </a:lvl6pPr>
            <a:lvl7pPr>
              <a:defRPr sz="1800"/>
            </a:lvl7pPr>
            <a:lvl8pPr>
              <a:defRPr sz="1800"/>
            </a:lvl8pPr>
            <a:lvl9pPr>
              <a:defRPr sz="1800"/>
            </a:lvl9pPr>
          </a:lstStyle>
          <a:p>
            <a:pPr lvl="0"/>
            <a:r>
              <a:rPr lang="en-CA" dirty="0" smtClean="0"/>
              <a:t>Click to 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US" dirty="0"/>
          </a:p>
        </p:txBody>
      </p:sp>
      <p:sp>
        <p:nvSpPr>
          <p:cNvPr id="14" name="Title 1"/>
          <p:cNvSpPr>
            <a:spLocks noGrp="1"/>
          </p:cNvSpPr>
          <p:nvPr>
            <p:ph type="ctrTitle"/>
          </p:nvPr>
        </p:nvSpPr>
        <p:spPr>
          <a:xfrm>
            <a:off x="457200" y="327025"/>
            <a:ext cx="8242300" cy="523875"/>
          </a:xfrm>
          <a:prstGeom prst="rect">
            <a:avLst/>
          </a:prstGeom>
        </p:spPr>
        <p:txBody>
          <a:bodyPr/>
          <a:lstStyle>
            <a:lvl1pPr algn="l">
              <a:defRPr sz="2400"/>
            </a:lvl1pPr>
          </a:lstStyle>
          <a:p>
            <a:r>
              <a:rPr lang="en-CA" dirty="0"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Imag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C52C9BE-EAD1-7D44-9070-0FADF437197C}" type="slidenum">
              <a:rPr lang="en-US" smtClean="0"/>
              <a:t>‹#›</a:t>
            </a:fld>
            <a:endParaRPr lang="en-US" dirty="0"/>
          </a:p>
        </p:txBody>
      </p:sp>
      <p:sp>
        <p:nvSpPr>
          <p:cNvPr id="8" name="Picture Placeholder 2"/>
          <p:cNvSpPr>
            <a:spLocks noGrp="1"/>
          </p:cNvSpPr>
          <p:nvPr>
            <p:ph type="pic" idx="1"/>
          </p:nvPr>
        </p:nvSpPr>
        <p:spPr>
          <a:xfrm>
            <a:off x="4572000" y="1028700"/>
            <a:ext cx="4114800" cy="488950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11" name="Content Placeholder 2"/>
          <p:cNvSpPr>
            <a:spLocks noGrp="1"/>
          </p:cNvSpPr>
          <p:nvPr>
            <p:ph idx="13"/>
          </p:nvPr>
        </p:nvSpPr>
        <p:spPr>
          <a:xfrm>
            <a:off x="457200" y="1028700"/>
            <a:ext cx="3949700" cy="4889501"/>
          </a:xfrm>
          <a:prstGeom prst="rect">
            <a:avLst/>
          </a:prstGeom>
        </p:spPr>
        <p:txBody>
          <a:bodyPr/>
          <a:lstStyle>
            <a:lvl1pPr>
              <a:defRPr sz="2000" b="1" i="0"/>
            </a:lvl1pPr>
            <a:lvl2pPr>
              <a:buClr>
                <a:schemeClr val="tx2">
                  <a:lumMod val="40000"/>
                  <a:lumOff val="60000"/>
                </a:schemeClr>
              </a:buClr>
              <a:defRPr sz="2000">
                <a:solidFill>
                  <a:schemeClr val="tx1">
                    <a:lumMod val="50000"/>
                    <a:lumOff val="50000"/>
                  </a:schemeClr>
                </a:solidFill>
              </a:defRPr>
            </a:lvl2pPr>
            <a:lvl3pPr>
              <a:buClr>
                <a:schemeClr val="tx2">
                  <a:lumMod val="40000"/>
                  <a:lumOff val="60000"/>
                </a:schemeClr>
              </a:buClr>
              <a:defRPr sz="2000">
                <a:solidFill>
                  <a:schemeClr val="tx1">
                    <a:lumMod val="50000"/>
                    <a:lumOff val="50000"/>
                  </a:schemeClr>
                </a:solidFill>
              </a:defRPr>
            </a:lvl3pPr>
            <a:lvl4pPr>
              <a:buClr>
                <a:schemeClr val="tx2">
                  <a:lumMod val="40000"/>
                  <a:lumOff val="60000"/>
                </a:schemeClr>
              </a:buClr>
              <a:defRPr sz="2000">
                <a:solidFill>
                  <a:schemeClr val="tx1">
                    <a:lumMod val="50000"/>
                    <a:lumOff val="50000"/>
                  </a:schemeClr>
                </a:solidFill>
              </a:defRPr>
            </a:lvl4pPr>
            <a:lvl5pPr>
              <a:buClr>
                <a:schemeClr val="tx2">
                  <a:lumMod val="40000"/>
                  <a:lumOff val="60000"/>
                </a:schemeClr>
              </a:buClr>
              <a:defRPr sz="2000">
                <a:solidFill>
                  <a:schemeClr val="tx1">
                    <a:lumMod val="50000"/>
                    <a:lumOff val="50000"/>
                  </a:schemeClr>
                </a:solidFill>
              </a:defRPr>
            </a:lvl5pPr>
          </a:lstStyle>
          <a:p>
            <a:pPr lvl="0"/>
            <a:r>
              <a:rPr lang="en-CA" dirty="0" smtClean="0"/>
              <a:t>Click to 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US" dirty="0"/>
          </a:p>
        </p:txBody>
      </p:sp>
      <p:sp>
        <p:nvSpPr>
          <p:cNvPr id="9" name="Title 1"/>
          <p:cNvSpPr>
            <a:spLocks noGrp="1"/>
          </p:cNvSpPr>
          <p:nvPr>
            <p:ph type="ctrTitle"/>
          </p:nvPr>
        </p:nvSpPr>
        <p:spPr>
          <a:xfrm>
            <a:off x="457200" y="327025"/>
            <a:ext cx="8242300" cy="523875"/>
          </a:xfrm>
          <a:prstGeom prst="rect">
            <a:avLst/>
          </a:prstGeom>
        </p:spPr>
        <p:txBody>
          <a:bodyPr/>
          <a:lstStyle>
            <a:lvl1pPr algn="l">
              <a:defRPr sz="2400" baseline="0"/>
            </a:lvl1pPr>
          </a:lstStyle>
          <a:p>
            <a:r>
              <a:rPr lang="en-CA"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Text">
    <p:spTree>
      <p:nvGrpSpPr>
        <p:cNvPr id="1" name=""/>
        <p:cNvGrpSpPr/>
        <p:nvPr/>
      </p:nvGrpSpPr>
      <p:grpSpPr>
        <a:xfrm>
          <a:off x="0" y="0"/>
          <a:ext cx="0" cy="0"/>
          <a:chOff x="0" y="0"/>
          <a:chExt cx="0" cy="0"/>
        </a:xfrm>
      </p:grpSpPr>
      <p:sp>
        <p:nvSpPr>
          <p:cNvPr id="6" name="Footer Placeholder 5"/>
          <p:cNvSpPr>
            <a:spLocks noGrp="1"/>
          </p:cNvSpPr>
          <p:nvPr>
            <p:ph type="ftr" sz="quarter" idx="10"/>
          </p:nvPr>
        </p:nvSpPr>
        <p:spPr/>
        <p:txBody>
          <a:bodyPr/>
          <a:lstStyle/>
          <a:p>
            <a:endParaRPr lang="en-US" dirty="0"/>
          </a:p>
        </p:txBody>
      </p:sp>
      <p:sp>
        <p:nvSpPr>
          <p:cNvPr id="7" name="Slide Number Placeholder 6"/>
          <p:cNvSpPr>
            <a:spLocks noGrp="1"/>
          </p:cNvSpPr>
          <p:nvPr>
            <p:ph type="sldNum" sz="quarter" idx="11"/>
          </p:nvPr>
        </p:nvSpPr>
        <p:spPr/>
        <p:txBody>
          <a:bodyPr/>
          <a:lstStyle/>
          <a:p>
            <a:fld id="{FC52C9BE-EAD1-7D44-9070-0FADF437197C}" type="slidenum">
              <a:rPr lang="en-US" smtClean="0"/>
              <a:pPr/>
              <a:t>‹#›</a:t>
            </a:fld>
            <a:endParaRPr lang="en-US" dirty="0"/>
          </a:p>
        </p:txBody>
      </p:sp>
      <p:sp>
        <p:nvSpPr>
          <p:cNvPr id="10" name="Picture Placeholder 2"/>
          <p:cNvSpPr>
            <a:spLocks noGrp="1"/>
          </p:cNvSpPr>
          <p:nvPr>
            <p:ph type="pic" idx="1"/>
          </p:nvPr>
        </p:nvSpPr>
        <p:spPr>
          <a:xfrm>
            <a:off x="469900" y="977900"/>
            <a:ext cx="4114800" cy="494030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11" name="Content Placeholder 2"/>
          <p:cNvSpPr>
            <a:spLocks noGrp="1"/>
          </p:cNvSpPr>
          <p:nvPr>
            <p:ph idx="13"/>
          </p:nvPr>
        </p:nvSpPr>
        <p:spPr>
          <a:xfrm>
            <a:off x="4711700" y="977900"/>
            <a:ext cx="3949700" cy="4940301"/>
          </a:xfrm>
          <a:prstGeom prst="rect">
            <a:avLst/>
          </a:prstGeom>
        </p:spPr>
        <p:txBody>
          <a:bodyPr/>
          <a:lstStyle>
            <a:lvl1pPr>
              <a:defRPr sz="2000" b="1" i="0"/>
            </a:lvl1pPr>
            <a:lvl2pPr>
              <a:buClr>
                <a:schemeClr val="tx2">
                  <a:lumMod val="40000"/>
                  <a:lumOff val="60000"/>
                </a:schemeClr>
              </a:buClr>
              <a:defRPr sz="2000" baseline="0">
                <a:solidFill>
                  <a:schemeClr val="tx1">
                    <a:lumMod val="50000"/>
                    <a:lumOff val="50000"/>
                  </a:schemeClr>
                </a:solidFill>
              </a:defRPr>
            </a:lvl2pPr>
            <a:lvl3pPr>
              <a:buClr>
                <a:schemeClr val="tx2">
                  <a:lumMod val="40000"/>
                  <a:lumOff val="60000"/>
                </a:schemeClr>
              </a:buClr>
              <a:defRPr sz="2000" baseline="0">
                <a:solidFill>
                  <a:schemeClr val="tx1">
                    <a:lumMod val="50000"/>
                    <a:lumOff val="50000"/>
                  </a:schemeClr>
                </a:solidFill>
              </a:defRPr>
            </a:lvl3pPr>
            <a:lvl4pPr>
              <a:buClr>
                <a:schemeClr val="tx2">
                  <a:lumMod val="40000"/>
                  <a:lumOff val="60000"/>
                </a:schemeClr>
              </a:buClr>
              <a:defRPr sz="2000" baseline="0">
                <a:solidFill>
                  <a:schemeClr val="tx1">
                    <a:lumMod val="50000"/>
                    <a:lumOff val="50000"/>
                  </a:schemeClr>
                </a:solidFill>
              </a:defRPr>
            </a:lvl4pPr>
            <a:lvl5pPr>
              <a:buClr>
                <a:schemeClr val="tx2">
                  <a:lumMod val="40000"/>
                  <a:lumOff val="60000"/>
                </a:schemeClr>
              </a:buClr>
              <a:defRPr sz="2000" baseline="0">
                <a:solidFill>
                  <a:schemeClr val="tx1">
                    <a:lumMod val="50000"/>
                    <a:lumOff val="50000"/>
                  </a:schemeClr>
                </a:solidFill>
              </a:defRPr>
            </a:lvl5pPr>
          </a:lstStyle>
          <a:p>
            <a:pPr lvl="0"/>
            <a:r>
              <a:rPr lang="en-CA" dirty="0" smtClean="0"/>
              <a:t>Click to 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US" dirty="0"/>
          </a:p>
        </p:txBody>
      </p:sp>
      <p:sp>
        <p:nvSpPr>
          <p:cNvPr id="12" name="Title 1"/>
          <p:cNvSpPr>
            <a:spLocks noGrp="1"/>
          </p:cNvSpPr>
          <p:nvPr>
            <p:ph type="ctrTitle"/>
          </p:nvPr>
        </p:nvSpPr>
        <p:spPr>
          <a:xfrm>
            <a:off x="457200" y="327025"/>
            <a:ext cx="8242300" cy="523875"/>
          </a:xfrm>
          <a:prstGeom prst="rect">
            <a:avLst/>
          </a:prstGeom>
        </p:spPr>
        <p:txBody>
          <a:bodyPr/>
          <a:lstStyle>
            <a:lvl1pPr algn="l">
              <a:defRPr sz="2400" baseline="0"/>
            </a:lvl1pPr>
          </a:lstStyle>
          <a:p>
            <a:r>
              <a:rPr lang="en-CA"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2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977900"/>
            <a:ext cx="3008313" cy="1162050"/>
          </a:xfrm>
          <a:prstGeom prst="rect">
            <a:avLst/>
          </a:prstGeom>
        </p:spPr>
        <p:txBody>
          <a:bodyPr anchor="b"/>
          <a:lstStyle>
            <a:lvl1pPr algn="l">
              <a:defRPr sz="2000" b="1">
                <a:solidFill>
                  <a:srgbClr val="464E4A">
                    <a:alpha val="50000"/>
                  </a:srgbClr>
                </a:solidFill>
              </a:defRPr>
            </a:lvl1pPr>
          </a:lstStyle>
          <a:p>
            <a:r>
              <a:rPr lang="en-CA" dirty="0" smtClean="0"/>
              <a:t>Click to edit Master title style</a:t>
            </a:r>
            <a:endParaRPr lang="en-US" dirty="0"/>
          </a:p>
        </p:txBody>
      </p:sp>
      <p:sp>
        <p:nvSpPr>
          <p:cNvPr id="3" name="Content Placeholder 2"/>
          <p:cNvSpPr>
            <a:spLocks noGrp="1"/>
          </p:cNvSpPr>
          <p:nvPr>
            <p:ph idx="1"/>
          </p:nvPr>
        </p:nvSpPr>
        <p:spPr>
          <a:xfrm>
            <a:off x="3575050" y="977900"/>
            <a:ext cx="5111750" cy="4927601"/>
          </a:xfrm>
          <a:prstGeom prst="rect">
            <a:avLst/>
          </a:prstGeom>
        </p:spPr>
        <p:txBody>
          <a:bodyPr/>
          <a:lstStyle>
            <a:lvl1pPr>
              <a:defRPr sz="2000" b="0" i="0"/>
            </a:lvl1pPr>
            <a:lvl2pPr>
              <a:buClr>
                <a:schemeClr val="tx2">
                  <a:lumMod val="40000"/>
                  <a:lumOff val="60000"/>
                </a:schemeClr>
              </a:buClr>
              <a:defRPr sz="2000">
                <a:solidFill>
                  <a:schemeClr val="tx1">
                    <a:lumMod val="50000"/>
                    <a:lumOff val="50000"/>
                  </a:schemeClr>
                </a:solidFill>
              </a:defRPr>
            </a:lvl2pPr>
            <a:lvl3pPr>
              <a:buClr>
                <a:schemeClr val="tx2">
                  <a:lumMod val="40000"/>
                  <a:lumOff val="60000"/>
                </a:schemeClr>
              </a:buClr>
              <a:defRPr sz="2000">
                <a:solidFill>
                  <a:schemeClr val="tx1">
                    <a:lumMod val="50000"/>
                    <a:lumOff val="50000"/>
                  </a:schemeClr>
                </a:solidFill>
              </a:defRPr>
            </a:lvl3pPr>
            <a:lvl4pPr>
              <a:buClr>
                <a:schemeClr val="tx2">
                  <a:lumMod val="40000"/>
                  <a:lumOff val="60000"/>
                </a:schemeClr>
              </a:buClr>
              <a:defRPr sz="2000">
                <a:solidFill>
                  <a:schemeClr val="tx1">
                    <a:lumMod val="50000"/>
                    <a:lumOff val="50000"/>
                  </a:schemeClr>
                </a:solidFill>
              </a:defRPr>
            </a:lvl4pPr>
            <a:lvl5pPr>
              <a:buClr>
                <a:schemeClr val="tx2">
                  <a:lumMod val="40000"/>
                  <a:lumOff val="60000"/>
                </a:schemeClr>
              </a:buClr>
              <a:defRPr sz="2000">
                <a:solidFill>
                  <a:schemeClr val="tx1">
                    <a:lumMod val="50000"/>
                    <a:lumOff val="50000"/>
                  </a:schemeClr>
                </a:solidFill>
              </a:defRPr>
            </a:lvl5pPr>
            <a:lvl6pPr>
              <a:defRPr sz="2000"/>
            </a:lvl6pPr>
            <a:lvl7pPr>
              <a:defRPr sz="2000"/>
            </a:lvl7pPr>
            <a:lvl8pPr>
              <a:defRPr sz="2000"/>
            </a:lvl8pPr>
            <a:lvl9pPr>
              <a:defRPr sz="2000"/>
            </a:lvl9pPr>
          </a:lstStyle>
          <a:p>
            <a:pPr lvl="0"/>
            <a:r>
              <a:rPr lang="en-CA" dirty="0" smtClean="0"/>
              <a:t>Click to 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US" dirty="0"/>
          </a:p>
        </p:txBody>
      </p:sp>
      <p:sp>
        <p:nvSpPr>
          <p:cNvPr id="4" name="Text Placeholder 3"/>
          <p:cNvSpPr>
            <a:spLocks noGrp="1"/>
          </p:cNvSpPr>
          <p:nvPr>
            <p:ph type="body" sz="half" idx="2"/>
          </p:nvPr>
        </p:nvSpPr>
        <p:spPr>
          <a:xfrm>
            <a:off x="457200" y="2139950"/>
            <a:ext cx="3008313" cy="3765551"/>
          </a:xfrm>
          <a:prstGeom prst="rect">
            <a:avLst/>
          </a:prstGeom>
          <a:solidFill>
            <a:srgbClr val="464E4A">
              <a:alpha val="50000"/>
            </a:srgbClr>
          </a:solidFill>
        </p:spPr>
        <p:txBody>
          <a:bodyPr/>
          <a:lstStyle>
            <a:lvl1pPr marL="0" indent="0">
              <a:buNone/>
              <a:defRPr sz="1400" b="1" i="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dirty="0"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10" name="Slide Number Placeholder 6"/>
          <p:cNvSpPr>
            <a:spLocks noGrp="1"/>
          </p:cNvSpPr>
          <p:nvPr>
            <p:ph type="sldNum" sz="quarter" idx="12"/>
          </p:nvPr>
        </p:nvSpPr>
        <p:spPr>
          <a:xfrm>
            <a:off x="457200" y="6356350"/>
            <a:ext cx="2133600" cy="365125"/>
          </a:xfrm>
        </p:spPr>
        <p:txBody>
          <a:bodyPr/>
          <a:lstStyle/>
          <a:p>
            <a:fld id="{FC52C9BE-EAD1-7D44-9070-0FADF437197C}" type="slidenum">
              <a:rPr lang="en-US" smtClean="0"/>
              <a:t>‹#›</a:t>
            </a:fld>
            <a:endParaRPr lang="en-US" dirty="0"/>
          </a:p>
        </p:txBody>
      </p:sp>
      <p:sp>
        <p:nvSpPr>
          <p:cNvPr id="11" name="Title 1"/>
          <p:cNvSpPr txBox="1">
            <a:spLocks/>
          </p:cNvSpPr>
          <p:nvPr userDrawn="1"/>
        </p:nvSpPr>
        <p:spPr>
          <a:xfrm>
            <a:off x="457200" y="327025"/>
            <a:ext cx="8242300" cy="523875"/>
          </a:xfrm>
          <a:prstGeom prst="rect">
            <a:avLst/>
          </a:prstGeom>
        </p:spPr>
        <p:txBody>
          <a:bodyPr/>
          <a:lstStyle>
            <a:lvl1pPr algn="ctr" defTabSz="457200" rtl="0" eaLnBrk="1" latinLnBrk="0" hangingPunct="1">
              <a:spcBef>
                <a:spcPct val="0"/>
              </a:spcBef>
              <a:buNone/>
              <a:defRPr sz="2000" kern="1200">
                <a:solidFill>
                  <a:srgbClr val="0057A7"/>
                </a:solidFill>
                <a:latin typeface="+mj-lt"/>
                <a:ea typeface="+mj-ea"/>
                <a:cs typeface="+mj-cs"/>
              </a:defRPr>
            </a:lvl1pPr>
          </a:lstStyle>
          <a:p>
            <a:pPr algn="l"/>
            <a:r>
              <a:rPr lang="en-CA" dirty="0" smtClean="0"/>
              <a:t>Click to edit </a:t>
            </a:r>
            <a:r>
              <a:rPr lang="en-CA" sz="2400" baseline="0" dirty="0" smtClean="0"/>
              <a:t>Master</a:t>
            </a:r>
            <a:r>
              <a:rPr lang="en-CA" dirty="0" smtClean="0"/>
              <a:t> title style</a:t>
            </a:r>
            <a:endParaRPr lang="en-US" dirty="0"/>
          </a:p>
        </p:txBody>
      </p:sp>
    </p:spTree>
    <p:extLst>
      <p:ext uri="{BB962C8B-B14F-4D97-AF65-F5344CB8AC3E}">
        <p14:creationId xmlns:p14="http://schemas.microsoft.com/office/powerpoint/2010/main" val="244944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91187" y="977900"/>
            <a:ext cx="3008313" cy="1162050"/>
          </a:xfrm>
          <a:prstGeom prst="rect">
            <a:avLst/>
          </a:prstGeom>
        </p:spPr>
        <p:txBody>
          <a:bodyPr anchor="b"/>
          <a:lstStyle>
            <a:lvl1pPr algn="l">
              <a:defRPr sz="2000" b="1">
                <a:solidFill>
                  <a:srgbClr val="738B5D"/>
                </a:solidFill>
              </a:defRPr>
            </a:lvl1pPr>
          </a:lstStyle>
          <a:p>
            <a:r>
              <a:rPr lang="en-CA" dirty="0" smtClean="0"/>
              <a:t>Click to edit Master title style</a:t>
            </a:r>
            <a:endParaRPr lang="en-US" dirty="0"/>
          </a:p>
        </p:txBody>
      </p:sp>
      <p:sp>
        <p:nvSpPr>
          <p:cNvPr id="3" name="Content Placeholder 2"/>
          <p:cNvSpPr>
            <a:spLocks noGrp="1"/>
          </p:cNvSpPr>
          <p:nvPr>
            <p:ph idx="1"/>
          </p:nvPr>
        </p:nvSpPr>
        <p:spPr>
          <a:xfrm>
            <a:off x="457200" y="977900"/>
            <a:ext cx="5111750" cy="4927601"/>
          </a:xfrm>
          <a:prstGeom prst="rect">
            <a:avLst/>
          </a:prstGeom>
        </p:spPr>
        <p:txBody>
          <a:bodyPr/>
          <a:lstStyle>
            <a:lvl1pPr>
              <a:defRPr sz="2000" b="0" i="0"/>
            </a:lvl1pPr>
            <a:lvl2pPr>
              <a:buClr>
                <a:schemeClr val="tx2">
                  <a:lumMod val="40000"/>
                  <a:lumOff val="60000"/>
                </a:schemeClr>
              </a:buClr>
              <a:defRPr sz="2000">
                <a:solidFill>
                  <a:schemeClr val="tx1">
                    <a:lumMod val="50000"/>
                    <a:lumOff val="50000"/>
                  </a:schemeClr>
                </a:solidFill>
              </a:defRPr>
            </a:lvl2pPr>
            <a:lvl3pPr>
              <a:buClr>
                <a:schemeClr val="tx2">
                  <a:lumMod val="40000"/>
                  <a:lumOff val="60000"/>
                </a:schemeClr>
              </a:buClr>
              <a:defRPr sz="2000">
                <a:solidFill>
                  <a:schemeClr val="tx1">
                    <a:lumMod val="50000"/>
                    <a:lumOff val="50000"/>
                  </a:schemeClr>
                </a:solidFill>
              </a:defRPr>
            </a:lvl3pPr>
            <a:lvl4pPr>
              <a:buClr>
                <a:schemeClr val="tx2">
                  <a:lumMod val="40000"/>
                  <a:lumOff val="60000"/>
                </a:schemeClr>
              </a:buClr>
              <a:defRPr sz="2000">
                <a:solidFill>
                  <a:schemeClr val="tx1">
                    <a:lumMod val="50000"/>
                    <a:lumOff val="50000"/>
                  </a:schemeClr>
                </a:solidFill>
              </a:defRPr>
            </a:lvl4pPr>
            <a:lvl5pPr>
              <a:buClr>
                <a:schemeClr val="tx2">
                  <a:lumMod val="40000"/>
                  <a:lumOff val="60000"/>
                </a:schemeClr>
              </a:buClr>
              <a:defRPr sz="2000">
                <a:solidFill>
                  <a:schemeClr val="tx1">
                    <a:lumMod val="50000"/>
                    <a:lumOff val="50000"/>
                  </a:schemeClr>
                </a:solidFill>
              </a:defRPr>
            </a:lvl5pPr>
            <a:lvl6pPr>
              <a:defRPr sz="2000"/>
            </a:lvl6pPr>
            <a:lvl7pPr>
              <a:defRPr sz="2000"/>
            </a:lvl7pPr>
            <a:lvl8pPr>
              <a:defRPr sz="2000"/>
            </a:lvl8pPr>
            <a:lvl9pPr>
              <a:defRPr sz="2000"/>
            </a:lvl9pPr>
          </a:lstStyle>
          <a:p>
            <a:pPr lvl="0"/>
            <a:r>
              <a:rPr lang="en-CA" dirty="0" smtClean="0"/>
              <a:t>Click to 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US" dirty="0"/>
          </a:p>
        </p:txBody>
      </p:sp>
      <p:sp>
        <p:nvSpPr>
          <p:cNvPr id="4" name="Text Placeholder 3"/>
          <p:cNvSpPr>
            <a:spLocks noGrp="1"/>
          </p:cNvSpPr>
          <p:nvPr>
            <p:ph type="body" sz="half" idx="2"/>
          </p:nvPr>
        </p:nvSpPr>
        <p:spPr>
          <a:xfrm>
            <a:off x="5691187" y="2139950"/>
            <a:ext cx="3008313" cy="3765551"/>
          </a:xfrm>
          <a:prstGeom prst="rect">
            <a:avLst/>
          </a:prstGeom>
          <a:solidFill>
            <a:srgbClr val="738B5D"/>
          </a:solidFill>
        </p:spPr>
        <p:txBody>
          <a:bodyPr/>
          <a:lstStyle>
            <a:lvl1pPr marL="0" indent="0">
              <a:buNone/>
              <a:defRPr sz="1400" b="1" i="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dirty="0"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10" name="Slide Number Placeholder 6"/>
          <p:cNvSpPr>
            <a:spLocks noGrp="1"/>
          </p:cNvSpPr>
          <p:nvPr>
            <p:ph type="sldNum" sz="quarter" idx="12"/>
          </p:nvPr>
        </p:nvSpPr>
        <p:spPr>
          <a:xfrm>
            <a:off x="457200" y="6356350"/>
            <a:ext cx="2133600" cy="365125"/>
          </a:xfrm>
        </p:spPr>
        <p:txBody>
          <a:bodyPr/>
          <a:lstStyle/>
          <a:p>
            <a:fld id="{FC52C9BE-EAD1-7D44-9070-0FADF437197C}" type="slidenum">
              <a:rPr lang="en-US" smtClean="0"/>
              <a:t>‹#›</a:t>
            </a:fld>
            <a:endParaRPr lang="en-US" dirty="0"/>
          </a:p>
        </p:txBody>
      </p:sp>
      <p:sp>
        <p:nvSpPr>
          <p:cNvPr id="11" name="Title 1"/>
          <p:cNvSpPr txBox="1">
            <a:spLocks/>
          </p:cNvSpPr>
          <p:nvPr userDrawn="1"/>
        </p:nvSpPr>
        <p:spPr>
          <a:xfrm>
            <a:off x="457200" y="327025"/>
            <a:ext cx="8242300" cy="523875"/>
          </a:xfrm>
          <a:prstGeom prst="rect">
            <a:avLst/>
          </a:prstGeom>
        </p:spPr>
        <p:txBody>
          <a:bodyPr/>
          <a:lstStyle>
            <a:lvl1pPr algn="ctr" defTabSz="457200" rtl="0" eaLnBrk="1" latinLnBrk="0" hangingPunct="1">
              <a:spcBef>
                <a:spcPct val="0"/>
              </a:spcBef>
              <a:buNone/>
              <a:defRPr sz="2000" kern="1200">
                <a:solidFill>
                  <a:srgbClr val="0057A7"/>
                </a:solidFill>
                <a:latin typeface="+mj-lt"/>
                <a:ea typeface="+mj-ea"/>
                <a:cs typeface="+mj-cs"/>
              </a:defRPr>
            </a:lvl1pPr>
          </a:lstStyle>
          <a:p>
            <a:pPr algn="l"/>
            <a:r>
              <a:rPr lang="en-CA" dirty="0" smtClean="0"/>
              <a:t>Click to edit </a:t>
            </a:r>
            <a:r>
              <a:rPr lang="en-CA" sz="2400" baseline="0" dirty="0" smtClean="0"/>
              <a:t>Master</a:t>
            </a:r>
            <a:r>
              <a:rPr lang="en-CA" dirty="0" smtClean="0"/>
              <a:t>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52C9BE-EAD1-7D44-9070-0FADF437197C}" type="slidenum">
              <a:rPr lang="en-US" smtClean="0"/>
              <a:pPr/>
              <a:t>‹#›</a:t>
            </a:fld>
            <a:endParaRPr lang="en-US" dirty="0"/>
          </a:p>
        </p:txBody>
      </p:sp>
      <p:cxnSp>
        <p:nvCxnSpPr>
          <p:cNvPr id="10" name="Straight Connector 9"/>
          <p:cNvCxnSpPr/>
          <p:nvPr userDrawn="1"/>
        </p:nvCxnSpPr>
        <p:spPr>
          <a:xfrm>
            <a:off x="457200" y="858838"/>
            <a:ext cx="8229600" cy="0"/>
          </a:xfrm>
          <a:prstGeom prst="line">
            <a:avLst/>
          </a:prstGeom>
          <a:ln w="3175" cmpd="sng">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7" name="Picture 6"/>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7280820" y="6429080"/>
            <a:ext cx="1429292" cy="288746"/>
          </a:xfrm>
          <a:prstGeom prst="rect">
            <a:avLst/>
          </a:prstGeom>
        </p:spPr>
      </p:pic>
    </p:spTree>
  </p:cSld>
  <p:clrMap bg1="lt1" tx1="dk1" bg2="lt2" tx2="dk2" accent1="accent1" accent2="accent2" accent3="accent3" accent4="accent4" accent5="accent5" accent6="accent6" hlink="hlink" folHlink="folHlink"/>
  <p:sldLayoutIdLst>
    <p:sldLayoutId id="2147483660" r:id="rId1"/>
    <p:sldLayoutId id="2147483649" r:id="rId2"/>
    <p:sldLayoutId id="2147483650" r:id="rId3"/>
    <p:sldLayoutId id="2147483652" r:id="rId4"/>
    <p:sldLayoutId id="2147483653" r:id="rId5"/>
    <p:sldLayoutId id="2147483654" r:id="rId6"/>
    <p:sldLayoutId id="2147483655" r:id="rId7"/>
    <p:sldLayoutId id="2147483662" r:id="rId8"/>
    <p:sldLayoutId id="2147483656" r:id="rId9"/>
    <p:sldLayoutId id="2147483661" r:id="rId10"/>
    <p:sldLayoutId id="2147483657" r:id="rId11"/>
    <p:sldLayoutId id="2147483658" r:id="rId12"/>
  </p:sldLayoutIdLst>
  <p:timing>
    <p:tnLst>
      <p:par>
        <p:cTn id="1" dur="indefinite" restart="never" nodeType="tmRoot"/>
      </p:par>
    </p:tnLst>
  </p:timing>
  <p:hf hdr="0" ftr="0"/>
  <p:txStyles>
    <p:titleStyle>
      <a:lvl1pPr algn="ctr" defTabSz="457200" rtl="0" eaLnBrk="1" latinLnBrk="0" hangingPunct="1">
        <a:spcBef>
          <a:spcPct val="0"/>
        </a:spcBef>
        <a:buNone/>
        <a:defRPr sz="4400" kern="1200">
          <a:solidFill>
            <a:srgbClr val="0057A7"/>
          </a:solidFill>
          <a:latin typeface="+mj-lt"/>
          <a:ea typeface="+mj-ea"/>
          <a:cs typeface="+mj-cs"/>
        </a:defRPr>
      </a:lvl1pPr>
    </p:titleStyle>
    <p:bodyStyle>
      <a:lvl1pPr marL="0" indent="0" algn="l" defTabSz="457200" rtl="0" eaLnBrk="1" latinLnBrk="0" hangingPunct="1">
        <a:spcBef>
          <a:spcPct val="20000"/>
        </a:spcBef>
        <a:buFont typeface="Arial"/>
        <a:buNone/>
        <a:defRPr sz="3200" kern="1200">
          <a:solidFill>
            <a:srgbClr val="0057A7"/>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0057A7"/>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0057A7"/>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0057A7"/>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0057A7"/>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FC52C9BE-EAD1-7D44-9070-0FADF437197C}" type="slidenum">
              <a:rPr lang="en-US" smtClean="0"/>
              <a:pPr/>
              <a:t>1</a:t>
            </a:fld>
            <a:endParaRPr lang="en-US" dirty="0"/>
          </a:p>
        </p:txBody>
      </p:sp>
      <p:pic>
        <p:nvPicPr>
          <p:cNvPr id="5" name="Picture Placeholder 8"/>
          <p:cNvPicPr>
            <a:picLocks noGrp="1"/>
          </p:cNvPicPr>
          <p:nvPr>
            <p:ph type="pic" sz="quarter" idx="13"/>
          </p:nvPr>
        </p:nvPicPr>
        <p:blipFill>
          <a:blip r:embed="rId2">
            <a:extLst>
              <a:ext uri="{28A0092B-C50C-407E-A947-70E740481C1C}">
                <a14:useLocalDpi xmlns:a14="http://schemas.microsoft.com/office/drawing/2010/main" val="0"/>
              </a:ext>
            </a:extLst>
          </a:blip>
          <a:stretch>
            <a:fillRect/>
          </a:stretch>
        </p:blipFill>
        <p:spPr>
          <a:xfrm>
            <a:off x="457201" y="1038226"/>
            <a:ext cx="8242298" cy="4014746"/>
          </a:xfrm>
        </p:spPr>
      </p:pic>
      <p:sp>
        <p:nvSpPr>
          <p:cNvPr id="26" name="Title 25"/>
          <p:cNvSpPr>
            <a:spLocks noGrp="1"/>
          </p:cNvSpPr>
          <p:nvPr>
            <p:ph type="ctrTitle"/>
          </p:nvPr>
        </p:nvSpPr>
        <p:spPr>
          <a:xfrm>
            <a:off x="457200" y="0"/>
            <a:ext cx="8242300" cy="850901"/>
          </a:xfrm>
        </p:spPr>
        <p:txBody>
          <a:bodyPr/>
          <a:lstStyle/>
          <a:p>
            <a:pPr algn="ctr"/>
            <a:r>
              <a:rPr lang="en-US" dirty="0"/>
              <a:t>Integrated Resource Plan (IRP)</a:t>
            </a:r>
            <a:br>
              <a:rPr lang="en-US" dirty="0"/>
            </a:br>
            <a:r>
              <a:rPr lang="en-US" dirty="0" smtClean="0"/>
              <a:t>2018 </a:t>
            </a:r>
            <a:r>
              <a:rPr lang="en-US" dirty="0"/>
              <a:t>Annual Update Workshop</a:t>
            </a:r>
          </a:p>
        </p:txBody>
      </p:sp>
      <p:sp>
        <p:nvSpPr>
          <p:cNvPr id="28" name="Text Placeholder 27"/>
          <p:cNvSpPr>
            <a:spLocks noGrp="1"/>
          </p:cNvSpPr>
          <p:nvPr>
            <p:ph type="body" sz="quarter" idx="3"/>
          </p:nvPr>
        </p:nvSpPr>
        <p:spPr/>
        <p:txBody>
          <a:bodyPr/>
          <a:lstStyle/>
          <a:p>
            <a:r>
              <a:rPr lang="en-US" dirty="0" smtClean="0"/>
              <a:t>April 4, 2018</a:t>
            </a:r>
            <a:endParaRPr lang="en-US" dirty="0"/>
          </a:p>
        </p:txBody>
      </p:sp>
    </p:spTree>
    <p:extLst>
      <p:ext uri="{BB962C8B-B14F-4D97-AF65-F5344CB8AC3E}">
        <p14:creationId xmlns:p14="http://schemas.microsoft.com/office/powerpoint/2010/main" val="10849315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FC52C9BE-EAD1-7D44-9070-0FADF437197C}" type="slidenum">
              <a:rPr lang="en-US" smtClean="0"/>
              <a:t>10</a:t>
            </a:fld>
            <a:endParaRPr lang="en-US" dirty="0"/>
          </a:p>
        </p:txBody>
      </p:sp>
      <p:sp>
        <p:nvSpPr>
          <p:cNvPr id="4" name="Title 3"/>
          <p:cNvSpPr>
            <a:spLocks noGrp="1"/>
          </p:cNvSpPr>
          <p:nvPr>
            <p:ph type="ctrTitle"/>
          </p:nvPr>
        </p:nvSpPr>
        <p:spPr/>
        <p:txBody>
          <a:bodyPr/>
          <a:lstStyle/>
          <a:p>
            <a:r>
              <a:rPr lang="en-US" dirty="0"/>
              <a:t>Status of the Identified Critical Uncertain Factors</a:t>
            </a:r>
          </a:p>
        </p:txBody>
      </p:sp>
      <p:pic>
        <p:nvPicPr>
          <p:cNvPr id="5" name="Picture 5"/>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9900" y="2084638"/>
            <a:ext cx="8229600" cy="22378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17072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indent="-342900">
              <a:buFont typeface="Wingdings" panose="05000000000000000000" pitchFamily="2" charset="2"/>
              <a:buChar char="§"/>
            </a:pPr>
            <a:r>
              <a:rPr lang="en-US" dirty="0"/>
              <a:t>Natural Gas Prices</a:t>
            </a:r>
          </a:p>
          <a:p>
            <a:pPr marL="1085850" lvl="1" indent="-342900">
              <a:buFont typeface="Wingdings" panose="05000000000000000000" pitchFamily="2" charset="2"/>
              <a:buChar char="§"/>
            </a:pPr>
            <a:r>
              <a:rPr lang="en-US" sz="1800" dirty="0"/>
              <a:t>Influenced by a variety of factors and subject to change</a:t>
            </a:r>
          </a:p>
          <a:p>
            <a:pPr marL="1085850" lvl="1" indent="-342900">
              <a:buFont typeface="Wingdings" panose="05000000000000000000" pitchFamily="2" charset="2"/>
              <a:buChar char="§"/>
            </a:pPr>
            <a:r>
              <a:rPr lang="en-US" sz="1800" dirty="0"/>
              <a:t>For the 2016 IRP, Empire used the long-term natural gas price forecasts from the ABB Spring 2015 </a:t>
            </a:r>
            <a:r>
              <a:rPr lang="en-US" sz="1800" dirty="0" smtClean="0"/>
              <a:t>Reference Case</a:t>
            </a:r>
            <a:endParaRPr lang="en-US" sz="1800" dirty="0"/>
          </a:p>
          <a:p>
            <a:pPr marL="1085850" lvl="1" indent="-342900">
              <a:buFont typeface="Wingdings" panose="05000000000000000000" pitchFamily="2" charset="2"/>
              <a:buChar char="§"/>
            </a:pPr>
            <a:r>
              <a:rPr lang="en-US" sz="1800" dirty="0" smtClean="0"/>
              <a:t>Empire purchased </a:t>
            </a:r>
            <a:r>
              <a:rPr lang="en-US" sz="1800" dirty="0"/>
              <a:t>a new long-range natural gas price forecast (ABB Fall </a:t>
            </a:r>
            <a:r>
              <a:rPr lang="en-US" sz="1800" dirty="0" smtClean="0"/>
              <a:t>2017 Reference Case) </a:t>
            </a:r>
            <a:r>
              <a:rPr lang="en-US" sz="1800" dirty="0"/>
              <a:t>for various studies</a:t>
            </a:r>
          </a:p>
          <a:p>
            <a:pPr marL="1485900" lvl="2" indent="-342900">
              <a:buFont typeface="Arial" panose="020B0604020202020204" pitchFamily="34" charset="0"/>
              <a:buChar char="•"/>
            </a:pPr>
            <a:r>
              <a:rPr lang="en-US" sz="1800" dirty="0"/>
              <a:t>Comparison of ABB Fall </a:t>
            </a:r>
            <a:r>
              <a:rPr lang="en-US" sz="1800" dirty="0" smtClean="0"/>
              <a:t>2017 Reference Case prices to </a:t>
            </a:r>
            <a:r>
              <a:rPr lang="en-US" sz="1800" dirty="0"/>
              <a:t>ABB Spring 2015 </a:t>
            </a:r>
            <a:r>
              <a:rPr lang="en-US" sz="1800" dirty="0" smtClean="0"/>
              <a:t>Reference Case shows </a:t>
            </a:r>
            <a:r>
              <a:rPr lang="en-US" sz="1800" dirty="0"/>
              <a:t>approximately a </a:t>
            </a:r>
            <a:r>
              <a:rPr lang="en-US" sz="1800" dirty="0" smtClean="0"/>
              <a:t>25% </a:t>
            </a:r>
            <a:r>
              <a:rPr lang="en-US" sz="1800" dirty="0"/>
              <a:t>reduction in predicted gas prices on </a:t>
            </a:r>
            <a:r>
              <a:rPr lang="en-US" sz="1800" dirty="0" smtClean="0"/>
              <a:t>average</a:t>
            </a:r>
          </a:p>
          <a:p>
            <a:pPr marL="1485900" lvl="2" indent="-342900">
              <a:buFont typeface="Arial" panose="020B0604020202020204" pitchFamily="34" charset="0"/>
              <a:buChar char="•"/>
            </a:pPr>
            <a:r>
              <a:rPr lang="en-US" sz="1800" dirty="0" smtClean="0"/>
              <a:t>Comparison of ABB Fall 2017 Reference Case prices to ABB Fall 2016 Reference Case (utilized in the 2017 IRP annual update filing), shows approximately a 16% reduction in gas prices</a:t>
            </a:r>
            <a:endParaRPr lang="en-US" sz="1800" dirty="0"/>
          </a:p>
          <a:p>
            <a:endParaRPr lang="en-US" dirty="0"/>
          </a:p>
        </p:txBody>
      </p:sp>
      <p:sp>
        <p:nvSpPr>
          <p:cNvPr id="3" name="Slide Number Placeholder 2"/>
          <p:cNvSpPr>
            <a:spLocks noGrp="1"/>
          </p:cNvSpPr>
          <p:nvPr>
            <p:ph type="sldNum" sz="quarter" idx="12"/>
          </p:nvPr>
        </p:nvSpPr>
        <p:spPr/>
        <p:txBody>
          <a:bodyPr/>
          <a:lstStyle/>
          <a:p>
            <a:fld id="{FC52C9BE-EAD1-7D44-9070-0FADF437197C}" type="slidenum">
              <a:rPr lang="en-US" smtClean="0"/>
              <a:t>11</a:t>
            </a:fld>
            <a:endParaRPr lang="en-US" dirty="0"/>
          </a:p>
        </p:txBody>
      </p:sp>
      <p:sp>
        <p:nvSpPr>
          <p:cNvPr id="4" name="Title 3"/>
          <p:cNvSpPr>
            <a:spLocks noGrp="1"/>
          </p:cNvSpPr>
          <p:nvPr>
            <p:ph type="ctrTitle"/>
          </p:nvPr>
        </p:nvSpPr>
        <p:spPr/>
        <p:txBody>
          <a:bodyPr/>
          <a:lstStyle/>
          <a:p>
            <a:r>
              <a:rPr lang="en-US" dirty="0" smtClean="0"/>
              <a:t>Market and Fuel Prices Update</a:t>
            </a:r>
            <a:endParaRPr lang="en-US" dirty="0"/>
          </a:p>
        </p:txBody>
      </p:sp>
    </p:spTree>
    <p:extLst>
      <p:ext uri="{BB962C8B-B14F-4D97-AF65-F5344CB8AC3E}">
        <p14:creationId xmlns:p14="http://schemas.microsoft.com/office/powerpoint/2010/main" val="39694604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indent="-342900">
              <a:buFont typeface="Wingdings" panose="05000000000000000000" pitchFamily="2" charset="2"/>
              <a:buChar char="§"/>
            </a:pPr>
            <a:r>
              <a:rPr lang="en-US" dirty="0"/>
              <a:t>Coal Prices</a:t>
            </a:r>
          </a:p>
          <a:p>
            <a:pPr marL="1085850" lvl="1" indent="-342900">
              <a:buFont typeface="Wingdings" panose="05000000000000000000" pitchFamily="2" charset="2"/>
              <a:buChar char="§"/>
            </a:pPr>
            <a:r>
              <a:rPr lang="en-US" sz="1800" dirty="0"/>
              <a:t>Aggregate weighted average coal price is about 18.1% lower in the 2018-2022 5-year plan as compared to the same period in the 2016 IRP</a:t>
            </a:r>
          </a:p>
          <a:p>
            <a:pPr marL="1085850" lvl="1" indent="-342900">
              <a:buFont typeface="Wingdings" panose="05000000000000000000" pitchFamily="2" charset="2"/>
              <a:buChar char="§"/>
            </a:pPr>
            <a:r>
              <a:rPr lang="en-US" altLang="en-US" sz="1800" dirty="0"/>
              <a:t>The 2018 IRP update as compared to the 2017 IRP update  showed the aggregate weighted average coal price to be about 4.5% higher</a:t>
            </a:r>
            <a:endParaRPr lang="en-US" sz="1800" dirty="0"/>
          </a:p>
          <a:p>
            <a:pPr marL="1085850" lvl="1" indent="-342900">
              <a:buFont typeface="Wingdings" panose="05000000000000000000" pitchFamily="2" charset="2"/>
              <a:buChar char="§"/>
            </a:pPr>
            <a:r>
              <a:rPr lang="en-US" sz="1800" dirty="0"/>
              <a:t>In general, coal prices have declined some in recent years due to lower demand </a:t>
            </a:r>
          </a:p>
          <a:p>
            <a:pPr marL="342900" indent="-342900">
              <a:buFont typeface="Wingdings" panose="05000000000000000000" pitchFamily="2" charset="2"/>
              <a:buChar char="§"/>
            </a:pPr>
            <a:endParaRPr lang="en-US" sz="1800" dirty="0" smtClean="0"/>
          </a:p>
          <a:p>
            <a:pPr marL="342900" indent="-342900">
              <a:buFont typeface="Wingdings" panose="05000000000000000000" pitchFamily="2" charset="2"/>
              <a:buChar char="§"/>
            </a:pPr>
            <a:r>
              <a:rPr lang="en-US" dirty="0" smtClean="0"/>
              <a:t>Market </a:t>
            </a:r>
            <a:r>
              <a:rPr lang="en-US" dirty="0"/>
              <a:t>Prices</a:t>
            </a:r>
          </a:p>
          <a:p>
            <a:pPr marL="1085850" lvl="1" indent="-342900">
              <a:buFont typeface="Wingdings" panose="05000000000000000000" pitchFamily="2" charset="2"/>
              <a:buChar char="§"/>
            </a:pPr>
            <a:r>
              <a:rPr lang="en-US" sz="1800" dirty="0" smtClean="0"/>
              <a:t>Empire has licenses with ABB to generate updated long-term market prices</a:t>
            </a:r>
          </a:p>
          <a:p>
            <a:pPr marL="1085850" lvl="1" indent="-342900">
              <a:buFont typeface="Wingdings" panose="05000000000000000000" pitchFamily="2" charset="2"/>
              <a:buChar char="§"/>
            </a:pPr>
            <a:r>
              <a:rPr lang="en-US" sz="1800" dirty="0" smtClean="0"/>
              <a:t>Market prices correlate </a:t>
            </a:r>
            <a:r>
              <a:rPr lang="en-US" sz="1800" dirty="0"/>
              <a:t>with fuel prices, particularly natural gas prices</a:t>
            </a:r>
          </a:p>
          <a:p>
            <a:pPr marL="1085850" lvl="1" indent="-342900">
              <a:buFont typeface="Wingdings" panose="05000000000000000000" pitchFamily="2" charset="2"/>
              <a:buChar char="§"/>
            </a:pPr>
            <a:r>
              <a:rPr lang="en-US" sz="1800" dirty="0"/>
              <a:t>It is assumed the base market prices (apart from environmental assumption changes) would shift in relation to the updated natural gas price forecast</a:t>
            </a:r>
          </a:p>
          <a:p>
            <a:endParaRPr lang="en-US" dirty="0"/>
          </a:p>
        </p:txBody>
      </p:sp>
      <p:sp>
        <p:nvSpPr>
          <p:cNvPr id="3" name="Slide Number Placeholder 2"/>
          <p:cNvSpPr>
            <a:spLocks noGrp="1"/>
          </p:cNvSpPr>
          <p:nvPr>
            <p:ph type="sldNum" sz="quarter" idx="12"/>
          </p:nvPr>
        </p:nvSpPr>
        <p:spPr/>
        <p:txBody>
          <a:bodyPr/>
          <a:lstStyle/>
          <a:p>
            <a:fld id="{FC52C9BE-EAD1-7D44-9070-0FADF437197C}" type="slidenum">
              <a:rPr lang="en-US" smtClean="0"/>
              <a:t>12</a:t>
            </a:fld>
            <a:endParaRPr lang="en-US" dirty="0"/>
          </a:p>
        </p:txBody>
      </p:sp>
      <p:sp>
        <p:nvSpPr>
          <p:cNvPr id="4" name="Title 3"/>
          <p:cNvSpPr>
            <a:spLocks noGrp="1"/>
          </p:cNvSpPr>
          <p:nvPr>
            <p:ph type="ctrTitle"/>
          </p:nvPr>
        </p:nvSpPr>
        <p:spPr/>
        <p:txBody>
          <a:bodyPr/>
          <a:lstStyle/>
          <a:p>
            <a:r>
              <a:rPr lang="en-US" dirty="0"/>
              <a:t>Market and Fuel Prices </a:t>
            </a:r>
            <a:r>
              <a:rPr lang="en-US" dirty="0" smtClean="0"/>
              <a:t>Update continued</a:t>
            </a:r>
            <a:endParaRPr lang="en-US" dirty="0"/>
          </a:p>
        </p:txBody>
      </p:sp>
    </p:spTree>
    <p:extLst>
      <p:ext uri="{BB962C8B-B14F-4D97-AF65-F5344CB8AC3E}">
        <p14:creationId xmlns:p14="http://schemas.microsoft.com/office/powerpoint/2010/main" val="36164481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indent="-342900">
              <a:buFont typeface="Wingdings" panose="05000000000000000000" pitchFamily="2" charset="2"/>
              <a:buChar char="§"/>
            </a:pPr>
            <a:r>
              <a:rPr lang="en-US" dirty="0"/>
              <a:t>In the Annual Update Report Empire addressed the following environmental topics:</a:t>
            </a:r>
          </a:p>
          <a:p>
            <a:pPr marL="1085850" lvl="1" indent="-342900">
              <a:buFont typeface="Wingdings" panose="05000000000000000000" pitchFamily="2" charset="2"/>
              <a:buChar char="§"/>
            </a:pPr>
            <a:r>
              <a:rPr lang="en-US" sz="1800" dirty="0"/>
              <a:t>No changes to carbon assumptions in the five year plan</a:t>
            </a:r>
          </a:p>
          <a:p>
            <a:pPr marL="1085850" lvl="1" indent="-342900">
              <a:buFont typeface="Wingdings" panose="05000000000000000000" pitchFamily="2" charset="2"/>
              <a:buChar char="§"/>
            </a:pPr>
            <a:r>
              <a:rPr lang="en-US" sz="1800" dirty="0" smtClean="0"/>
              <a:t>Mercury </a:t>
            </a:r>
            <a:r>
              <a:rPr lang="en-US" sz="1800" dirty="0"/>
              <a:t>and Air Toxic Standards Rule (MATS</a:t>
            </a:r>
            <a:r>
              <a:rPr lang="en-US" sz="1800" dirty="0" smtClean="0"/>
              <a:t>)</a:t>
            </a:r>
          </a:p>
          <a:p>
            <a:pPr marL="1085850" lvl="1" indent="-342900">
              <a:buFont typeface="Wingdings" panose="05000000000000000000" pitchFamily="2" charset="2"/>
              <a:buChar char="§"/>
            </a:pPr>
            <a:r>
              <a:rPr lang="en-US" sz="1800" dirty="0" smtClean="0"/>
              <a:t>Greenhouse Gases</a:t>
            </a:r>
            <a:endParaRPr lang="en-US" sz="1800" dirty="0"/>
          </a:p>
          <a:p>
            <a:pPr marL="1085850" lvl="1" indent="-342900">
              <a:buFont typeface="Wingdings" panose="05000000000000000000" pitchFamily="2" charset="2"/>
              <a:buChar char="§"/>
            </a:pPr>
            <a:r>
              <a:rPr lang="en-US" sz="1800" dirty="0" smtClean="0"/>
              <a:t>Surface Impoundments</a:t>
            </a:r>
            <a:endParaRPr lang="en-US" sz="1800" dirty="0"/>
          </a:p>
          <a:p>
            <a:pPr marL="1085850" lvl="1" indent="-342900">
              <a:buFont typeface="Wingdings" panose="05000000000000000000" pitchFamily="2" charset="2"/>
              <a:buChar char="§"/>
            </a:pPr>
            <a:r>
              <a:rPr lang="en-US" sz="1800" dirty="0" smtClean="0"/>
              <a:t>Coal Ash Impoundments</a:t>
            </a:r>
          </a:p>
          <a:p>
            <a:pPr marL="1085850" lvl="1" indent="-342900">
              <a:buFont typeface="Wingdings" panose="05000000000000000000" pitchFamily="2" charset="2"/>
              <a:buChar char="§"/>
            </a:pPr>
            <a:r>
              <a:rPr lang="en-US" sz="1800" dirty="0" smtClean="0"/>
              <a:t>Water Discharges</a:t>
            </a:r>
            <a:endParaRPr lang="en-US" sz="1800" dirty="0"/>
          </a:p>
          <a:p>
            <a:endParaRPr lang="en-US" dirty="0"/>
          </a:p>
        </p:txBody>
      </p:sp>
      <p:sp>
        <p:nvSpPr>
          <p:cNvPr id="3" name="Slide Number Placeholder 2"/>
          <p:cNvSpPr>
            <a:spLocks noGrp="1"/>
          </p:cNvSpPr>
          <p:nvPr>
            <p:ph type="sldNum" sz="quarter" idx="12"/>
          </p:nvPr>
        </p:nvSpPr>
        <p:spPr/>
        <p:txBody>
          <a:bodyPr/>
          <a:lstStyle/>
          <a:p>
            <a:fld id="{FC52C9BE-EAD1-7D44-9070-0FADF437197C}" type="slidenum">
              <a:rPr lang="en-US" smtClean="0"/>
              <a:t>13</a:t>
            </a:fld>
            <a:endParaRPr lang="en-US" dirty="0"/>
          </a:p>
        </p:txBody>
      </p:sp>
      <p:sp>
        <p:nvSpPr>
          <p:cNvPr id="4" name="Title 3"/>
          <p:cNvSpPr>
            <a:spLocks noGrp="1"/>
          </p:cNvSpPr>
          <p:nvPr>
            <p:ph type="ctrTitle"/>
          </p:nvPr>
        </p:nvSpPr>
        <p:spPr/>
        <p:txBody>
          <a:bodyPr/>
          <a:lstStyle/>
          <a:p>
            <a:r>
              <a:rPr lang="en-US" dirty="0" smtClean="0"/>
              <a:t>Environmental Update</a:t>
            </a:r>
            <a:endParaRPr lang="en-US" dirty="0"/>
          </a:p>
        </p:txBody>
      </p:sp>
    </p:spTree>
    <p:extLst>
      <p:ext uri="{BB962C8B-B14F-4D97-AF65-F5344CB8AC3E}">
        <p14:creationId xmlns:p14="http://schemas.microsoft.com/office/powerpoint/2010/main" val="8804719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indent="-342900">
              <a:buFont typeface="Wingdings" panose="05000000000000000000" pitchFamily="2" charset="2"/>
              <a:buChar char="§"/>
            </a:pPr>
            <a:r>
              <a:rPr lang="en-US" dirty="0"/>
              <a:t>Empire has developed a new five-year load forecast (</a:t>
            </a:r>
            <a:r>
              <a:rPr lang="en-US" dirty="0" smtClean="0"/>
              <a:t>2018-2022) </a:t>
            </a:r>
            <a:r>
              <a:rPr lang="en-US" dirty="0"/>
              <a:t>since the 2016 IRP</a:t>
            </a:r>
          </a:p>
          <a:p>
            <a:pPr marL="342900" indent="-342900">
              <a:buFont typeface="Wingdings" panose="05000000000000000000" pitchFamily="2" charset="2"/>
              <a:buChar char="§"/>
            </a:pPr>
            <a:endParaRPr lang="en-US" dirty="0"/>
          </a:p>
          <a:p>
            <a:pPr marL="342900" indent="-342900">
              <a:buFont typeface="Wingdings" panose="05000000000000000000" pitchFamily="2" charset="2"/>
              <a:buChar char="§"/>
            </a:pPr>
            <a:r>
              <a:rPr lang="en-US" dirty="0"/>
              <a:t>The updated </a:t>
            </a:r>
            <a:r>
              <a:rPr lang="en-US" dirty="0" smtClean="0"/>
              <a:t>summer load </a:t>
            </a:r>
            <a:r>
              <a:rPr lang="en-US" dirty="0"/>
              <a:t>forecast </a:t>
            </a:r>
            <a:r>
              <a:rPr lang="en-US" dirty="0" smtClean="0"/>
              <a:t>is </a:t>
            </a:r>
            <a:r>
              <a:rPr lang="en-US" dirty="0"/>
              <a:t>lower than the 2016 IRP base case</a:t>
            </a:r>
          </a:p>
          <a:p>
            <a:pPr marL="1085850" lvl="1" indent="-342900">
              <a:buFont typeface="Wingdings" panose="05000000000000000000" pitchFamily="2" charset="2"/>
              <a:buChar char="§"/>
            </a:pPr>
            <a:r>
              <a:rPr lang="en-US" sz="1800" dirty="0"/>
              <a:t>Managed Peaks are </a:t>
            </a:r>
            <a:r>
              <a:rPr lang="en-US" sz="1800" dirty="0" smtClean="0"/>
              <a:t>predicted within 2.5% of the 2016 </a:t>
            </a:r>
            <a:r>
              <a:rPr lang="en-US" sz="1800" dirty="0"/>
              <a:t>IRP base case levels over the 5-year period</a:t>
            </a:r>
          </a:p>
          <a:p>
            <a:pPr marL="1085850" lvl="1" indent="-342900">
              <a:buFont typeface="Wingdings" panose="05000000000000000000" pitchFamily="2" charset="2"/>
              <a:buChar char="§"/>
            </a:pPr>
            <a:r>
              <a:rPr lang="en-US" sz="1800" dirty="0"/>
              <a:t>Energy (net system input) is </a:t>
            </a:r>
            <a:r>
              <a:rPr lang="en-US" sz="1800" dirty="0" smtClean="0"/>
              <a:t>within 1</a:t>
            </a:r>
            <a:r>
              <a:rPr lang="en-US" sz="1800" dirty="0"/>
              <a:t>% </a:t>
            </a:r>
            <a:r>
              <a:rPr lang="en-US" sz="1800" dirty="0" smtClean="0"/>
              <a:t>over </a:t>
            </a:r>
            <a:r>
              <a:rPr lang="en-US" sz="1800" dirty="0"/>
              <a:t>the 5-year period</a:t>
            </a:r>
          </a:p>
          <a:p>
            <a:endParaRPr lang="en-US" dirty="0"/>
          </a:p>
          <a:p>
            <a:pPr marL="342900" indent="-342900">
              <a:buFont typeface="Wingdings" panose="05000000000000000000" pitchFamily="2" charset="2"/>
              <a:buChar char="§"/>
            </a:pPr>
            <a:r>
              <a:rPr lang="en-US" dirty="0"/>
              <a:t>In general, the five-year budget </a:t>
            </a:r>
            <a:r>
              <a:rPr lang="en-US" dirty="0" smtClean="0"/>
              <a:t>summer forecast </a:t>
            </a:r>
            <a:r>
              <a:rPr lang="en-US" dirty="0"/>
              <a:t>falls </a:t>
            </a:r>
            <a:r>
              <a:rPr lang="en-US" dirty="0" smtClean="0"/>
              <a:t>near </a:t>
            </a:r>
            <a:r>
              <a:rPr lang="en-US" dirty="0"/>
              <a:t>Empire’s 2016 IRP low load </a:t>
            </a:r>
            <a:r>
              <a:rPr lang="en-US" dirty="0" smtClean="0"/>
              <a:t>growth case by 2020</a:t>
            </a:r>
          </a:p>
          <a:p>
            <a:endParaRPr lang="en-US" dirty="0"/>
          </a:p>
          <a:p>
            <a:pPr marL="342900" lvl="1" indent="-342900">
              <a:buClrTx/>
              <a:buFont typeface="Wingdings" panose="05000000000000000000" pitchFamily="2" charset="2"/>
              <a:buChar char="§"/>
            </a:pPr>
            <a:r>
              <a:rPr lang="en-US" dirty="0">
                <a:solidFill>
                  <a:srgbClr val="0057A7"/>
                </a:solidFill>
              </a:rPr>
              <a:t>The updated load forecast is included in the updated load and capability balance </a:t>
            </a:r>
            <a:r>
              <a:rPr lang="en-US" dirty="0" smtClean="0">
                <a:solidFill>
                  <a:srgbClr val="0057A7"/>
                </a:solidFill>
              </a:rPr>
              <a:t>reports </a:t>
            </a:r>
            <a:r>
              <a:rPr lang="en-US" dirty="0">
                <a:solidFill>
                  <a:srgbClr val="0057A7"/>
                </a:solidFill>
              </a:rPr>
              <a:t>in the annual update report on pages 4 and 5</a:t>
            </a:r>
          </a:p>
          <a:p>
            <a:pPr marL="342900" indent="-342900">
              <a:buFont typeface="Wingdings" panose="05000000000000000000" pitchFamily="2" charset="2"/>
              <a:buChar char="§"/>
            </a:pPr>
            <a:endParaRPr lang="en-US" dirty="0"/>
          </a:p>
          <a:p>
            <a:endParaRPr lang="en-US" dirty="0"/>
          </a:p>
        </p:txBody>
      </p:sp>
      <p:sp>
        <p:nvSpPr>
          <p:cNvPr id="3" name="Slide Number Placeholder 2"/>
          <p:cNvSpPr>
            <a:spLocks noGrp="1"/>
          </p:cNvSpPr>
          <p:nvPr>
            <p:ph type="sldNum" sz="quarter" idx="12"/>
          </p:nvPr>
        </p:nvSpPr>
        <p:spPr/>
        <p:txBody>
          <a:bodyPr/>
          <a:lstStyle/>
          <a:p>
            <a:fld id="{FC52C9BE-EAD1-7D44-9070-0FADF437197C}" type="slidenum">
              <a:rPr lang="en-US" smtClean="0"/>
              <a:t>14</a:t>
            </a:fld>
            <a:endParaRPr lang="en-US" dirty="0"/>
          </a:p>
        </p:txBody>
      </p:sp>
      <p:sp>
        <p:nvSpPr>
          <p:cNvPr id="4" name="Title 3"/>
          <p:cNvSpPr>
            <a:spLocks noGrp="1"/>
          </p:cNvSpPr>
          <p:nvPr>
            <p:ph type="ctrTitle"/>
          </p:nvPr>
        </p:nvSpPr>
        <p:spPr/>
        <p:txBody>
          <a:bodyPr/>
          <a:lstStyle/>
          <a:p>
            <a:r>
              <a:rPr lang="en-US" dirty="0" smtClean="0"/>
              <a:t>Load Forecast Update</a:t>
            </a:r>
            <a:endParaRPr lang="en-US" dirty="0"/>
          </a:p>
        </p:txBody>
      </p:sp>
    </p:spTree>
    <p:extLst>
      <p:ext uri="{BB962C8B-B14F-4D97-AF65-F5344CB8AC3E}">
        <p14:creationId xmlns:p14="http://schemas.microsoft.com/office/powerpoint/2010/main" val="7114197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indent="-342900">
              <a:buFont typeface="Wingdings" panose="05000000000000000000" pitchFamily="2" charset="2"/>
              <a:buChar char="§"/>
            </a:pPr>
            <a:r>
              <a:rPr lang="en-US" dirty="0" smtClean="0"/>
              <a:t>No </a:t>
            </a:r>
            <a:r>
              <a:rPr lang="en-US" dirty="0"/>
              <a:t>updates for long-term planning interest rates and capital costs for generic </a:t>
            </a:r>
            <a:r>
              <a:rPr lang="en-US" dirty="0" smtClean="0"/>
              <a:t>resources</a:t>
            </a:r>
            <a:endParaRPr lang="en-US" dirty="0"/>
          </a:p>
          <a:p>
            <a:endParaRPr lang="en-US" dirty="0"/>
          </a:p>
        </p:txBody>
      </p:sp>
      <p:sp>
        <p:nvSpPr>
          <p:cNvPr id="3" name="Slide Number Placeholder 2"/>
          <p:cNvSpPr>
            <a:spLocks noGrp="1"/>
          </p:cNvSpPr>
          <p:nvPr>
            <p:ph type="sldNum" sz="quarter" idx="12"/>
          </p:nvPr>
        </p:nvSpPr>
        <p:spPr/>
        <p:txBody>
          <a:bodyPr/>
          <a:lstStyle/>
          <a:p>
            <a:fld id="{FC52C9BE-EAD1-7D44-9070-0FADF437197C}" type="slidenum">
              <a:rPr lang="en-US" smtClean="0"/>
              <a:t>15</a:t>
            </a:fld>
            <a:endParaRPr lang="en-US" dirty="0"/>
          </a:p>
        </p:txBody>
      </p:sp>
      <p:sp>
        <p:nvSpPr>
          <p:cNvPr id="4" name="Title 3"/>
          <p:cNvSpPr>
            <a:spLocks noGrp="1"/>
          </p:cNvSpPr>
          <p:nvPr>
            <p:ph type="ctrTitle"/>
          </p:nvPr>
        </p:nvSpPr>
        <p:spPr/>
        <p:txBody>
          <a:bodyPr/>
          <a:lstStyle/>
          <a:p>
            <a:r>
              <a:rPr lang="en-US" dirty="0" smtClean="0"/>
              <a:t>Capital Cost and Interest Rate Update</a:t>
            </a:r>
            <a:endParaRPr lang="en-US" dirty="0"/>
          </a:p>
        </p:txBody>
      </p:sp>
    </p:spTree>
    <p:extLst>
      <p:ext uri="{BB962C8B-B14F-4D97-AF65-F5344CB8AC3E}">
        <p14:creationId xmlns:p14="http://schemas.microsoft.com/office/powerpoint/2010/main" val="37461861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indent="-342900">
              <a:buFont typeface="Wingdings" panose="05000000000000000000" pitchFamily="2" charset="2"/>
              <a:buChar char="§"/>
            </a:pPr>
            <a:r>
              <a:rPr lang="en-US" dirty="0"/>
              <a:t>No short-term supply side projects related to capacity adjustments identified in 2016 IRP</a:t>
            </a:r>
          </a:p>
          <a:p>
            <a:pPr marL="342900" indent="-342900">
              <a:buFont typeface="Wingdings" panose="05000000000000000000" pitchFamily="2" charset="2"/>
              <a:buChar char="§"/>
            </a:pPr>
            <a:endParaRPr lang="en-US" dirty="0"/>
          </a:p>
          <a:p>
            <a:pPr marL="342900" indent="-342900">
              <a:buFont typeface="Wingdings" panose="05000000000000000000" pitchFamily="2" charset="2"/>
              <a:buChar char="§"/>
            </a:pPr>
            <a:r>
              <a:rPr lang="en-US" dirty="0" smtClean="0"/>
              <a:t>Customer Savings Plan</a:t>
            </a:r>
            <a:endParaRPr lang="en-US" dirty="0"/>
          </a:p>
          <a:p>
            <a:pPr marL="1085850" lvl="1" indent="-342900">
              <a:buFont typeface="Wingdings" panose="05000000000000000000" pitchFamily="2" charset="2"/>
              <a:buChar char="§"/>
            </a:pPr>
            <a:r>
              <a:rPr lang="en-US" sz="1800" dirty="0" smtClean="0"/>
              <a:t>Docket No. EO-2018-0092</a:t>
            </a:r>
          </a:p>
          <a:p>
            <a:pPr marL="1085850" lvl="1" indent="-342900">
              <a:buFont typeface="Wingdings" panose="05000000000000000000" pitchFamily="2" charset="2"/>
              <a:buChar char="§"/>
            </a:pPr>
            <a:r>
              <a:rPr lang="en-US" sz="1800" dirty="0" smtClean="0"/>
              <a:t>Filed October 31, 2017</a:t>
            </a:r>
          </a:p>
          <a:p>
            <a:pPr lvl="1" indent="0">
              <a:buNone/>
            </a:pPr>
            <a:endParaRPr lang="en-US" dirty="0"/>
          </a:p>
          <a:p>
            <a:pPr marL="342900" indent="-342900">
              <a:buFont typeface="Wingdings" panose="05000000000000000000" pitchFamily="2" charset="2"/>
              <a:buChar char="§"/>
            </a:pPr>
            <a:r>
              <a:rPr lang="en-US" dirty="0"/>
              <a:t>Demand-Side management (DSM)</a:t>
            </a:r>
          </a:p>
          <a:p>
            <a:pPr marL="1085850" lvl="1" indent="-342900">
              <a:buFont typeface="Wingdings" panose="05000000000000000000" pitchFamily="2" charset="2"/>
              <a:buChar char="§"/>
            </a:pPr>
            <a:r>
              <a:rPr lang="en-US" sz="1800" dirty="0"/>
              <a:t>Preferred plan did not include DSM</a:t>
            </a:r>
          </a:p>
          <a:p>
            <a:pPr marL="1085850" lvl="1" indent="-342900">
              <a:buFont typeface="Wingdings" panose="05000000000000000000" pitchFamily="2" charset="2"/>
              <a:buChar char="§"/>
            </a:pPr>
            <a:r>
              <a:rPr lang="en-US" sz="1800" dirty="0"/>
              <a:t>Missouri File No. ER-2016-0023 Stipulation and Agreement resulted in agreement to implement a $1.25 million annual DSM </a:t>
            </a:r>
            <a:r>
              <a:rPr lang="en-US" sz="1800" dirty="0" smtClean="0"/>
              <a:t>portfolio. </a:t>
            </a:r>
          </a:p>
          <a:p>
            <a:pPr marL="1085850" lvl="1" indent="-342900">
              <a:buFont typeface="Wingdings" panose="05000000000000000000" pitchFamily="2" charset="2"/>
              <a:buChar char="§"/>
            </a:pPr>
            <a:r>
              <a:rPr lang="en-US" sz="1800" dirty="0" smtClean="0"/>
              <a:t>Four programs were approved on June 1, 2017 and will be active through May 31, 2019</a:t>
            </a:r>
            <a:endParaRPr lang="en-US" sz="1800" dirty="0"/>
          </a:p>
          <a:p>
            <a:endParaRPr lang="en-US" dirty="0"/>
          </a:p>
        </p:txBody>
      </p:sp>
      <p:sp>
        <p:nvSpPr>
          <p:cNvPr id="3" name="Slide Number Placeholder 2"/>
          <p:cNvSpPr>
            <a:spLocks noGrp="1"/>
          </p:cNvSpPr>
          <p:nvPr>
            <p:ph type="sldNum" sz="quarter" idx="12"/>
          </p:nvPr>
        </p:nvSpPr>
        <p:spPr/>
        <p:txBody>
          <a:bodyPr/>
          <a:lstStyle/>
          <a:p>
            <a:fld id="{FC52C9BE-EAD1-7D44-9070-0FADF437197C}" type="slidenum">
              <a:rPr lang="en-US" smtClean="0"/>
              <a:t>16</a:t>
            </a:fld>
            <a:endParaRPr lang="en-US" dirty="0"/>
          </a:p>
        </p:txBody>
      </p:sp>
      <p:sp>
        <p:nvSpPr>
          <p:cNvPr id="4" name="Title 3"/>
          <p:cNvSpPr>
            <a:spLocks noGrp="1"/>
          </p:cNvSpPr>
          <p:nvPr>
            <p:ph type="ctrTitle"/>
          </p:nvPr>
        </p:nvSpPr>
        <p:spPr/>
        <p:txBody>
          <a:bodyPr/>
          <a:lstStyle/>
          <a:p>
            <a:r>
              <a:rPr lang="en-US" dirty="0" smtClean="0"/>
              <a:t>Resource Acquisition Strategy Update</a:t>
            </a:r>
            <a:endParaRPr lang="en-US" dirty="0"/>
          </a:p>
        </p:txBody>
      </p:sp>
    </p:spTree>
    <p:extLst>
      <p:ext uri="{BB962C8B-B14F-4D97-AF65-F5344CB8AC3E}">
        <p14:creationId xmlns:p14="http://schemas.microsoft.com/office/powerpoint/2010/main" val="18767121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400" dirty="0">
                <a:solidFill>
                  <a:srgbClr val="FF0000"/>
                </a:solidFill>
              </a:rPr>
              <a:t>Responses to all special contemporary issues can be found in the annual update </a:t>
            </a:r>
            <a:r>
              <a:rPr lang="en-US" sz="1400" dirty="0" smtClean="0">
                <a:solidFill>
                  <a:srgbClr val="FF0000"/>
                </a:solidFill>
              </a:rPr>
              <a:t>report.</a:t>
            </a:r>
            <a:endParaRPr lang="en-US" sz="1400" dirty="0">
              <a:solidFill>
                <a:srgbClr val="FF0000"/>
              </a:solidFill>
            </a:endParaRPr>
          </a:p>
          <a:p>
            <a:endParaRPr lang="en-US" sz="1400" dirty="0" smtClean="0"/>
          </a:p>
          <a:p>
            <a:pPr marL="342900" indent="-342900">
              <a:buAutoNum type="alphaUcParenR"/>
            </a:pPr>
            <a:r>
              <a:rPr lang="en-US" sz="1400" dirty="0" smtClean="0"/>
              <a:t>Document </a:t>
            </a:r>
            <a:r>
              <a:rPr lang="en-US" sz="1400" dirty="0"/>
              <a:t>Empire’s most recent economic analysis for its system-wide implementation of AMI </a:t>
            </a:r>
            <a:r>
              <a:rPr lang="en-US" sz="1400" dirty="0" smtClean="0"/>
              <a:t>                                      meters</a:t>
            </a:r>
            <a:r>
              <a:rPr lang="en-US" sz="1400" dirty="0"/>
              <a:t>. Provide projected implementation dates and annual budgets for AMI implementation. </a:t>
            </a:r>
            <a:endParaRPr lang="en-US" sz="1400" dirty="0" smtClean="0"/>
          </a:p>
          <a:p>
            <a:pPr marL="342900" indent="-342900">
              <a:buFont typeface="+mj-lt"/>
              <a:buAutoNum type="alphaUcPeriod"/>
            </a:pPr>
            <a:endParaRPr lang="en-US" sz="1400" dirty="0" smtClean="0"/>
          </a:p>
          <a:p>
            <a:pPr marL="342900" indent="-342900">
              <a:buAutoNum type="alphaUcParenR" startAt="2"/>
            </a:pPr>
            <a:r>
              <a:rPr lang="en-US" sz="1400" dirty="0" smtClean="0"/>
              <a:t>When </a:t>
            </a:r>
            <a:r>
              <a:rPr lang="en-US" sz="1400" dirty="0"/>
              <a:t>complying with 4 CSR 240-22.060(5) (A), analyze and document the impact of electric </a:t>
            </a:r>
            <a:r>
              <a:rPr lang="en-US" sz="1400" dirty="0" smtClean="0"/>
              <a:t>vehicle </a:t>
            </a:r>
            <a:r>
              <a:rPr lang="en-US" sz="1400" dirty="0"/>
              <a:t>usage for the 20-year planning period upon the high-case load forecasts. </a:t>
            </a:r>
            <a:endParaRPr lang="en-US" sz="1400" dirty="0" smtClean="0"/>
          </a:p>
          <a:p>
            <a:pPr marL="342900" indent="-342900">
              <a:buAutoNum type="alphaUcParenR" startAt="2"/>
            </a:pPr>
            <a:endParaRPr lang="en-US" sz="1400" dirty="0"/>
          </a:p>
          <a:p>
            <a:pPr marL="342900" indent="-342900">
              <a:buAutoNum type="alphaUcParenR" startAt="2"/>
            </a:pPr>
            <a:r>
              <a:rPr lang="en-US" sz="1400" dirty="0" smtClean="0"/>
              <a:t>Analyze </a:t>
            </a:r>
            <a:r>
              <a:rPr lang="en-US" sz="1400" dirty="0"/>
              <a:t>and document the cost of any transmission grid upgrades or additions needed to address transmission grid reliability, stability, or voltage support impacts that could result from the retirement of any existing Empire coal-fired generating unit in the time period established in the IRP </a:t>
            </a:r>
            <a:r>
              <a:rPr lang="en-US" sz="1400" dirty="0" smtClean="0"/>
              <a:t>process.</a:t>
            </a:r>
          </a:p>
          <a:p>
            <a:pPr marL="342900" indent="-342900">
              <a:buAutoNum type="alphaUcParenR" startAt="2"/>
            </a:pPr>
            <a:endParaRPr lang="en-US" sz="1400" dirty="0" smtClean="0"/>
          </a:p>
          <a:p>
            <a:pPr marL="342900" indent="-342900">
              <a:buAutoNum type="alphaUcParenR" startAt="2"/>
            </a:pPr>
            <a:r>
              <a:rPr lang="en-US" sz="1400" dirty="0" smtClean="0"/>
              <a:t>Identify </a:t>
            </a:r>
            <a:r>
              <a:rPr lang="en-US" sz="1400" dirty="0"/>
              <a:t>and evaluate the quantifiable non-energy benefits (NEBS) that could be included in Empire’s demand-side management (DSM) portfolio planning process for the purposes of IRP planning under the Commission’s recently revised Missouri Energy Efficiency Investment Act (MEEIA) rules. Additionally, evaluate the impact of a NEBs percentage “adder” on Empire’s demand-side management portfolio planning process for the purposes of IRP planning. Discuss Empire’s preference for either a study to determine NEBs or the use of a NEBs percentage </a:t>
            </a:r>
            <a:r>
              <a:rPr lang="en-US" sz="1400" dirty="0" smtClean="0"/>
              <a:t>adder.</a:t>
            </a:r>
          </a:p>
          <a:p>
            <a:pPr marL="342900" indent="-342900">
              <a:buAutoNum type="alphaUcParenR" startAt="2"/>
            </a:pPr>
            <a:endParaRPr lang="en-US" sz="1400" dirty="0" smtClean="0"/>
          </a:p>
          <a:p>
            <a:endParaRPr lang="en-US" sz="1400" dirty="0"/>
          </a:p>
          <a:p>
            <a:pPr marL="342900" indent="-342900">
              <a:buFont typeface="+mj-lt"/>
              <a:buAutoNum type="alphaUcPeriod"/>
            </a:pPr>
            <a:endParaRPr lang="en-US" sz="1400" dirty="0" smtClean="0"/>
          </a:p>
          <a:p>
            <a:endParaRPr lang="en-US" sz="1400" dirty="0"/>
          </a:p>
          <a:p>
            <a:endParaRPr lang="en-US" sz="1400" dirty="0"/>
          </a:p>
        </p:txBody>
      </p:sp>
      <p:sp>
        <p:nvSpPr>
          <p:cNvPr id="3" name="Slide Number Placeholder 2"/>
          <p:cNvSpPr>
            <a:spLocks noGrp="1"/>
          </p:cNvSpPr>
          <p:nvPr>
            <p:ph type="sldNum" sz="quarter" idx="12"/>
          </p:nvPr>
        </p:nvSpPr>
        <p:spPr/>
        <p:txBody>
          <a:bodyPr/>
          <a:lstStyle/>
          <a:p>
            <a:fld id="{FC52C9BE-EAD1-7D44-9070-0FADF437197C}" type="slidenum">
              <a:rPr lang="en-US" smtClean="0"/>
              <a:t>17</a:t>
            </a:fld>
            <a:endParaRPr lang="en-US" dirty="0"/>
          </a:p>
        </p:txBody>
      </p:sp>
      <p:sp>
        <p:nvSpPr>
          <p:cNvPr id="4" name="Title 3"/>
          <p:cNvSpPr>
            <a:spLocks noGrp="1"/>
          </p:cNvSpPr>
          <p:nvPr>
            <p:ph type="ctrTitle"/>
          </p:nvPr>
        </p:nvSpPr>
        <p:spPr/>
        <p:txBody>
          <a:bodyPr/>
          <a:lstStyle/>
          <a:p>
            <a:r>
              <a:rPr lang="en-US" dirty="0" smtClean="0"/>
              <a:t>Special Contemporary Issues</a:t>
            </a:r>
            <a:endParaRPr lang="en-US" dirty="0"/>
          </a:p>
        </p:txBody>
      </p:sp>
    </p:spTree>
    <p:extLst>
      <p:ext uri="{BB962C8B-B14F-4D97-AF65-F5344CB8AC3E}">
        <p14:creationId xmlns:p14="http://schemas.microsoft.com/office/powerpoint/2010/main" val="5367000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400" dirty="0">
                <a:solidFill>
                  <a:srgbClr val="FF0000"/>
                </a:solidFill>
              </a:rPr>
              <a:t>Responses to all special contemporary issues can be found in the annual update </a:t>
            </a:r>
            <a:r>
              <a:rPr lang="en-US" sz="1400" dirty="0" smtClean="0">
                <a:solidFill>
                  <a:srgbClr val="FF0000"/>
                </a:solidFill>
              </a:rPr>
              <a:t>report.</a:t>
            </a:r>
            <a:endParaRPr lang="en-US" sz="1400" dirty="0">
              <a:solidFill>
                <a:srgbClr val="FF0000"/>
              </a:solidFill>
            </a:endParaRPr>
          </a:p>
          <a:p>
            <a:endParaRPr lang="en-US" sz="1400" dirty="0" smtClean="0"/>
          </a:p>
          <a:p>
            <a:pPr marL="342900" indent="-342900">
              <a:buAutoNum type="alphaUcParenR" startAt="5"/>
            </a:pPr>
            <a:r>
              <a:rPr lang="en-US" sz="1400" dirty="0" smtClean="0"/>
              <a:t>Evaluate</a:t>
            </a:r>
            <a:r>
              <a:rPr lang="en-US" sz="1400" dirty="0"/>
              <a:t>, describe, and document the feasibility, cost-reduction potential, and potential benefits of                 </a:t>
            </a:r>
            <a:r>
              <a:rPr lang="en-US" sz="1400" dirty="0" smtClean="0"/>
              <a:t>         joint </a:t>
            </a:r>
            <a:r>
              <a:rPr lang="en-US" sz="1400" dirty="0"/>
              <a:t>DSM programs, marketing, and outreach with water utilities.</a:t>
            </a:r>
          </a:p>
          <a:p>
            <a:pPr marL="342900" indent="-342900">
              <a:buAutoNum type="alphaUcParenR" startAt="6"/>
            </a:pPr>
            <a:endParaRPr lang="en-US" sz="1400" dirty="0" smtClean="0"/>
          </a:p>
          <a:p>
            <a:pPr marL="342900" indent="-342900">
              <a:buAutoNum type="alphaUcParenR" startAt="6"/>
            </a:pPr>
            <a:r>
              <a:rPr lang="en-US" sz="1400" dirty="0" smtClean="0"/>
              <a:t>Describe </a:t>
            </a:r>
            <a:r>
              <a:rPr lang="en-US" sz="1400" dirty="0"/>
              <a:t>and document the benefits and detriments for integrated resource planning to require </a:t>
            </a:r>
            <a:r>
              <a:rPr lang="en-US" sz="1400" dirty="0" smtClean="0"/>
              <a:t>achievement </a:t>
            </a:r>
            <a:r>
              <a:rPr lang="en-US" sz="1400" dirty="0"/>
              <a:t>of targets under </a:t>
            </a:r>
            <a:r>
              <a:rPr lang="en-US" sz="1400" dirty="0" smtClean="0"/>
              <a:t>MEEIA.</a:t>
            </a:r>
          </a:p>
          <a:p>
            <a:pPr marL="342900" indent="-342900">
              <a:buAutoNum type="alphaUcParenR" startAt="6"/>
            </a:pPr>
            <a:endParaRPr lang="en-US" sz="1400" dirty="0" smtClean="0"/>
          </a:p>
          <a:p>
            <a:pPr marL="342900" indent="-342900">
              <a:buAutoNum type="alphaUcParenR" startAt="6"/>
            </a:pPr>
            <a:r>
              <a:rPr lang="en-US" sz="1400" dirty="0" smtClean="0"/>
              <a:t>Describe</a:t>
            </a:r>
            <a:r>
              <a:rPr lang="en-US" sz="1400" dirty="0"/>
              <a:t>, document, and evaluate potential DSM programs that could address the needs of customers that might otherwise “opt out” of </a:t>
            </a:r>
            <a:r>
              <a:rPr lang="en-US" sz="1400" dirty="0" smtClean="0"/>
              <a:t>participation </a:t>
            </a:r>
            <a:r>
              <a:rPr lang="en-US" sz="1400" dirty="0"/>
              <a:t>and savings (both energy and demand), as well as program costs and cost-effectiveness. Additionally, describe and document the impacts of additional customer “opt-outs” on the MEEIA charges to customer classes and the ability to achieve estimated savings </a:t>
            </a:r>
            <a:r>
              <a:rPr lang="en-US" sz="1400" dirty="0" smtClean="0"/>
              <a:t>targets</a:t>
            </a:r>
            <a:r>
              <a:rPr lang="en-US" sz="1400" dirty="0"/>
              <a:t>. </a:t>
            </a:r>
            <a:endParaRPr lang="en-US" sz="1400" dirty="0" smtClean="0"/>
          </a:p>
          <a:p>
            <a:pPr marL="342900" indent="-342900">
              <a:buAutoNum type="alphaUcParenR" startAt="6"/>
            </a:pPr>
            <a:endParaRPr lang="en-US" sz="1400" dirty="0" smtClean="0"/>
          </a:p>
          <a:p>
            <a:pPr marL="342900" indent="-342900">
              <a:buAutoNum type="alphaUcParenR" startAt="6"/>
            </a:pPr>
            <a:r>
              <a:rPr lang="en-US" sz="1400" dirty="0" smtClean="0"/>
              <a:t>Evaluate </a:t>
            </a:r>
            <a:r>
              <a:rPr lang="en-US" sz="1400" dirty="0"/>
              <a:t>the potential demand and energy load associated with electric vehicles within the Company’s service territory, discuss how the preferred plan addresses the additional demand and energy load requirements, and evaluate potential means for shifting the additional demand and energy load to off-peak periods. Describe all current and planned electric vehicle initiative undertaken by the </a:t>
            </a:r>
            <a:r>
              <a:rPr lang="en-US" sz="1400" dirty="0" smtClean="0"/>
              <a:t>Company.</a:t>
            </a:r>
          </a:p>
          <a:p>
            <a:pPr marL="342900" indent="-342900">
              <a:buAutoNum type="alphaUcParenR" startAt="6"/>
            </a:pPr>
            <a:endParaRPr lang="en-US" sz="1400" dirty="0" smtClean="0"/>
          </a:p>
        </p:txBody>
      </p:sp>
      <p:sp>
        <p:nvSpPr>
          <p:cNvPr id="3" name="Slide Number Placeholder 2"/>
          <p:cNvSpPr>
            <a:spLocks noGrp="1"/>
          </p:cNvSpPr>
          <p:nvPr>
            <p:ph type="sldNum" sz="quarter" idx="12"/>
          </p:nvPr>
        </p:nvSpPr>
        <p:spPr/>
        <p:txBody>
          <a:bodyPr/>
          <a:lstStyle/>
          <a:p>
            <a:fld id="{FC52C9BE-EAD1-7D44-9070-0FADF437197C}" type="slidenum">
              <a:rPr lang="en-US" smtClean="0"/>
              <a:t>18</a:t>
            </a:fld>
            <a:endParaRPr lang="en-US" dirty="0"/>
          </a:p>
        </p:txBody>
      </p:sp>
      <p:sp>
        <p:nvSpPr>
          <p:cNvPr id="4" name="Title 3"/>
          <p:cNvSpPr>
            <a:spLocks noGrp="1"/>
          </p:cNvSpPr>
          <p:nvPr>
            <p:ph type="ctrTitle"/>
          </p:nvPr>
        </p:nvSpPr>
        <p:spPr/>
        <p:txBody>
          <a:bodyPr/>
          <a:lstStyle/>
          <a:p>
            <a:r>
              <a:rPr lang="en-US" dirty="0"/>
              <a:t>Special Contemporary Issues </a:t>
            </a:r>
            <a:r>
              <a:rPr lang="en-US" dirty="0" smtClean="0"/>
              <a:t>continued</a:t>
            </a:r>
            <a:endParaRPr lang="en-US" dirty="0"/>
          </a:p>
        </p:txBody>
      </p:sp>
    </p:spTree>
    <p:extLst>
      <p:ext uri="{BB962C8B-B14F-4D97-AF65-F5344CB8AC3E}">
        <p14:creationId xmlns:p14="http://schemas.microsoft.com/office/powerpoint/2010/main" val="15100355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400" dirty="0">
                <a:solidFill>
                  <a:srgbClr val="FF0000"/>
                </a:solidFill>
              </a:rPr>
              <a:t>Responses to all special contemporary issues can be found in the annual update </a:t>
            </a:r>
            <a:r>
              <a:rPr lang="en-US" sz="1400" dirty="0" smtClean="0">
                <a:solidFill>
                  <a:srgbClr val="FF0000"/>
                </a:solidFill>
              </a:rPr>
              <a:t>report.</a:t>
            </a:r>
          </a:p>
          <a:p>
            <a:endParaRPr lang="en-US" sz="1400" dirty="0">
              <a:solidFill>
                <a:srgbClr val="FF0000"/>
              </a:solidFill>
            </a:endParaRPr>
          </a:p>
          <a:p>
            <a:pPr marL="400050" indent="-400050">
              <a:buAutoNum type="romanUcParenR"/>
            </a:pPr>
            <a:r>
              <a:rPr lang="en-US" sz="1400" dirty="0" smtClean="0"/>
              <a:t>Describe </a:t>
            </a:r>
            <a:r>
              <a:rPr lang="en-US" sz="1400" dirty="0"/>
              <a:t>and document the roles that energy storage and conservation voltage reductions could </a:t>
            </a:r>
            <a:r>
              <a:rPr lang="en-US" sz="1400" dirty="0" smtClean="0"/>
              <a:t>     play </a:t>
            </a:r>
            <a:r>
              <a:rPr lang="en-US" sz="1400" dirty="0"/>
              <a:t>in the Company’s system planning, particularly with regards to DSM and distributed energy </a:t>
            </a:r>
            <a:r>
              <a:rPr lang="en-US" sz="1400" dirty="0" smtClean="0"/>
              <a:t>resources.</a:t>
            </a:r>
          </a:p>
          <a:p>
            <a:endParaRPr lang="en-US" sz="1400" dirty="0" smtClean="0"/>
          </a:p>
          <a:p>
            <a:pPr marL="342900" indent="-342900">
              <a:buAutoNum type="alphaUcParenR" startAt="10"/>
            </a:pPr>
            <a:r>
              <a:rPr lang="en-US" sz="1400" dirty="0" smtClean="0"/>
              <a:t>Evaluate the need to upgrade and enhance the Company’s delivery infrastructure to ensure and advance system resiliency, reliability and sustainability. In this evaluation, describe and document the potential job growth which utility investments in delivery infrastructure could create. </a:t>
            </a:r>
          </a:p>
          <a:p>
            <a:pPr marL="342900" indent="-342900">
              <a:buAutoNum type="alphaUcParenR" startAt="10"/>
            </a:pPr>
            <a:endParaRPr lang="en-US" sz="1400" dirty="0" smtClean="0"/>
          </a:p>
          <a:p>
            <a:pPr marL="342900" indent="-342900">
              <a:buAutoNum type="alphaUcParenR" startAt="10"/>
            </a:pPr>
            <a:r>
              <a:rPr lang="en-US" sz="1400" dirty="0" smtClean="0"/>
              <a:t>Separately </a:t>
            </a:r>
            <a:r>
              <a:rPr lang="en-US" sz="1400" dirty="0"/>
              <a:t>describe and document how the Company’s investments in grid modernization, DSM (as evaluated in the current or most recent IRP) and renewable energy will ensure that the public interest is adequately served and that other policy objectives of the state are met. For example, please describe and document the potential for job creation and economic </a:t>
            </a:r>
            <a:r>
              <a:rPr lang="en-US" sz="1400" dirty="0" smtClean="0"/>
              <a:t>development.</a:t>
            </a:r>
          </a:p>
          <a:p>
            <a:pPr marL="342900" indent="-342900">
              <a:buAutoNum type="alphaUcParenR" startAt="10"/>
            </a:pPr>
            <a:endParaRPr lang="en-US" sz="1400" dirty="0" smtClean="0"/>
          </a:p>
          <a:p>
            <a:pPr marL="342900" indent="-342900">
              <a:buAutoNum type="alphaUcParenR" startAt="10"/>
            </a:pPr>
            <a:r>
              <a:rPr lang="en-US" sz="1400" dirty="0" smtClean="0"/>
              <a:t>Describe </a:t>
            </a:r>
            <a:r>
              <a:rPr lang="en-US" sz="1400" dirty="0"/>
              <a:t>and document the Company’s coordination with the State Emergency Management Agency to </a:t>
            </a:r>
            <a:r>
              <a:rPr lang="en-US" sz="1400" dirty="0" smtClean="0"/>
              <a:t>ensure </a:t>
            </a:r>
            <a:r>
              <a:rPr lang="en-US" sz="1400" dirty="0"/>
              <a:t>readiness for physical and cybersecurity threats. </a:t>
            </a:r>
            <a:endParaRPr lang="en-US" sz="1400" dirty="0" smtClean="0"/>
          </a:p>
          <a:p>
            <a:endParaRPr lang="en-US" sz="1400" dirty="0"/>
          </a:p>
        </p:txBody>
      </p:sp>
      <p:sp>
        <p:nvSpPr>
          <p:cNvPr id="3" name="Slide Number Placeholder 2"/>
          <p:cNvSpPr>
            <a:spLocks noGrp="1"/>
          </p:cNvSpPr>
          <p:nvPr>
            <p:ph type="sldNum" sz="quarter" idx="12"/>
          </p:nvPr>
        </p:nvSpPr>
        <p:spPr/>
        <p:txBody>
          <a:bodyPr/>
          <a:lstStyle/>
          <a:p>
            <a:fld id="{FC52C9BE-EAD1-7D44-9070-0FADF437197C}" type="slidenum">
              <a:rPr lang="en-US" smtClean="0"/>
              <a:t>19</a:t>
            </a:fld>
            <a:endParaRPr lang="en-US" dirty="0"/>
          </a:p>
        </p:txBody>
      </p:sp>
      <p:sp>
        <p:nvSpPr>
          <p:cNvPr id="4" name="Title 3"/>
          <p:cNvSpPr>
            <a:spLocks noGrp="1"/>
          </p:cNvSpPr>
          <p:nvPr>
            <p:ph type="ctrTitle"/>
          </p:nvPr>
        </p:nvSpPr>
        <p:spPr/>
        <p:txBody>
          <a:bodyPr/>
          <a:lstStyle/>
          <a:p>
            <a:r>
              <a:rPr lang="en-US" dirty="0"/>
              <a:t>Special Contemporary Issues continued</a:t>
            </a:r>
          </a:p>
        </p:txBody>
      </p:sp>
    </p:spTree>
    <p:extLst>
      <p:ext uri="{BB962C8B-B14F-4D97-AF65-F5344CB8AC3E}">
        <p14:creationId xmlns:p14="http://schemas.microsoft.com/office/powerpoint/2010/main" val="12975227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393826"/>
            <a:ext cx="8229600" cy="3549650"/>
          </a:xfrm>
        </p:spPr>
        <p:txBody>
          <a:bodyPr/>
          <a:lstStyle/>
          <a:p>
            <a:pPr algn="ctr">
              <a:spcAft>
                <a:spcPts val="1800"/>
              </a:spcAft>
            </a:pPr>
            <a:r>
              <a:rPr lang="en-US" dirty="0"/>
              <a:t>Missouri File No. </a:t>
            </a:r>
            <a:r>
              <a:rPr lang="en-US" dirty="0" smtClean="0"/>
              <a:t>EO-2018-0248</a:t>
            </a:r>
            <a:endParaRPr lang="en-US" dirty="0"/>
          </a:p>
          <a:p>
            <a:pPr algn="ctr"/>
            <a:r>
              <a:rPr lang="en-US" u="sng" dirty="0"/>
              <a:t>Location:</a:t>
            </a:r>
          </a:p>
          <a:p>
            <a:pPr algn="ctr"/>
            <a:r>
              <a:rPr lang="en-US" dirty="0"/>
              <a:t>April </a:t>
            </a:r>
            <a:r>
              <a:rPr lang="en-US" dirty="0" smtClean="0"/>
              <a:t>4, 2018 10:00 AM</a:t>
            </a:r>
            <a:endParaRPr lang="en-US" dirty="0"/>
          </a:p>
          <a:p>
            <a:pPr algn="ctr"/>
            <a:r>
              <a:rPr lang="en-US" dirty="0" smtClean="0"/>
              <a:t>Governor’s </a:t>
            </a:r>
            <a:r>
              <a:rPr lang="en-US" dirty="0"/>
              <a:t>Office Building, Room 110</a:t>
            </a:r>
          </a:p>
          <a:p>
            <a:pPr algn="ctr">
              <a:spcAft>
                <a:spcPts val="1800"/>
              </a:spcAft>
            </a:pPr>
            <a:endParaRPr lang="en-US" dirty="0"/>
          </a:p>
          <a:p>
            <a:pPr algn="ctr"/>
            <a:r>
              <a:rPr lang="en-US" u="sng" dirty="0"/>
              <a:t>Conference Call Information:</a:t>
            </a:r>
          </a:p>
          <a:p>
            <a:pPr algn="ctr"/>
            <a:r>
              <a:rPr lang="en-US" dirty="0"/>
              <a:t>Phone Number: </a:t>
            </a:r>
            <a:r>
              <a:rPr lang="en-US" dirty="0" smtClean="0"/>
              <a:t>1-573-644-7899</a:t>
            </a:r>
            <a:endParaRPr lang="en-US" dirty="0"/>
          </a:p>
          <a:p>
            <a:pPr algn="ctr"/>
            <a:r>
              <a:rPr lang="en-US" dirty="0"/>
              <a:t>Access Code: </a:t>
            </a:r>
            <a:r>
              <a:rPr lang="en-US" dirty="0" smtClean="0"/>
              <a:t>324130777#</a:t>
            </a:r>
            <a:endParaRPr lang="en-US" dirty="0"/>
          </a:p>
          <a:p>
            <a:pPr algn="ctr"/>
            <a:endParaRPr lang="en-US" dirty="0"/>
          </a:p>
          <a:p>
            <a:endParaRPr lang="en-US" dirty="0"/>
          </a:p>
        </p:txBody>
      </p:sp>
      <p:sp>
        <p:nvSpPr>
          <p:cNvPr id="7" name="Slide Number Placeholder 6"/>
          <p:cNvSpPr>
            <a:spLocks noGrp="1"/>
          </p:cNvSpPr>
          <p:nvPr>
            <p:ph type="sldNum" sz="quarter" idx="12"/>
          </p:nvPr>
        </p:nvSpPr>
        <p:spPr/>
        <p:txBody>
          <a:bodyPr/>
          <a:lstStyle/>
          <a:p>
            <a:fld id="{FC52C9BE-EAD1-7D44-9070-0FADF437197C}" type="slidenum">
              <a:rPr lang="en-US" smtClean="0"/>
              <a:t>2</a:t>
            </a:fld>
            <a:endParaRPr lang="en-US" dirty="0"/>
          </a:p>
        </p:txBody>
      </p:sp>
      <p:sp>
        <p:nvSpPr>
          <p:cNvPr id="4" name="Title 3"/>
          <p:cNvSpPr>
            <a:spLocks noGrp="1"/>
          </p:cNvSpPr>
          <p:nvPr>
            <p:ph type="ctrTitle"/>
          </p:nvPr>
        </p:nvSpPr>
        <p:spPr/>
        <p:txBody>
          <a:bodyPr/>
          <a:lstStyle/>
          <a:p>
            <a:r>
              <a:rPr lang="en-US" dirty="0" smtClean="0"/>
              <a:t>Workshop Information</a:t>
            </a:r>
            <a:endParaRPr lang="en-US" dirty="0"/>
          </a:p>
        </p:txBody>
      </p:sp>
    </p:spTree>
    <p:extLst>
      <p:ext uri="{BB962C8B-B14F-4D97-AF65-F5344CB8AC3E}">
        <p14:creationId xmlns:p14="http://schemas.microsoft.com/office/powerpoint/2010/main" val="25255832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9900" y="1003300"/>
            <a:ext cx="8229600" cy="4914901"/>
          </a:xfrm>
        </p:spPr>
        <p:txBody>
          <a:bodyPr/>
          <a:lstStyle/>
          <a:p>
            <a:r>
              <a:rPr lang="en-US" sz="1400" dirty="0">
                <a:solidFill>
                  <a:srgbClr val="FF0000"/>
                </a:solidFill>
              </a:rPr>
              <a:t>Responses to all special contemporary issues can be found in the annual update </a:t>
            </a:r>
            <a:r>
              <a:rPr lang="en-US" sz="1400" dirty="0" smtClean="0">
                <a:solidFill>
                  <a:srgbClr val="FF0000"/>
                </a:solidFill>
              </a:rPr>
              <a:t>report.</a:t>
            </a:r>
            <a:endParaRPr lang="en-US" sz="1400" dirty="0">
              <a:solidFill>
                <a:srgbClr val="FF0000"/>
              </a:solidFill>
            </a:endParaRPr>
          </a:p>
          <a:p>
            <a:endParaRPr lang="en-US" sz="1400" dirty="0"/>
          </a:p>
          <a:p>
            <a:r>
              <a:rPr lang="en-US" sz="1400" dirty="0" smtClean="0"/>
              <a:t>M)	Describe </a:t>
            </a:r>
            <a:r>
              <a:rPr lang="en-US" sz="1400" dirty="0"/>
              <a:t>and document the Company’s efforts to address the corporate social responsibility and </a:t>
            </a:r>
            <a:r>
              <a:rPr lang="en-US" sz="1400" dirty="0" smtClean="0"/>
              <a:t>	renewable </a:t>
            </a:r>
            <a:r>
              <a:rPr lang="en-US" sz="1400" dirty="0"/>
              <a:t>energy purchasing goals of commercial, industrial, institutional, and public-sector </a:t>
            </a:r>
            <a:r>
              <a:rPr lang="en-US" sz="1400" dirty="0" smtClean="0"/>
              <a:t>	customers </a:t>
            </a:r>
            <a:r>
              <a:rPr lang="en-US" sz="1400" dirty="0"/>
              <a:t>for increased access to renewable energy and distributed generation resources. </a:t>
            </a:r>
          </a:p>
          <a:p>
            <a:endParaRPr lang="en-US" sz="1400" dirty="0"/>
          </a:p>
          <a:p>
            <a:r>
              <a:rPr lang="en-US" sz="1400" dirty="0"/>
              <a:t>N)  </a:t>
            </a:r>
            <a:r>
              <a:rPr lang="en-US" sz="1400" dirty="0" smtClean="0"/>
              <a:t>	Describe </a:t>
            </a:r>
            <a:r>
              <a:rPr lang="en-US" sz="1400" dirty="0"/>
              <a:t>and document how the utility’s standby rates, cogeneration tariffs, and interconnection </a:t>
            </a:r>
            <a:r>
              <a:rPr lang="en-US" sz="1400" dirty="0" smtClean="0"/>
              <a:t>	standards </a:t>
            </a:r>
            <a:r>
              <a:rPr lang="en-US" sz="1400" dirty="0"/>
              <a:t>facilitate the development of customer-owned distributed generation resources and </a:t>
            </a:r>
            <a:r>
              <a:rPr lang="en-US" sz="1400" dirty="0" smtClean="0"/>
              <a:t>	micro-grids</a:t>
            </a:r>
            <a:r>
              <a:rPr lang="en-US" sz="1400" dirty="0"/>
              <a:t>.</a:t>
            </a:r>
          </a:p>
          <a:p>
            <a:endParaRPr lang="en-US" sz="1400" dirty="0" smtClean="0"/>
          </a:p>
          <a:p>
            <a:r>
              <a:rPr lang="en-US" sz="1400" dirty="0" smtClean="0"/>
              <a:t>O)  	Describe </a:t>
            </a:r>
            <a:r>
              <a:rPr lang="en-US" sz="1400" dirty="0"/>
              <a:t>and document the extent to which federal investment, </a:t>
            </a:r>
            <a:r>
              <a:rPr lang="en-US" sz="1400" dirty="0" smtClean="0"/>
              <a:t>production</a:t>
            </a:r>
            <a:r>
              <a:rPr lang="en-US" sz="1400" dirty="0"/>
              <a:t>, and other tax credits </a:t>
            </a:r>
            <a:r>
              <a:rPr lang="en-US" sz="1400" dirty="0" smtClean="0"/>
              <a:t>	reduce </a:t>
            </a:r>
            <a:r>
              <a:rPr lang="en-US" sz="1400" dirty="0"/>
              <a:t>the costs for utility plant. </a:t>
            </a:r>
            <a:endParaRPr lang="en-US" sz="1400" dirty="0" smtClean="0"/>
          </a:p>
          <a:p>
            <a:endParaRPr lang="en-US" sz="1400" dirty="0"/>
          </a:p>
          <a:p>
            <a:r>
              <a:rPr lang="en-US" sz="1400" dirty="0" smtClean="0"/>
              <a:t>P)  	Provide </a:t>
            </a:r>
            <a:r>
              <a:rPr lang="en-US" sz="1400" dirty="0"/>
              <a:t>an explanation for stranded costs and ratepayer impact for the premature retirement of </a:t>
            </a:r>
            <a:r>
              <a:rPr lang="en-US" sz="1400" dirty="0" smtClean="0"/>
              <a:t>	the “</a:t>
            </a:r>
            <a:r>
              <a:rPr lang="en-US" sz="1400" dirty="0"/>
              <a:t>next-in-line” coal plant, including:</a:t>
            </a:r>
          </a:p>
          <a:p>
            <a:pPr lvl="0"/>
            <a:r>
              <a:rPr lang="en-US" sz="1400" dirty="0" smtClean="0"/>
              <a:t>	(i) 	The </a:t>
            </a:r>
            <a:r>
              <a:rPr lang="en-US" sz="1400" dirty="0"/>
              <a:t>total costs of all stranded assets, who will pay the stranded costs, and, if the </a:t>
            </a:r>
            <a:r>
              <a:rPr lang="en-US" sz="1400" dirty="0" smtClean="0"/>
              <a:t>Company 		expects </a:t>
            </a:r>
            <a:r>
              <a:rPr lang="en-US" sz="1400" dirty="0"/>
              <a:t>the customers to pay the stranded costs, the impact on customer </a:t>
            </a:r>
            <a:r>
              <a:rPr lang="en-US" sz="1400" dirty="0" smtClean="0"/>
              <a:t>rates</a:t>
            </a:r>
            <a:r>
              <a:rPr lang="en-US" sz="1400" dirty="0"/>
              <a:t>;</a:t>
            </a:r>
          </a:p>
          <a:p>
            <a:pPr lvl="0"/>
            <a:r>
              <a:rPr lang="en-US" sz="1400" dirty="0" smtClean="0"/>
              <a:t>	(ii) 	All </a:t>
            </a:r>
            <a:r>
              <a:rPr lang="en-US" sz="1400" dirty="0"/>
              <a:t>“cost of removal” considerations (dismantle, demolition) for plants that are retired </a:t>
            </a:r>
            <a:r>
              <a:rPr lang="en-US" sz="1400" dirty="0" smtClean="0"/>
              <a:t>early</a:t>
            </a:r>
            <a:r>
              <a:rPr lang="en-US" sz="1400" dirty="0"/>
              <a:t>;</a:t>
            </a:r>
          </a:p>
          <a:p>
            <a:r>
              <a:rPr lang="en-US" sz="1400" dirty="0" smtClean="0"/>
              <a:t>	(iii) 	Costs </a:t>
            </a:r>
            <a:r>
              <a:rPr lang="en-US" sz="1400" dirty="0"/>
              <a:t>associated with transmission upgrades or additions necessary for transmission </a:t>
            </a:r>
            <a:r>
              <a:rPr lang="en-US" sz="1400" dirty="0" smtClean="0"/>
              <a:t>grid 		reliability</a:t>
            </a:r>
            <a:r>
              <a:rPr lang="en-US" sz="1400" dirty="0"/>
              <a:t>, stability, or voltage support affected by retirement</a:t>
            </a:r>
            <a:r>
              <a:rPr lang="en-US" sz="1400" dirty="0" smtClean="0"/>
              <a:t>.</a:t>
            </a:r>
          </a:p>
          <a:p>
            <a:endParaRPr lang="en-US" sz="1400" dirty="0"/>
          </a:p>
        </p:txBody>
      </p:sp>
      <p:sp>
        <p:nvSpPr>
          <p:cNvPr id="3" name="Slide Number Placeholder 2"/>
          <p:cNvSpPr>
            <a:spLocks noGrp="1"/>
          </p:cNvSpPr>
          <p:nvPr>
            <p:ph type="sldNum" sz="quarter" idx="12"/>
          </p:nvPr>
        </p:nvSpPr>
        <p:spPr/>
        <p:txBody>
          <a:bodyPr/>
          <a:lstStyle/>
          <a:p>
            <a:fld id="{FC52C9BE-EAD1-7D44-9070-0FADF437197C}" type="slidenum">
              <a:rPr lang="en-US" smtClean="0"/>
              <a:t>20</a:t>
            </a:fld>
            <a:endParaRPr lang="en-US" dirty="0"/>
          </a:p>
        </p:txBody>
      </p:sp>
      <p:sp>
        <p:nvSpPr>
          <p:cNvPr id="4" name="Title 3"/>
          <p:cNvSpPr>
            <a:spLocks noGrp="1"/>
          </p:cNvSpPr>
          <p:nvPr>
            <p:ph type="ctrTitle"/>
          </p:nvPr>
        </p:nvSpPr>
        <p:spPr/>
        <p:txBody>
          <a:bodyPr/>
          <a:lstStyle/>
          <a:p>
            <a:r>
              <a:rPr lang="en-US" dirty="0"/>
              <a:t>Special Contemporary Issues continued</a:t>
            </a:r>
          </a:p>
        </p:txBody>
      </p:sp>
    </p:spTree>
    <p:extLst>
      <p:ext uri="{BB962C8B-B14F-4D97-AF65-F5344CB8AC3E}">
        <p14:creationId xmlns:p14="http://schemas.microsoft.com/office/powerpoint/2010/main" val="879125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400" dirty="0">
                <a:solidFill>
                  <a:srgbClr val="FF0000"/>
                </a:solidFill>
              </a:rPr>
              <a:t>Responses to all special contemporary issues can be found in the annual update report</a:t>
            </a:r>
          </a:p>
          <a:p>
            <a:endParaRPr lang="en-US" sz="1400" dirty="0"/>
          </a:p>
          <a:p>
            <a:r>
              <a:rPr lang="en-US" sz="1400" dirty="0" smtClean="0"/>
              <a:t>Q)	For </a:t>
            </a:r>
            <a:r>
              <a:rPr lang="en-US" sz="1400" dirty="0"/>
              <a:t>the upcoming energy efficient potential study, include adoption (or “take”) rate considerations </a:t>
            </a:r>
            <a:r>
              <a:rPr lang="en-US" sz="1400" dirty="0" smtClean="0"/>
              <a:t>	that </a:t>
            </a:r>
            <a:r>
              <a:rPr lang="en-US" sz="1400" dirty="0"/>
              <a:t>are modified (+/-) with the following elements:</a:t>
            </a:r>
          </a:p>
          <a:p>
            <a:pPr lvl="0"/>
            <a:r>
              <a:rPr lang="en-US" sz="1400" dirty="0"/>
              <a:t>	</a:t>
            </a:r>
            <a:r>
              <a:rPr lang="en-US" sz="1400" dirty="0" smtClean="0"/>
              <a:t>	(</a:t>
            </a:r>
            <a:r>
              <a:rPr lang="en-US" sz="1400" dirty="0"/>
              <a:t>i) 	Modified rate design scenarios (</a:t>
            </a:r>
            <a:r>
              <a:rPr lang="en-US" sz="1400" dirty="0" smtClean="0"/>
              <a:t>Inclining </a:t>
            </a:r>
            <a:r>
              <a:rPr lang="en-US" sz="1400" dirty="0"/>
              <a:t>Block Rates, Time of Use, fluctuations in </a:t>
            </a:r>
            <a:r>
              <a:rPr lang="en-US" sz="1400" dirty="0" smtClean="0"/>
              <a:t>			fixed </a:t>
            </a:r>
            <a:r>
              <a:rPr lang="en-US" sz="1400" dirty="0"/>
              <a:t>	</a:t>
            </a:r>
            <a:r>
              <a:rPr lang="en-US" sz="1400" dirty="0" smtClean="0"/>
              <a:t>charges </a:t>
            </a:r>
            <a:r>
              <a:rPr lang="en-US" sz="1400" dirty="0"/>
              <a:t>+/- at $2, $5, and $10); and</a:t>
            </a:r>
          </a:p>
          <a:p>
            <a:r>
              <a:rPr lang="en-US" sz="1400" dirty="0"/>
              <a:t>	</a:t>
            </a:r>
            <a:r>
              <a:rPr lang="en-US" sz="1400" dirty="0" smtClean="0"/>
              <a:t>	(</a:t>
            </a:r>
            <a:r>
              <a:rPr lang="en-US" sz="1400" dirty="0"/>
              <a:t>ii) 	Increase in volatile weather (additional Heating Degree Days and Cooling Degree </a:t>
            </a:r>
            <a:r>
              <a:rPr lang="en-US" sz="1400" dirty="0" smtClean="0"/>
              <a:t>			Days).</a:t>
            </a:r>
          </a:p>
          <a:p>
            <a:endParaRPr lang="en-US" sz="1400" dirty="0" smtClean="0"/>
          </a:p>
          <a:p>
            <a:r>
              <a:rPr lang="en-US" sz="1400" dirty="0" smtClean="0"/>
              <a:t>R) 	For </a:t>
            </a:r>
            <a:r>
              <a:rPr lang="en-US" sz="1400" dirty="0"/>
              <a:t>purposes of its triennial IRP filing to be made in 2019, include the following as uncertain </a:t>
            </a:r>
            <a:r>
              <a:rPr lang="en-US" sz="1400" dirty="0" smtClean="0"/>
              <a:t>	factors </a:t>
            </a:r>
            <a:r>
              <a:rPr lang="en-US" sz="1400" dirty="0"/>
              <a:t>that may be critical to the performance of alternative resource plans in accordance with 4 </a:t>
            </a:r>
            <a:r>
              <a:rPr lang="en-US" sz="1400" dirty="0" smtClean="0"/>
              <a:t>	CSR </a:t>
            </a:r>
            <a:r>
              <a:rPr lang="en-US" sz="1400" dirty="0"/>
              <a:t>240-22.060(5)(M):</a:t>
            </a:r>
          </a:p>
          <a:p>
            <a:pPr lvl="0"/>
            <a:r>
              <a:rPr lang="en-US" sz="1400" dirty="0" smtClean="0"/>
              <a:t>	1)	Foreseeable </a:t>
            </a:r>
            <a:r>
              <a:rPr lang="en-US" sz="1400" dirty="0"/>
              <a:t>demand response technologies, including, but not limited to, integrated </a:t>
            </a:r>
            <a:r>
              <a:rPr lang="en-US" sz="1400" dirty="0" smtClean="0"/>
              <a:t>			energy </a:t>
            </a:r>
            <a:r>
              <a:rPr lang="en-US" sz="1400" dirty="0"/>
              <a:t>management control systems, linking smart thermostats, lighting </a:t>
            </a:r>
            <a:r>
              <a:rPr lang="en-US" sz="1400" dirty="0" smtClean="0"/>
              <a:t>controls, </a:t>
            </a:r>
            <a:r>
              <a:rPr lang="en-US" sz="1400" dirty="0"/>
              <a:t>and </a:t>
            </a:r>
            <a:r>
              <a:rPr lang="en-US" sz="1400" dirty="0" smtClean="0"/>
              <a:t>			other 	load-control </a:t>
            </a:r>
            <a:r>
              <a:rPr lang="en-US" sz="1400" dirty="0"/>
              <a:t>technologies with smart end-use devices;</a:t>
            </a:r>
          </a:p>
          <a:p>
            <a:pPr lvl="0"/>
            <a:r>
              <a:rPr lang="en-US" sz="1400" dirty="0" smtClean="0"/>
              <a:t>	2) 	Foreseeable </a:t>
            </a:r>
            <a:r>
              <a:rPr lang="en-US" sz="1400" dirty="0"/>
              <a:t>energy storage technologies</a:t>
            </a:r>
            <a:r>
              <a:rPr lang="en-US" sz="1400" dirty="0" smtClean="0"/>
              <a:t>; and</a:t>
            </a:r>
            <a:endParaRPr lang="en-US" sz="1400" dirty="0"/>
          </a:p>
          <a:p>
            <a:r>
              <a:rPr lang="en-US" sz="1400" dirty="0" smtClean="0"/>
              <a:t>	3) 	Foreseeable </a:t>
            </a:r>
            <a:r>
              <a:rPr lang="en-US" sz="1400" dirty="0"/>
              <a:t>distributed energy resources, including, but not limited to, distributed solar </a:t>
            </a:r>
            <a:r>
              <a:rPr lang="en-US" sz="1400" dirty="0" smtClean="0"/>
              <a:t>		generation</a:t>
            </a:r>
            <a:r>
              <a:rPr lang="en-US" sz="1400" dirty="0"/>
              <a:t>, distributed solar generation, distributed wind generation, combined heat and </a:t>
            </a:r>
            <a:r>
              <a:rPr lang="en-US" sz="1400" dirty="0" smtClean="0"/>
              <a:t>		power </a:t>
            </a:r>
            <a:r>
              <a:rPr lang="en-US" sz="1400" dirty="0"/>
              <a:t>(CHP) and micro-grid formation.</a:t>
            </a:r>
          </a:p>
        </p:txBody>
      </p:sp>
      <p:sp>
        <p:nvSpPr>
          <p:cNvPr id="3" name="Slide Number Placeholder 2"/>
          <p:cNvSpPr>
            <a:spLocks noGrp="1"/>
          </p:cNvSpPr>
          <p:nvPr>
            <p:ph type="sldNum" sz="quarter" idx="12"/>
          </p:nvPr>
        </p:nvSpPr>
        <p:spPr/>
        <p:txBody>
          <a:bodyPr/>
          <a:lstStyle/>
          <a:p>
            <a:fld id="{FC52C9BE-EAD1-7D44-9070-0FADF437197C}" type="slidenum">
              <a:rPr lang="en-US" smtClean="0"/>
              <a:t>21</a:t>
            </a:fld>
            <a:endParaRPr lang="en-US" dirty="0"/>
          </a:p>
        </p:txBody>
      </p:sp>
      <p:sp>
        <p:nvSpPr>
          <p:cNvPr id="4" name="Title 3"/>
          <p:cNvSpPr>
            <a:spLocks noGrp="1"/>
          </p:cNvSpPr>
          <p:nvPr>
            <p:ph type="ctrTitle"/>
          </p:nvPr>
        </p:nvSpPr>
        <p:spPr/>
        <p:txBody>
          <a:bodyPr/>
          <a:lstStyle/>
          <a:p>
            <a:r>
              <a:rPr lang="en-US" dirty="0"/>
              <a:t>Special Contemporary Issues continued</a:t>
            </a:r>
          </a:p>
        </p:txBody>
      </p:sp>
    </p:spTree>
    <p:extLst>
      <p:ext uri="{BB962C8B-B14F-4D97-AF65-F5344CB8AC3E}">
        <p14:creationId xmlns:p14="http://schemas.microsoft.com/office/powerpoint/2010/main" val="29986750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indent="-342900">
              <a:buFont typeface="Wingdings" panose="05000000000000000000" pitchFamily="2" charset="2"/>
              <a:buChar char="§"/>
            </a:pPr>
            <a:r>
              <a:rPr lang="en-US" dirty="0"/>
              <a:t>In the Joint Filing required under 4 CSR 240-22.080(9) of the IRP Rule that followed the review of the 2013 IRP, Empire agreed to perform a comprehensive analysis of advanced distribution technologies in its transmission and distribution analysis section of the 2015 annual update report, and in its next triennial compliance </a:t>
            </a:r>
            <a:r>
              <a:rPr lang="en-US" dirty="0" smtClean="0"/>
              <a:t>filing</a:t>
            </a:r>
            <a:endParaRPr lang="en-US" dirty="0"/>
          </a:p>
          <a:p>
            <a:endParaRPr lang="en-US" sz="1800" dirty="0"/>
          </a:p>
          <a:p>
            <a:pPr marL="342900" indent="-342900">
              <a:buFont typeface="Wingdings" panose="05000000000000000000" pitchFamily="2" charset="2"/>
              <a:buChar char="§"/>
            </a:pPr>
            <a:r>
              <a:rPr lang="en-US" dirty="0"/>
              <a:t>System Average Interruption Duration Index (SAIDI) has achieved </a:t>
            </a:r>
            <a:r>
              <a:rPr lang="en-US" dirty="0" smtClean="0"/>
              <a:t>22% </a:t>
            </a:r>
            <a:r>
              <a:rPr lang="en-US" dirty="0"/>
              <a:t>improvement since 2013 levels</a:t>
            </a:r>
          </a:p>
          <a:p>
            <a:pPr marL="1085850" lvl="1" indent="-342900">
              <a:buFont typeface="Wingdings" panose="05000000000000000000" pitchFamily="2" charset="2"/>
              <a:buChar char="§"/>
            </a:pPr>
            <a:r>
              <a:rPr lang="en-US" sz="1800" dirty="0" smtClean="0"/>
              <a:t>2017 </a:t>
            </a:r>
            <a:r>
              <a:rPr lang="en-US" sz="1800" dirty="0"/>
              <a:t>results were </a:t>
            </a:r>
            <a:r>
              <a:rPr lang="en-US" sz="1800" dirty="0" smtClean="0"/>
              <a:t>114 </a:t>
            </a:r>
            <a:r>
              <a:rPr lang="en-US" sz="1800" dirty="0"/>
              <a:t>minutes compared to 147 minutes in 2013</a:t>
            </a:r>
          </a:p>
          <a:p>
            <a:pPr marL="1085850" lvl="1" indent="-342900">
              <a:buFont typeface="Wingdings" panose="05000000000000000000" pitchFamily="2" charset="2"/>
              <a:buChar char="§"/>
            </a:pPr>
            <a:r>
              <a:rPr lang="en-US" sz="1800" dirty="0"/>
              <a:t>Long-term goal is 100 </a:t>
            </a:r>
            <a:r>
              <a:rPr lang="en-US" sz="1800" dirty="0" smtClean="0"/>
              <a:t>minutes</a:t>
            </a:r>
          </a:p>
          <a:p>
            <a:pPr lvl="1" indent="0">
              <a:buNone/>
            </a:pPr>
            <a:endParaRPr lang="en-US" sz="1800" dirty="0"/>
          </a:p>
          <a:p>
            <a:pPr marL="342900" indent="-342900">
              <a:buFont typeface="Wingdings" panose="05000000000000000000" pitchFamily="2" charset="2"/>
              <a:buChar char="§"/>
            </a:pPr>
            <a:r>
              <a:rPr lang="en-US" dirty="0"/>
              <a:t>System Average Interruption Frequency Index (SAIFI) has achieved </a:t>
            </a:r>
            <a:r>
              <a:rPr lang="en-US" dirty="0" smtClean="0"/>
              <a:t>11% </a:t>
            </a:r>
            <a:r>
              <a:rPr lang="en-US" dirty="0"/>
              <a:t>improvement over 2013 levels</a:t>
            </a:r>
          </a:p>
          <a:p>
            <a:pPr marL="1085850" lvl="1" indent="-342900">
              <a:buFont typeface="Wingdings" panose="05000000000000000000" pitchFamily="2" charset="2"/>
              <a:buChar char="§"/>
            </a:pPr>
            <a:r>
              <a:rPr lang="en-US" sz="1800" dirty="0" smtClean="0"/>
              <a:t>2017 </a:t>
            </a:r>
            <a:r>
              <a:rPr lang="en-US" sz="1800" dirty="0"/>
              <a:t>results were </a:t>
            </a:r>
            <a:r>
              <a:rPr lang="en-US" sz="1800" dirty="0" smtClean="0"/>
              <a:t>1.20 </a:t>
            </a:r>
            <a:r>
              <a:rPr lang="en-US" sz="1800" dirty="0"/>
              <a:t>compared to 1.35 in 2013</a:t>
            </a:r>
          </a:p>
          <a:p>
            <a:pPr marL="1085850" lvl="1" indent="-342900">
              <a:buFont typeface="Wingdings" panose="05000000000000000000" pitchFamily="2" charset="2"/>
              <a:buChar char="§"/>
            </a:pPr>
            <a:r>
              <a:rPr lang="en-US" sz="1800" dirty="0"/>
              <a:t>Long-term goal is 1.00</a:t>
            </a:r>
          </a:p>
          <a:p>
            <a:endParaRPr lang="en-US" dirty="0"/>
          </a:p>
        </p:txBody>
      </p:sp>
      <p:sp>
        <p:nvSpPr>
          <p:cNvPr id="3" name="Slide Number Placeholder 2"/>
          <p:cNvSpPr>
            <a:spLocks noGrp="1"/>
          </p:cNvSpPr>
          <p:nvPr>
            <p:ph type="sldNum" sz="quarter" idx="12"/>
          </p:nvPr>
        </p:nvSpPr>
        <p:spPr/>
        <p:txBody>
          <a:bodyPr/>
          <a:lstStyle/>
          <a:p>
            <a:fld id="{FC52C9BE-EAD1-7D44-9070-0FADF437197C}" type="slidenum">
              <a:rPr lang="en-US" smtClean="0"/>
              <a:t>22</a:t>
            </a:fld>
            <a:endParaRPr lang="en-US" dirty="0"/>
          </a:p>
        </p:txBody>
      </p:sp>
      <p:sp>
        <p:nvSpPr>
          <p:cNvPr id="4" name="Title 3"/>
          <p:cNvSpPr>
            <a:spLocks noGrp="1"/>
          </p:cNvSpPr>
          <p:nvPr>
            <p:ph type="ctrTitle"/>
          </p:nvPr>
        </p:nvSpPr>
        <p:spPr/>
        <p:txBody>
          <a:bodyPr/>
          <a:lstStyle/>
          <a:p>
            <a:r>
              <a:rPr lang="en-US" dirty="0"/>
              <a:t>Transmission and Distribution (T&amp;D) Analysis</a:t>
            </a:r>
          </a:p>
        </p:txBody>
      </p:sp>
    </p:spTree>
    <p:extLst>
      <p:ext uri="{BB962C8B-B14F-4D97-AF65-F5344CB8AC3E}">
        <p14:creationId xmlns:p14="http://schemas.microsoft.com/office/powerpoint/2010/main" val="27457551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3775"/>
            <a:ext cx="8229600" cy="4835525"/>
          </a:xfrm>
        </p:spPr>
        <p:txBody>
          <a:bodyPr/>
          <a:lstStyle/>
          <a:p>
            <a:pPr marL="342900" indent="-342900">
              <a:buFont typeface="Wingdings" panose="05000000000000000000" pitchFamily="2" charset="2"/>
              <a:buChar char="§"/>
            </a:pPr>
            <a:r>
              <a:rPr lang="en-US" sz="1800" dirty="0" smtClean="0"/>
              <a:t>Renewable </a:t>
            </a:r>
            <a:r>
              <a:rPr lang="en-US" sz="1800" dirty="0"/>
              <a:t>Energy Standard</a:t>
            </a:r>
          </a:p>
          <a:p>
            <a:pPr marL="1085850" lvl="1" indent="-342900">
              <a:buFont typeface="Wingdings" panose="05000000000000000000" pitchFamily="2" charset="2"/>
              <a:buChar char="§"/>
            </a:pPr>
            <a:r>
              <a:rPr lang="en-US" sz="1600" dirty="0"/>
              <a:t>RES Compliance Plan will be filed </a:t>
            </a:r>
            <a:r>
              <a:rPr lang="en-US" sz="1600" dirty="0" smtClean="0"/>
              <a:t>approximately April 11, 2018</a:t>
            </a:r>
            <a:endParaRPr lang="en-US" sz="1600" dirty="0"/>
          </a:p>
          <a:p>
            <a:pPr marL="1085850" lvl="1" indent="-342900">
              <a:buFont typeface="Wingdings" panose="05000000000000000000" pitchFamily="2" charset="2"/>
              <a:buChar char="§"/>
            </a:pPr>
            <a:r>
              <a:rPr lang="en-US" sz="1600" dirty="0"/>
              <a:t>Empire anticipates all RES requirements will be met with RECs from Wind, Hydro, and solar rebate </a:t>
            </a:r>
            <a:r>
              <a:rPr lang="en-US" sz="1600" dirty="0" smtClean="0"/>
              <a:t>purchases</a:t>
            </a:r>
          </a:p>
          <a:p>
            <a:pPr marL="1085850" lvl="1" indent="-342900">
              <a:buFont typeface="Wingdings" panose="05000000000000000000" pitchFamily="2" charset="2"/>
              <a:buChar char="§"/>
            </a:pPr>
            <a:endParaRPr lang="en-US" sz="1800" dirty="0"/>
          </a:p>
          <a:p>
            <a:pPr marL="342900" indent="-342900">
              <a:buFont typeface="Wingdings" panose="05000000000000000000" pitchFamily="2" charset="2"/>
              <a:buChar char="§"/>
            </a:pPr>
            <a:r>
              <a:rPr lang="en-US" sz="1800" dirty="0"/>
              <a:t>SPP Integrated Marketplace </a:t>
            </a:r>
          </a:p>
          <a:p>
            <a:pPr marL="1085850" lvl="1" indent="-342900">
              <a:buFont typeface="Wingdings" panose="05000000000000000000" pitchFamily="2" charset="2"/>
              <a:buChar char="§"/>
            </a:pPr>
            <a:r>
              <a:rPr lang="en-US" sz="1600" dirty="0" smtClean="0"/>
              <a:t>SPP Board of Directors approved a 12% planning reserve margin, which translates to a 10.7% capacity margin, in June of 2017</a:t>
            </a:r>
          </a:p>
          <a:p>
            <a:pPr marL="1085850" lvl="1" indent="-342900">
              <a:buFont typeface="Wingdings" panose="05000000000000000000" pitchFamily="2" charset="2"/>
              <a:buChar char="§"/>
            </a:pPr>
            <a:r>
              <a:rPr lang="en-US" sz="1600" dirty="0" smtClean="0"/>
              <a:t>SPP filed the changes with FERC and continues to work through the approval process</a:t>
            </a:r>
          </a:p>
          <a:p>
            <a:pPr marL="1085850" lvl="1" indent="-342900">
              <a:buFont typeface="Wingdings" panose="05000000000000000000" pitchFamily="2" charset="2"/>
              <a:buChar char="§"/>
            </a:pPr>
            <a:r>
              <a:rPr lang="en-US" sz="1600" dirty="0" smtClean="0"/>
              <a:t>SPP approved the following projects and they are awaiting implementation:</a:t>
            </a:r>
          </a:p>
          <a:p>
            <a:pPr marL="1485900" lvl="2" indent="-342900">
              <a:buFont typeface="Arial" panose="020B0604020202020204" pitchFamily="34" charset="0"/>
              <a:buChar char="•"/>
            </a:pPr>
            <a:r>
              <a:rPr lang="en-US" sz="1600" dirty="0"/>
              <a:t>$5.5 million project to re-conductor lines in the Republic, MO </a:t>
            </a:r>
            <a:r>
              <a:rPr lang="en-US" sz="1600" dirty="0" smtClean="0"/>
              <a:t>area</a:t>
            </a:r>
            <a:endParaRPr lang="en-US" sz="1600" dirty="0"/>
          </a:p>
          <a:p>
            <a:pPr marL="1485900" lvl="2" indent="-342900">
              <a:buFont typeface="Arial" panose="020B0604020202020204" pitchFamily="34" charset="0"/>
              <a:buChar char="•"/>
            </a:pPr>
            <a:r>
              <a:rPr lang="en-US" sz="1600" dirty="0"/>
              <a:t>$120,000 project to upgrade terminal ends and relieve a portion of congestion related to the Neosho/Riverton flow gate, one of the to ten most congested areas in </a:t>
            </a:r>
            <a:r>
              <a:rPr lang="en-US" sz="1600" dirty="0" smtClean="0"/>
              <a:t>SPP</a:t>
            </a:r>
            <a:endParaRPr lang="en-US" sz="1600" dirty="0"/>
          </a:p>
          <a:p>
            <a:pPr marL="1085850" lvl="1" indent="-342900">
              <a:buFont typeface="Wingdings" panose="05000000000000000000" pitchFamily="2" charset="2"/>
              <a:buChar char="§"/>
            </a:pPr>
            <a:r>
              <a:rPr lang="en-US" sz="1600" dirty="0" smtClean="0"/>
              <a:t>SPP </a:t>
            </a:r>
            <a:r>
              <a:rPr lang="en-US" sz="1600" dirty="0"/>
              <a:t>2018 ITPNT is currently underway with results scheduled to be presented to </a:t>
            </a:r>
            <a:r>
              <a:rPr lang="en-US" sz="1600" dirty="0" smtClean="0"/>
              <a:t>the SPP MOPC </a:t>
            </a:r>
            <a:r>
              <a:rPr lang="en-US" sz="1600" dirty="0"/>
              <a:t>and the SPP BOD in July of </a:t>
            </a:r>
            <a:r>
              <a:rPr lang="en-US" sz="1600" dirty="0" smtClean="0"/>
              <a:t>2018</a:t>
            </a:r>
          </a:p>
        </p:txBody>
      </p:sp>
      <p:sp>
        <p:nvSpPr>
          <p:cNvPr id="3" name="Slide Number Placeholder 2"/>
          <p:cNvSpPr>
            <a:spLocks noGrp="1"/>
          </p:cNvSpPr>
          <p:nvPr>
            <p:ph type="sldNum" sz="quarter" idx="12"/>
          </p:nvPr>
        </p:nvSpPr>
        <p:spPr/>
        <p:txBody>
          <a:bodyPr/>
          <a:lstStyle/>
          <a:p>
            <a:fld id="{FC52C9BE-EAD1-7D44-9070-0FADF437197C}" type="slidenum">
              <a:rPr lang="en-US" smtClean="0"/>
              <a:t>23</a:t>
            </a:fld>
            <a:endParaRPr lang="en-US" dirty="0"/>
          </a:p>
        </p:txBody>
      </p:sp>
      <p:sp>
        <p:nvSpPr>
          <p:cNvPr id="4" name="Title 3"/>
          <p:cNvSpPr>
            <a:spLocks noGrp="1"/>
          </p:cNvSpPr>
          <p:nvPr>
            <p:ph type="ctrTitle"/>
          </p:nvPr>
        </p:nvSpPr>
        <p:spPr/>
        <p:txBody>
          <a:bodyPr/>
          <a:lstStyle/>
          <a:p>
            <a:r>
              <a:rPr lang="en-US" dirty="0"/>
              <a:t>Other Updates (provided in the Annual Update Report)</a:t>
            </a:r>
          </a:p>
        </p:txBody>
      </p:sp>
    </p:spTree>
    <p:extLst>
      <p:ext uri="{BB962C8B-B14F-4D97-AF65-F5344CB8AC3E}">
        <p14:creationId xmlns:p14="http://schemas.microsoft.com/office/powerpoint/2010/main" val="1266727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indent="-342900">
              <a:buFont typeface="Wingdings" panose="05000000000000000000" pitchFamily="2" charset="2"/>
              <a:buChar char="§"/>
            </a:pPr>
            <a:r>
              <a:rPr lang="en-US" sz="1800" dirty="0"/>
              <a:t>DSM in Arkansas, </a:t>
            </a:r>
            <a:r>
              <a:rPr lang="en-US" sz="1800" dirty="0" smtClean="0"/>
              <a:t>Oklahoma, </a:t>
            </a:r>
            <a:r>
              <a:rPr lang="en-US" sz="1800" dirty="0"/>
              <a:t>and Kansas</a:t>
            </a:r>
          </a:p>
          <a:p>
            <a:pPr marL="1085850" lvl="1" indent="-342900">
              <a:buFont typeface="Wingdings" panose="05000000000000000000" pitchFamily="2" charset="2"/>
              <a:buChar char="§"/>
            </a:pPr>
            <a:r>
              <a:rPr lang="en-US" sz="1600" dirty="0"/>
              <a:t>Programs discontinued in </a:t>
            </a:r>
            <a:r>
              <a:rPr lang="en-US" sz="1600" dirty="0" smtClean="0"/>
              <a:t>Oklahoma and </a:t>
            </a:r>
            <a:r>
              <a:rPr lang="en-US" sz="1600" dirty="0"/>
              <a:t>Kansas</a:t>
            </a:r>
          </a:p>
          <a:p>
            <a:pPr marL="1085850" lvl="1" indent="-342900">
              <a:buFont typeface="Wingdings" panose="05000000000000000000" pitchFamily="2" charset="2"/>
              <a:buChar char="§"/>
            </a:pPr>
            <a:r>
              <a:rPr lang="en-US" sz="1600" dirty="0"/>
              <a:t>Arkansas - Empire continues to offer a streamlined portfolio of programs</a:t>
            </a:r>
          </a:p>
          <a:p>
            <a:pPr marL="1485900" lvl="2" indent="-342900">
              <a:buFont typeface="Arial" panose="020B0604020202020204" pitchFamily="34" charset="0"/>
              <a:buChar char="•"/>
            </a:pPr>
            <a:r>
              <a:rPr lang="en-US" sz="1600" dirty="0"/>
              <a:t>Residential lighting</a:t>
            </a:r>
          </a:p>
          <a:p>
            <a:pPr marL="1485900" lvl="2" indent="-342900">
              <a:buFont typeface="Arial" panose="020B0604020202020204" pitchFamily="34" charset="0"/>
              <a:buChar char="•"/>
            </a:pPr>
            <a:r>
              <a:rPr lang="en-US" sz="1600" dirty="0"/>
              <a:t>School-based energy education </a:t>
            </a:r>
          </a:p>
          <a:p>
            <a:pPr marL="1485900" lvl="2" indent="-342900">
              <a:buFont typeface="Arial" panose="020B0604020202020204" pitchFamily="34" charset="0"/>
              <a:buChar char="•"/>
            </a:pPr>
            <a:r>
              <a:rPr lang="en-US" sz="1600" dirty="0"/>
              <a:t>Weatherization for residential customers</a:t>
            </a:r>
          </a:p>
          <a:p>
            <a:pPr marL="1485900" lvl="2" indent="-342900">
              <a:buFont typeface="Arial" panose="020B0604020202020204" pitchFamily="34" charset="0"/>
              <a:buChar char="•"/>
            </a:pPr>
            <a:r>
              <a:rPr lang="en-US" sz="1600" dirty="0"/>
              <a:t>Prescriptive and custom Commercial and Industrial rebates</a:t>
            </a:r>
          </a:p>
          <a:p>
            <a:endParaRPr lang="en-US" dirty="0"/>
          </a:p>
        </p:txBody>
      </p:sp>
      <p:sp>
        <p:nvSpPr>
          <p:cNvPr id="3" name="Slide Number Placeholder 2"/>
          <p:cNvSpPr>
            <a:spLocks noGrp="1"/>
          </p:cNvSpPr>
          <p:nvPr>
            <p:ph type="sldNum" sz="quarter" idx="12"/>
          </p:nvPr>
        </p:nvSpPr>
        <p:spPr/>
        <p:txBody>
          <a:bodyPr/>
          <a:lstStyle/>
          <a:p>
            <a:fld id="{FC52C9BE-EAD1-7D44-9070-0FADF437197C}" type="slidenum">
              <a:rPr lang="en-US" smtClean="0"/>
              <a:t>24</a:t>
            </a:fld>
            <a:endParaRPr lang="en-US" dirty="0"/>
          </a:p>
        </p:txBody>
      </p:sp>
      <p:sp>
        <p:nvSpPr>
          <p:cNvPr id="4" name="Title 3"/>
          <p:cNvSpPr>
            <a:spLocks noGrp="1"/>
          </p:cNvSpPr>
          <p:nvPr>
            <p:ph type="ctrTitle"/>
          </p:nvPr>
        </p:nvSpPr>
        <p:spPr/>
        <p:txBody>
          <a:bodyPr/>
          <a:lstStyle/>
          <a:p>
            <a:r>
              <a:rPr lang="en-US" dirty="0" smtClean="0"/>
              <a:t>Other Updates continued</a:t>
            </a:r>
            <a:endParaRPr lang="en-US" dirty="0"/>
          </a:p>
        </p:txBody>
      </p:sp>
    </p:spTree>
    <p:extLst>
      <p:ext uri="{BB962C8B-B14F-4D97-AF65-F5344CB8AC3E}">
        <p14:creationId xmlns:p14="http://schemas.microsoft.com/office/powerpoint/2010/main" val="14813684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FC52C9BE-EAD1-7D44-9070-0FADF437197C}" type="slidenum">
              <a:rPr lang="en-US" smtClean="0"/>
              <a:t>25</a:t>
            </a:fld>
            <a:endParaRPr lang="en-US" dirty="0"/>
          </a:p>
        </p:txBody>
      </p:sp>
      <p:sp>
        <p:nvSpPr>
          <p:cNvPr id="4" name="Title 3"/>
          <p:cNvSpPr>
            <a:spLocks noGrp="1"/>
          </p:cNvSpPr>
          <p:nvPr>
            <p:ph type="ctrTitle"/>
          </p:nvPr>
        </p:nvSpPr>
        <p:spPr/>
        <p:txBody>
          <a:bodyPr/>
          <a:lstStyle/>
          <a:p>
            <a:r>
              <a:rPr lang="en-US" dirty="0" smtClean="0"/>
              <a:t>Q&amp;A</a:t>
            </a:r>
            <a:endParaRPr lang="en-US" dirty="0"/>
          </a:p>
        </p:txBody>
      </p:sp>
      <p:pic>
        <p:nvPicPr>
          <p:cNvPr id="8" name="Picture 2" descr="See the source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2150" y="1498321"/>
            <a:ext cx="5093709" cy="40928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93142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r>
              <a:rPr lang="en-US" dirty="0" smtClean="0"/>
              <a:t>David Holmes - Director of Enterprise Asset Management Strategy</a:t>
            </a:r>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r>
              <a:rPr lang="en-US" dirty="0" smtClean="0"/>
              <a:t>Jill Schwartz - Senior Manager of Rates and Regulatory Affairs</a:t>
            </a:r>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r>
              <a:rPr lang="en-US" dirty="0" smtClean="0"/>
              <a:t>Taylor McDaniel - Regulatory Analyst</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smtClean="0"/>
              <a:t>Diana Carter - Brydon, Swearengen &amp; England P.C.</a:t>
            </a:r>
            <a:endParaRPr lang="en-US" dirty="0"/>
          </a:p>
        </p:txBody>
      </p:sp>
      <p:sp>
        <p:nvSpPr>
          <p:cNvPr id="3" name="Slide Number Placeholder 2"/>
          <p:cNvSpPr>
            <a:spLocks noGrp="1"/>
          </p:cNvSpPr>
          <p:nvPr>
            <p:ph type="sldNum" sz="quarter" idx="12"/>
          </p:nvPr>
        </p:nvSpPr>
        <p:spPr/>
        <p:txBody>
          <a:bodyPr/>
          <a:lstStyle/>
          <a:p>
            <a:fld id="{FC52C9BE-EAD1-7D44-9070-0FADF437197C}" type="slidenum">
              <a:rPr lang="en-US" smtClean="0"/>
              <a:t>3</a:t>
            </a:fld>
            <a:endParaRPr lang="en-US" dirty="0"/>
          </a:p>
        </p:txBody>
      </p:sp>
      <p:sp>
        <p:nvSpPr>
          <p:cNvPr id="4" name="Title 3"/>
          <p:cNvSpPr>
            <a:spLocks noGrp="1"/>
          </p:cNvSpPr>
          <p:nvPr>
            <p:ph type="ctrTitle"/>
          </p:nvPr>
        </p:nvSpPr>
        <p:spPr/>
        <p:txBody>
          <a:bodyPr/>
          <a:lstStyle/>
          <a:p>
            <a:r>
              <a:rPr lang="en-US" dirty="0" smtClean="0"/>
              <a:t>Company Representation</a:t>
            </a:r>
            <a:endParaRPr lang="en-US" dirty="0"/>
          </a:p>
        </p:txBody>
      </p:sp>
    </p:spTree>
    <p:extLst>
      <p:ext uri="{BB962C8B-B14F-4D97-AF65-F5344CB8AC3E}">
        <p14:creationId xmlns:p14="http://schemas.microsoft.com/office/powerpoint/2010/main" val="3814340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Font typeface="Wingdings" panose="05000000000000000000" pitchFamily="2" charset="2"/>
              <a:buChar char="§"/>
            </a:pPr>
            <a:r>
              <a:rPr lang="en-US" dirty="0"/>
              <a:t>The annual update report was filed on March </a:t>
            </a:r>
            <a:r>
              <a:rPr lang="en-US" dirty="0" smtClean="0"/>
              <a:t>15, 2018 </a:t>
            </a:r>
            <a:r>
              <a:rPr lang="en-US" dirty="0"/>
              <a:t>in File No. </a:t>
            </a:r>
            <a:r>
              <a:rPr lang="en-US" dirty="0" smtClean="0"/>
              <a:t>EO-2018-0248 </a:t>
            </a:r>
            <a:r>
              <a:rPr lang="en-US" dirty="0"/>
              <a:t>at least twenty (20) days prior to the annual update </a:t>
            </a:r>
            <a:r>
              <a:rPr lang="en-US" dirty="0" smtClean="0"/>
              <a:t>workshop</a:t>
            </a:r>
            <a:endParaRPr lang="en-US" dirty="0"/>
          </a:p>
          <a:p>
            <a:pPr marL="342900" indent="-342900">
              <a:buFont typeface="Wingdings" panose="05000000000000000000" pitchFamily="2" charset="2"/>
              <a:buChar char="§"/>
            </a:pPr>
            <a:endParaRPr lang="en-US" dirty="0"/>
          </a:p>
          <a:p>
            <a:pPr marL="342900" indent="-342900">
              <a:buFont typeface="Wingdings" panose="05000000000000000000" pitchFamily="2" charset="2"/>
              <a:buChar char="§"/>
            </a:pPr>
            <a:r>
              <a:rPr lang="en-US" dirty="0"/>
              <a:t>The annual update report contains all of the annual update workshop information and the responses to the special contemporary </a:t>
            </a:r>
            <a:r>
              <a:rPr lang="en-US" dirty="0" smtClean="0"/>
              <a:t>issues</a:t>
            </a:r>
            <a:endParaRPr lang="en-US" dirty="0"/>
          </a:p>
          <a:p>
            <a:pPr marL="342900" indent="-342900">
              <a:buFont typeface="Wingdings" panose="05000000000000000000" pitchFamily="2" charset="2"/>
              <a:buChar char="§"/>
            </a:pPr>
            <a:endParaRPr lang="en-US" dirty="0"/>
          </a:p>
          <a:p>
            <a:pPr marL="342900" indent="-342900">
              <a:buFont typeface="Wingdings" panose="05000000000000000000" pitchFamily="2" charset="2"/>
              <a:buChar char="§"/>
            </a:pPr>
            <a:r>
              <a:rPr lang="en-US" dirty="0"/>
              <a:t>This PowerPoint handout serves only as a brief outline of the report or talking points to help organize the workshop </a:t>
            </a:r>
            <a:r>
              <a:rPr lang="en-US" dirty="0" smtClean="0"/>
              <a:t>discussion</a:t>
            </a:r>
            <a:endParaRPr lang="en-US" dirty="0"/>
          </a:p>
          <a:p>
            <a:pPr marL="342900" indent="-342900">
              <a:buFont typeface="Wingdings" panose="05000000000000000000" pitchFamily="2" charset="2"/>
              <a:buChar char="§"/>
            </a:pPr>
            <a:endParaRPr lang="en-US" dirty="0"/>
          </a:p>
          <a:p>
            <a:pPr marL="342900" indent="-342900">
              <a:buFont typeface="Wingdings" panose="05000000000000000000" pitchFamily="2" charset="2"/>
              <a:buChar char="§"/>
            </a:pPr>
            <a:r>
              <a:rPr lang="en-US" dirty="0"/>
              <a:t>Since this handout does not replace the annual update report, it is recommended meeting participants also have a copy of the annual update </a:t>
            </a:r>
            <a:r>
              <a:rPr lang="en-US" dirty="0" smtClean="0"/>
              <a:t>report</a:t>
            </a:r>
            <a:endParaRPr lang="en-US" dirty="0"/>
          </a:p>
        </p:txBody>
      </p:sp>
      <p:sp>
        <p:nvSpPr>
          <p:cNvPr id="4" name="Slide Number Placeholder 3"/>
          <p:cNvSpPr>
            <a:spLocks noGrp="1"/>
          </p:cNvSpPr>
          <p:nvPr>
            <p:ph type="sldNum" sz="quarter" idx="12"/>
          </p:nvPr>
        </p:nvSpPr>
        <p:spPr/>
        <p:txBody>
          <a:bodyPr/>
          <a:lstStyle/>
          <a:p>
            <a:fld id="{FC52C9BE-EAD1-7D44-9070-0FADF437197C}" type="slidenum">
              <a:rPr lang="en-US" smtClean="0"/>
              <a:t>4</a:t>
            </a:fld>
            <a:endParaRPr lang="en-US" dirty="0"/>
          </a:p>
        </p:txBody>
      </p:sp>
      <p:sp>
        <p:nvSpPr>
          <p:cNvPr id="2" name="Title 1"/>
          <p:cNvSpPr>
            <a:spLocks noGrp="1"/>
          </p:cNvSpPr>
          <p:nvPr>
            <p:ph type="ctrTitle"/>
          </p:nvPr>
        </p:nvSpPr>
        <p:spPr/>
        <p:txBody>
          <a:bodyPr/>
          <a:lstStyle/>
          <a:p>
            <a:r>
              <a:rPr lang="en-US" dirty="0" smtClean="0"/>
              <a:t>Workshop Information Continued</a:t>
            </a:r>
            <a:endParaRPr lang="en-US" dirty="0"/>
          </a:p>
        </p:txBody>
      </p:sp>
    </p:spTree>
    <p:extLst>
      <p:ext uri="{BB962C8B-B14F-4D97-AF65-F5344CB8AC3E}">
        <p14:creationId xmlns:p14="http://schemas.microsoft.com/office/powerpoint/2010/main" val="9327374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pPr marL="342900" indent="-342900">
              <a:buFont typeface="Wingdings" panose="05000000000000000000" pitchFamily="2" charset="2"/>
              <a:buChar char="§"/>
            </a:pPr>
            <a:r>
              <a:rPr lang="en-US" dirty="0"/>
              <a:t>Safety Moment</a:t>
            </a:r>
          </a:p>
          <a:p>
            <a:pPr marL="342900" indent="-342900">
              <a:buFont typeface="Wingdings" panose="05000000000000000000" pitchFamily="2" charset="2"/>
              <a:buChar char="§"/>
            </a:pPr>
            <a:r>
              <a:rPr lang="en-US" dirty="0"/>
              <a:t>Introduction and </a:t>
            </a:r>
            <a:r>
              <a:rPr lang="en-US" dirty="0" smtClean="0"/>
              <a:t>Purpose</a:t>
            </a:r>
          </a:p>
          <a:p>
            <a:pPr marL="342900" indent="-342900">
              <a:buFont typeface="Wingdings" panose="05000000000000000000" pitchFamily="2" charset="2"/>
              <a:buChar char="§"/>
            </a:pPr>
            <a:r>
              <a:rPr lang="en-US" dirty="0" smtClean="0"/>
              <a:t>Preferred Plan </a:t>
            </a:r>
            <a:endParaRPr lang="en-US" dirty="0"/>
          </a:p>
          <a:p>
            <a:pPr marL="342900" indent="-342900">
              <a:buFont typeface="Wingdings" panose="05000000000000000000" pitchFamily="2" charset="2"/>
              <a:buChar char="§"/>
            </a:pPr>
            <a:r>
              <a:rPr lang="en-US" dirty="0"/>
              <a:t>Status of Critical Uncertain Factors</a:t>
            </a:r>
          </a:p>
          <a:p>
            <a:pPr marL="1085850" lvl="1" indent="-342900">
              <a:buFont typeface="Wingdings" panose="05000000000000000000" pitchFamily="2" charset="2"/>
              <a:buChar char="§"/>
            </a:pPr>
            <a:r>
              <a:rPr lang="en-US" dirty="0"/>
              <a:t>Market/Fuel Prices</a:t>
            </a:r>
          </a:p>
          <a:p>
            <a:pPr marL="1085850" lvl="1" indent="-342900">
              <a:buFont typeface="Wingdings" panose="05000000000000000000" pitchFamily="2" charset="2"/>
              <a:buChar char="§"/>
            </a:pPr>
            <a:r>
              <a:rPr lang="en-US" dirty="0"/>
              <a:t>Environmental</a:t>
            </a:r>
          </a:p>
          <a:p>
            <a:pPr marL="1085850" lvl="1" indent="-342900">
              <a:buFont typeface="Wingdings" panose="05000000000000000000" pitchFamily="2" charset="2"/>
              <a:buChar char="§"/>
            </a:pPr>
            <a:r>
              <a:rPr lang="en-US" dirty="0"/>
              <a:t>Load</a:t>
            </a:r>
          </a:p>
          <a:p>
            <a:pPr marL="1085850" lvl="1" indent="-342900">
              <a:buFont typeface="Wingdings" panose="05000000000000000000" pitchFamily="2" charset="2"/>
              <a:buChar char="§"/>
            </a:pPr>
            <a:r>
              <a:rPr lang="en-US" dirty="0"/>
              <a:t>Capital/Transmission/Interest</a:t>
            </a:r>
          </a:p>
          <a:p>
            <a:pPr marL="342900" indent="-342900">
              <a:buFont typeface="Wingdings" panose="05000000000000000000" pitchFamily="2" charset="2"/>
              <a:buChar char="§"/>
            </a:pPr>
            <a:r>
              <a:rPr lang="en-US" dirty="0"/>
              <a:t>Resource Acquisition Strategy </a:t>
            </a:r>
            <a:r>
              <a:rPr lang="en-US" dirty="0" smtClean="0"/>
              <a:t>Update</a:t>
            </a:r>
          </a:p>
          <a:p>
            <a:pPr marL="342900" indent="-342900">
              <a:buFont typeface="Wingdings" panose="05000000000000000000" pitchFamily="2" charset="2"/>
              <a:buChar char="§"/>
            </a:pPr>
            <a:r>
              <a:rPr lang="en-US" dirty="0" smtClean="0"/>
              <a:t>Special Contemporary Issues</a:t>
            </a:r>
            <a:endParaRPr lang="en-US" dirty="0"/>
          </a:p>
          <a:p>
            <a:pPr marL="342900" indent="-342900">
              <a:buFont typeface="Wingdings" panose="05000000000000000000" pitchFamily="2" charset="2"/>
              <a:buChar char="§"/>
            </a:pPr>
            <a:r>
              <a:rPr lang="en-US" dirty="0"/>
              <a:t>Transmission and Distribution Update</a:t>
            </a:r>
          </a:p>
          <a:p>
            <a:pPr marL="342900" indent="-342900">
              <a:buFont typeface="Wingdings" panose="05000000000000000000" pitchFamily="2" charset="2"/>
              <a:buChar char="§"/>
            </a:pPr>
            <a:r>
              <a:rPr lang="en-US" dirty="0"/>
              <a:t>Other </a:t>
            </a:r>
            <a:r>
              <a:rPr lang="en-US" dirty="0" smtClean="0"/>
              <a:t>Updates</a:t>
            </a:r>
            <a:endParaRPr lang="en-US" dirty="0"/>
          </a:p>
        </p:txBody>
      </p:sp>
      <p:sp>
        <p:nvSpPr>
          <p:cNvPr id="3" name="Slide Number Placeholder 2"/>
          <p:cNvSpPr>
            <a:spLocks noGrp="1"/>
          </p:cNvSpPr>
          <p:nvPr>
            <p:ph type="sldNum" sz="quarter" idx="12"/>
          </p:nvPr>
        </p:nvSpPr>
        <p:spPr/>
        <p:txBody>
          <a:bodyPr/>
          <a:lstStyle/>
          <a:p>
            <a:fld id="{FC52C9BE-EAD1-7D44-9070-0FADF437197C}" type="slidenum">
              <a:rPr lang="en-US" smtClean="0"/>
              <a:t>5</a:t>
            </a:fld>
            <a:endParaRPr lang="en-US" dirty="0"/>
          </a:p>
        </p:txBody>
      </p:sp>
      <p:sp>
        <p:nvSpPr>
          <p:cNvPr id="2" name="Title 1"/>
          <p:cNvSpPr>
            <a:spLocks noGrp="1"/>
          </p:cNvSpPr>
          <p:nvPr>
            <p:ph type="ctrTitle"/>
          </p:nvPr>
        </p:nvSpPr>
        <p:spPr/>
        <p:txBody>
          <a:bodyPr/>
          <a:lstStyle/>
          <a:p>
            <a:r>
              <a:rPr lang="en-US" dirty="0" smtClean="0"/>
              <a:t>Agenda</a:t>
            </a:r>
            <a:endParaRPr lang="en-US" dirty="0"/>
          </a:p>
        </p:txBody>
      </p:sp>
    </p:spTree>
    <p:extLst>
      <p:ext uri="{BB962C8B-B14F-4D97-AF65-F5344CB8AC3E}">
        <p14:creationId xmlns:p14="http://schemas.microsoft.com/office/powerpoint/2010/main" val="6518359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C52C9BE-EAD1-7D44-9070-0FADF437197C}" type="slidenum">
              <a:rPr lang="en-US" smtClean="0"/>
              <a:t>6</a:t>
            </a:fld>
            <a:endParaRPr lang="en-US" dirty="0"/>
          </a:p>
        </p:txBody>
      </p:sp>
      <p:sp>
        <p:nvSpPr>
          <p:cNvPr id="6" name="Title 5"/>
          <p:cNvSpPr>
            <a:spLocks noGrp="1"/>
          </p:cNvSpPr>
          <p:nvPr>
            <p:ph type="ctrTitle"/>
          </p:nvPr>
        </p:nvSpPr>
        <p:spPr/>
        <p:txBody>
          <a:bodyPr/>
          <a:lstStyle/>
          <a:p>
            <a:r>
              <a:rPr lang="en-US" dirty="0" smtClean="0"/>
              <a:t>Safety Moment</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01900" y="1320258"/>
            <a:ext cx="4248150" cy="42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099078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pPr marL="342900" indent="-342900">
              <a:buFont typeface="Wingdings" panose="05000000000000000000" pitchFamily="2" charset="2"/>
              <a:buChar char="§"/>
            </a:pPr>
            <a:r>
              <a:rPr lang="en-US" dirty="0"/>
              <a:t>Update stakeholders since the last IRP filing:</a:t>
            </a:r>
          </a:p>
          <a:p>
            <a:pPr marL="1085850" lvl="1" indent="-342900">
              <a:buFont typeface="Wingdings" panose="05000000000000000000" pitchFamily="2" charset="2"/>
              <a:buChar char="§"/>
            </a:pPr>
            <a:r>
              <a:rPr lang="en-US" sz="1800" dirty="0" smtClean="0"/>
              <a:t>Preferred resource plan</a:t>
            </a:r>
          </a:p>
          <a:p>
            <a:pPr marL="1085850" lvl="1" indent="-342900">
              <a:buFont typeface="Wingdings" panose="05000000000000000000" pitchFamily="2" charset="2"/>
              <a:buChar char="§"/>
            </a:pPr>
            <a:r>
              <a:rPr lang="en-US" sz="1800" dirty="0" smtClean="0"/>
              <a:t>Status </a:t>
            </a:r>
            <a:r>
              <a:rPr lang="en-US" sz="1800" dirty="0"/>
              <a:t>of the identified critical uncertain factors</a:t>
            </a:r>
          </a:p>
          <a:p>
            <a:pPr marL="1085850" lvl="1" indent="-342900">
              <a:buFont typeface="Wingdings" panose="05000000000000000000" pitchFamily="2" charset="2"/>
              <a:buChar char="§"/>
            </a:pPr>
            <a:r>
              <a:rPr lang="en-US" sz="1800" dirty="0"/>
              <a:t>Progress in implementing the resource acquisition strategy</a:t>
            </a:r>
          </a:p>
          <a:p>
            <a:pPr marL="1085850" lvl="1" indent="-342900">
              <a:buFont typeface="Wingdings" panose="05000000000000000000" pitchFamily="2" charset="2"/>
              <a:buChar char="§"/>
            </a:pPr>
            <a:r>
              <a:rPr lang="en-US" sz="1800" dirty="0" smtClean="0"/>
              <a:t>Special contemporary issues</a:t>
            </a:r>
          </a:p>
          <a:p>
            <a:pPr marL="1085850" lvl="1" indent="-342900">
              <a:buFont typeface="Wingdings" panose="05000000000000000000" pitchFamily="2" charset="2"/>
              <a:buChar char="§"/>
            </a:pPr>
            <a:r>
              <a:rPr lang="en-US" sz="1800" dirty="0" smtClean="0"/>
              <a:t>Changing </a:t>
            </a:r>
            <a:r>
              <a:rPr lang="en-US" sz="1800" dirty="0"/>
              <a:t>conditions </a:t>
            </a:r>
            <a:r>
              <a:rPr lang="en-US" sz="1800" dirty="0" smtClean="0"/>
              <a:t>generally</a:t>
            </a:r>
          </a:p>
          <a:p>
            <a:pPr marL="1085850" lvl="1" indent="-342900">
              <a:buFont typeface="Wingdings" panose="05000000000000000000" pitchFamily="2" charset="2"/>
              <a:buChar char="§"/>
            </a:pPr>
            <a:endParaRPr lang="en-US" sz="1800" dirty="0"/>
          </a:p>
          <a:p>
            <a:pPr marL="342900" indent="-342900">
              <a:buFont typeface="Wingdings" panose="05000000000000000000" pitchFamily="2" charset="2"/>
              <a:buChar char="§"/>
            </a:pPr>
            <a:r>
              <a:rPr lang="en-US" dirty="0" smtClean="0"/>
              <a:t>Empire’s </a:t>
            </a:r>
            <a:r>
              <a:rPr lang="en-US" dirty="0"/>
              <a:t>most recent triennial compliance filing (2016 IRP):</a:t>
            </a:r>
          </a:p>
          <a:p>
            <a:pPr marL="1085850" lvl="1" indent="-342900">
              <a:buFont typeface="Wingdings" panose="05000000000000000000" pitchFamily="2" charset="2"/>
              <a:buChar char="§"/>
            </a:pPr>
            <a:r>
              <a:rPr lang="en-US" sz="1800" dirty="0"/>
              <a:t>The 2016 IRP was filed on April 1, </a:t>
            </a:r>
            <a:r>
              <a:rPr lang="en-US" sz="1800" dirty="0" smtClean="0"/>
              <a:t>2016 </a:t>
            </a:r>
            <a:r>
              <a:rPr lang="en-US" sz="1800" dirty="0"/>
              <a:t>in File No. EO-2016-0223</a:t>
            </a:r>
          </a:p>
          <a:p>
            <a:pPr marL="1085850" lvl="1" indent="-342900">
              <a:buFont typeface="Wingdings" panose="05000000000000000000" pitchFamily="2" charset="2"/>
              <a:buChar char="§"/>
            </a:pPr>
            <a:r>
              <a:rPr lang="en-US" sz="1800" dirty="0"/>
              <a:t>On October 25, 2016 a Joint Filing was made, as required under 4 CSR 240-22.080(9)</a:t>
            </a:r>
          </a:p>
          <a:p>
            <a:pPr marL="1085850" lvl="1" indent="-342900">
              <a:buFont typeface="Wingdings" panose="05000000000000000000" pitchFamily="2" charset="2"/>
              <a:buChar char="§"/>
            </a:pPr>
            <a:r>
              <a:rPr lang="en-US" sz="1800" dirty="0" smtClean="0">
                <a:solidFill>
                  <a:schemeClr val="bg1">
                    <a:lumMod val="50000"/>
                  </a:schemeClr>
                </a:solidFill>
              </a:rPr>
              <a:t>Commission Order issued on April 6, 2017; Commission considered the comments of the parties and the Joint Filing and found Empire’s IRP filing to be in substantial compliance with the requirements of Commission Rule 4 CSR 240-22</a:t>
            </a:r>
            <a:endParaRPr lang="en-US" dirty="0">
              <a:solidFill>
                <a:schemeClr val="bg1">
                  <a:lumMod val="50000"/>
                </a:schemeClr>
              </a:solidFill>
            </a:endParaRPr>
          </a:p>
        </p:txBody>
      </p:sp>
      <p:sp>
        <p:nvSpPr>
          <p:cNvPr id="3" name="Slide Number Placeholder 2"/>
          <p:cNvSpPr>
            <a:spLocks noGrp="1"/>
          </p:cNvSpPr>
          <p:nvPr>
            <p:ph type="sldNum" sz="quarter" idx="12"/>
          </p:nvPr>
        </p:nvSpPr>
        <p:spPr/>
        <p:txBody>
          <a:bodyPr/>
          <a:lstStyle/>
          <a:p>
            <a:fld id="{FC52C9BE-EAD1-7D44-9070-0FADF437197C}" type="slidenum">
              <a:rPr lang="en-US" smtClean="0"/>
              <a:t>7</a:t>
            </a:fld>
            <a:endParaRPr lang="en-US" dirty="0"/>
          </a:p>
        </p:txBody>
      </p:sp>
      <p:sp>
        <p:nvSpPr>
          <p:cNvPr id="2" name="Title 1"/>
          <p:cNvSpPr>
            <a:spLocks noGrp="1"/>
          </p:cNvSpPr>
          <p:nvPr>
            <p:ph type="ctrTitle"/>
          </p:nvPr>
        </p:nvSpPr>
        <p:spPr/>
        <p:txBody>
          <a:bodyPr/>
          <a:lstStyle/>
          <a:p>
            <a:r>
              <a:rPr lang="en-US" dirty="0" smtClean="0"/>
              <a:t>Introduction and Purpose</a:t>
            </a:r>
            <a:endParaRPr lang="en-US" dirty="0"/>
          </a:p>
        </p:txBody>
      </p:sp>
    </p:spTree>
    <p:extLst>
      <p:ext uri="{BB962C8B-B14F-4D97-AF65-F5344CB8AC3E}">
        <p14:creationId xmlns:p14="http://schemas.microsoft.com/office/powerpoint/2010/main" val="36211857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003300"/>
            <a:ext cx="8515350" cy="5216525"/>
          </a:xfrm>
        </p:spPr>
        <p:txBody>
          <a:bodyPr/>
          <a:lstStyle/>
          <a:p>
            <a:pPr marL="342900" indent="-342900">
              <a:buFont typeface="Wingdings" panose="05000000000000000000" pitchFamily="2" charset="2"/>
              <a:buChar char="§"/>
            </a:pPr>
            <a:r>
              <a:rPr lang="en-US" dirty="0"/>
              <a:t>The preferred plan near-term highlights and the IRP filing dates can be summarized as follows:</a:t>
            </a:r>
          </a:p>
          <a:p>
            <a:pPr marL="1085850" lvl="1" indent="-342900">
              <a:buFont typeface="Wingdings" panose="05000000000000000000" pitchFamily="2" charset="2"/>
              <a:buChar char="§"/>
            </a:pPr>
            <a:r>
              <a:rPr lang="en-US" sz="1800" dirty="0" smtClean="0"/>
              <a:t>April 1, </a:t>
            </a:r>
            <a:r>
              <a:rPr lang="en-US" sz="1800" dirty="0"/>
              <a:t>2016 – 2016 Triennial IRP filed</a:t>
            </a:r>
          </a:p>
          <a:p>
            <a:pPr marL="1085850" lvl="1" indent="-342900">
              <a:buFont typeface="Wingdings" panose="05000000000000000000" pitchFamily="2" charset="2"/>
              <a:buChar char="§"/>
            </a:pPr>
            <a:r>
              <a:rPr lang="en-US" sz="1800" dirty="0"/>
              <a:t>May 1, 2016 – Riverton 12 Combined Cycle began commercial operations</a:t>
            </a:r>
          </a:p>
          <a:p>
            <a:pPr marL="1085850" lvl="1" indent="-342900">
              <a:buFont typeface="Wingdings" panose="05000000000000000000" pitchFamily="2" charset="2"/>
              <a:buChar char="§"/>
            </a:pPr>
            <a:r>
              <a:rPr lang="en-US" sz="1800" dirty="0"/>
              <a:t>August </a:t>
            </a:r>
            <a:r>
              <a:rPr lang="en-US" sz="1800" dirty="0" smtClean="0"/>
              <a:t>10, 2016 </a:t>
            </a:r>
            <a:r>
              <a:rPr lang="en-US" sz="1800" dirty="0"/>
              <a:t>– Order received approving Stipulation and Agreement for File No. ER-2016-0023</a:t>
            </a:r>
          </a:p>
          <a:p>
            <a:pPr marL="1085850" lvl="1" indent="-342900">
              <a:buFont typeface="Wingdings" panose="05000000000000000000" pitchFamily="2" charset="2"/>
              <a:buChar char="§"/>
            </a:pPr>
            <a:r>
              <a:rPr lang="en-US" sz="1800" dirty="0"/>
              <a:t>January 1, 2017 – Completion of Liberty Utilities/Empire District acquisition and merger</a:t>
            </a:r>
          </a:p>
          <a:p>
            <a:pPr marL="1085850" lvl="1" indent="-342900">
              <a:buFont typeface="Wingdings" panose="05000000000000000000" pitchFamily="2" charset="2"/>
              <a:buChar char="§"/>
            </a:pPr>
            <a:r>
              <a:rPr lang="en-US" sz="1800" dirty="0"/>
              <a:t>March 10, 2017 – 2017 IRP Annual Update Report filed</a:t>
            </a:r>
          </a:p>
          <a:p>
            <a:pPr marL="1085850" lvl="1" indent="-342900">
              <a:buFont typeface="Wingdings" panose="05000000000000000000" pitchFamily="2" charset="2"/>
              <a:buChar char="§"/>
            </a:pPr>
            <a:r>
              <a:rPr lang="en-US" sz="1800" dirty="0" smtClean="0"/>
              <a:t>October 31, 2017 – Customer Savings Plan filed</a:t>
            </a:r>
          </a:p>
          <a:p>
            <a:pPr marL="1085850" lvl="1" indent="-342900">
              <a:buFont typeface="Wingdings" panose="05000000000000000000" pitchFamily="2" charset="2"/>
              <a:buChar char="§"/>
            </a:pPr>
            <a:r>
              <a:rPr lang="en-US" sz="1800" dirty="0" smtClean="0"/>
              <a:t>March 15, 2018 – 2018 IRP Annual Update Report filed</a:t>
            </a:r>
          </a:p>
          <a:p>
            <a:pPr marL="1085850" lvl="1" indent="-342900">
              <a:buFont typeface="Wingdings" panose="05000000000000000000" pitchFamily="2" charset="2"/>
              <a:buChar char="§"/>
            </a:pPr>
            <a:r>
              <a:rPr lang="en-US" sz="1800" dirty="0" smtClean="0"/>
              <a:t>April 4, 2018 – 2018 IRP Annual Update Workshop</a:t>
            </a:r>
            <a:endParaRPr lang="en-US" sz="1800" dirty="0"/>
          </a:p>
          <a:p>
            <a:pPr marL="1085850" lvl="1" indent="-342900">
              <a:buFont typeface="Wingdings" panose="05000000000000000000" pitchFamily="2" charset="2"/>
              <a:buChar char="§"/>
            </a:pPr>
            <a:r>
              <a:rPr lang="en-US" sz="1800" dirty="0"/>
              <a:t>April </a:t>
            </a:r>
            <a:r>
              <a:rPr lang="en-US" sz="1800" dirty="0" smtClean="0"/>
              <a:t>13, 2018 </a:t>
            </a:r>
            <a:r>
              <a:rPr lang="en-US" sz="1800" dirty="0"/>
              <a:t>– Summary report of </a:t>
            </a:r>
            <a:r>
              <a:rPr lang="en-US" sz="1800" dirty="0" smtClean="0"/>
              <a:t>2018 </a:t>
            </a:r>
            <a:r>
              <a:rPr lang="en-US" sz="1800" dirty="0"/>
              <a:t>IRP Workshop due to be filed</a:t>
            </a:r>
          </a:p>
          <a:p>
            <a:pPr marL="1085850" lvl="1" indent="-342900">
              <a:buFont typeface="Wingdings" panose="05000000000000000000" pitchFamily="2" charset="2"/>
              <a:buChar char="§"/>
            </a:pPr>
            <a:r>
              <a:rPr lang="en-US" sz="1800" dirty="0"/>
              <a:t>May </a:t>
            </a:r>
            <a:r>
              <a:rPr lang="en-US" sz="1800" dirty="0" smtClean="0"/>
              <a:t>13, 2018 </a:t>
            </a:r>
            <a:r>
              <a:rPr lang="en-US" sz="1800" dirty="0"/>
              <a:t>– Stakeholder comments due to be filed</a:t>
            </a:r>
          </a:p>
          <a:p>
            <a:pPr marL="1085850" lvl="1" indent="-342900">
              <a:buFont typeface="Wingdings" panose="05000000000000000000" pitchFamily="2" charset="2"/>
              <a:buChar char="§"/>
            </a:pPr>
            <a:r>
              <a:rPr lang="en-US" sz="1800" dirty="0" smtClean="0"/>
              <a:t>April </a:t>
            </a:r>
            <a:r>
              <a:rPr lang="en-US" sz="1800" dirty="0"/>
              <a:t>1, 2019 – 2019 Triennial IRP to be filed</a:t>
            </a:r>
          </a:p>
          <a:p>
            <a:endParaRPr lang="en-US" sz="1600" dirty="0"/>
          </a:p>
        </p:txBody>
      </p:sp>
      <p:sp>
        <p:nvSpPr>
          <p:cNvPr id="3" name="Slide Number Placeholder 2"/>
          <p:cNvSpPr>
            <a:spLocks noGrp="1"/>
          </p:cNvSpPr>
          <p:nvPr>
            <p:ph type="sldNum" sz="quarter" idx="12"/>
          </p:nvPr>
        </p:nvSpPr>
        <p:spPr/>
        <p:txBody>
          <a:bodyPr/>
          <a:lstStyle/>
          <a:p>
            <a:fld id="{FC52C9BE-EAD1-7D44-9070-0FADF437197C}" type="slidenum">
              <a:rPr lang="en-US" smtClean="0"/>
              <a:t>8</a:t>
            </a:fld>
            <a:endParaRPr lang="en-US" dirty="0"/>
          </a:p>
        </p:txBody>
      </p:sp>
      <p:sp>
        <p:nvSpPr>
          <p:cNvPr id="2" name="Title 1"/>
          <p:cNvSpPr>
            <a:spLocks noGrp="1"/>
          </p:cNvSpPr>
          <p:nvPr>
            <p:ph type="ctrTitle"/>
          </p:nvPr>
        </p:nvSpPr>
        <p:spPr/>
        <p:txBody>
          <a:bodyPr/>
          <a:lstStyle/>
          <a:p>
            <a:r>
              <a:rPr lang="en-US" dirty="0" smtClean="0"/>
              <a:t>Preferred Plan Near-Term Highlights</a:t>
            </a:r>
            <a:endParaRPr lang="en-US" dirty="0"/>
          </a:p>
        </p:txBody>
      </p:sp>
    </p:spTree>
    <p:extLst>
      <p:ext uri="{BB962C8B-B14F-4D97-AF65-F5344CB8AC3E}">
        <p14:creationId xmlns:p14="http://schemas.microsoft.com/office/powerpoint/2010/main" val="7335150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pPr marL="342900" indent="-342900">
              <a:buFont typeface="Wingdings" panose="05000000000000000000" pitchFamily="2" charset="2"/>
              <a:buChar char="§"/>
            </a:pPr>
            <a:r>
              <a:rPr lang="en-US" dirty="0"/>
              <a:t>Four DSM programs </a:t>
            </a:r>
            <a:r>
              <a:rPr lang="en-US" dirty="0" smtClean="0"/>
              <a:t>offered </a:t>
            </a:r>
            <a:r>
              <a:rPr lang="en-US" dirty="0"/>
              <a:t>for </a:t>
            </a:r>
            <a:r>
              <a:rPr lang="en-US" dirty="0" smtClean="0"/>
              <a:t>2017-2019 </a:t>
            </a:r>
            <a:r>
              <a:rPr lang="en-US" dirty="0"/>
              <a:t>as result of Stipulation and Agreement in File No. ER-2016-0023</a:t>
            </a:r>
          </a:p>
          <a:p>
            <a:pPr marL="1085850" lvl="1" indent="-342900">
              <a:buFont typeface="Wingdings" panose="05000000000000000000" pitchFamily="2" charset="2"/>
              <a:buChar char="§"/>
            </a:pPr>
            <a:r>
              <a:rPr lang="en-US" sz="1800" dirty="0"/>
              <a:t>Commercial and Industrial Custom and Prescriptive Program</a:t>
            </a:r>
          </a:p>
          <a:p>
            <a:pPr marL="1085850" lvl="1" indent="-342900">
              <a:buFont typeface="Wingdings" panose="05000000000000000000" pitchFamily="2" charset="2"/>
              <a:buChar char="§"/>
            </a:pPr>
            <a:r>
              <a:rPr lang="en-US" sz="1800" dirty="0"/>
              <a:t>Heating, Ventilation, and Air Conditioning </a:t>
            </a:r>
            <a:r>
              <a:rPr lang="en-US" sz="1800" dirty="0" smtClean="0"/>
              <a:t>Program</a:t>
            </a:r>
          </a:p>
          <a:p>
            <a:pPr marL="1085850" lvl="1" indent="-342900">
              <a:buFont typeface="Wingdings" panose="05000000000000000000" pitchFamily="2" charset="2"/>
              <a:buChar char="§"/>
            </a:pPr>
            <a:r>
              <a:rPr lang="en-US" sz="1800" dirty="0" smtClean="0"/>
              <a:t>Income </a:t>
            </a:r>
            <a:r>
              <a:rPr lang="en-US" sz="1800" dirty="0"/>
              <a:t>Eligible Multi-Family Direct Install Program</a:t>
            </a:r>
          </a:p>
          <a:p>
            <a:pPr marL="1085850" lvl="1" indent="-342900">
              <a:buFont typeface="Wingdings" panose="05000000000000000000" pitchFamily="2" charset="2"/>
              <a:buChar char="§"/>
            </a:pPr>
            <a:r>
              <a:rPr lang="en-US" sz="1800" dirty="0"/>
              <a:t>Multi-Family Direct Install </a:t>
            </a:r>
            <a:r>
              <a:rPr lang="en-US" sz="1800" dirty="0" smtClean="0"/>
              <a:t>Program</a:t>
            </a:r>
            <a:endParaRPr lang="en-US" sz="1800" dirty="0"/>
          </a:p>
          <a:p>
            <a:endParaRPr lang="en-US" dirty="0"/>
          </a:p>
        </p:txBody>
      </p:sp>
      <p:sp>
        <p:nvSpPr>
          <p:cNvPr id="5" name="Slide Number Placeholder 4"/>
          <p:cNvSpPr>
            <a:spLocks noGrp="1"/>
          </p:cNvSpPr>
          <p:nvPr>
            <p:ph type="sldNum" sz="quarter" idx="12"/>
          </p:nvPr>
        </p:nvSpPr>
        <p:spPr/>
        <p:txBody>
          <a:bodyPr/>
          <a:lstStyle/>
          <a:p>
            <a:fld id="{FC52C9BE-EAD1-7D44-9070-0FADF437197C}" type="slidenum">
              <a:rPr lang="en-US" smtClean="0"/>
              <a:t>9</a:t>
            </a:fld>
            <a:endParaRPr lang="en-US" dirty="0"/>
          </a:p>
        </p:txBody>
      </p:sp>
      <p:sp>
        <p:nvSpPr>
          <p:cNvPr id="6" name="Title 5"/>
          <p:cNvSpPr>
            <a:spLocks noGrp="1"/>
          </p:cNvSpPr>
          <p:nvPr>
            <p:ph type="ctrTitle"/>
          </p:nvPr>
        </p:nvSpPr>
        <p:spPr/>
        <p:txBody>
          <a:bodyPr/>
          <a:lstStyle/>
          <a:p>
            <a:r>
              <a:rPr lang="en-US" dirty="0" smtClean="0"/>
              <a:t>Preferred Plan Update</a:t>
            </a:r>
            <a:endParaRPr lang="en-US" dirty="0"/>
          </a:p>
        </p:txBody>
      </p:sp>
    </p:spTree>
    <p:extLst>
      <p:ext uri="{BB962C8B-B14F-4D97-AF65-F5344CB8AC3E}">
        <p14:creationId xmlns:p14="http://schemas.microsoft.com/office/powerpoint/2010/main" val="2299096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Lliberty Utilities">
      <a:dk1>
        <a:sysClr val="windowText" lastClr="000000"/>
      </a:dk1>
      <a:lt1>
        <a:sysClr val="window" lastClr="FFFFFF"/>
      </a:lt1>
      <a:dk2>
        <a:srgbClr val="0057A7"/>
      </a:dk2>
      <a:lt2>
        <a:srgbClr val="EEECE1"/>
      </a:lt2>
      <a:accent1>
        <a:srgbClr val="FEDA00"/>
      </a:accent1>
      <a:accent2>
        <a:srgbClr val="0057A7"/>
      </a:accent2>
      <a:accent3>
        <a:srgbClr val="73B84D"/>
      </a:accent3>
      <a:accent4>
        <a:srgbClr val="FDF4C5"/>
      </a:accent4>
      <a:accent5>
        <a:srgbClr val="FFFFFF"/>
      </a:accent5>
      <a:accent6>
        <a:srgbClr val="FFFFFF"/>
      </a:accent6>
      <a:hlink>
        <a:srgbClr val="0057A7"/>
      </a:hlink>
      <a:folHlink>
        <a:srgbClr val="63233D"/>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a:lstStyle>
        <a:defPPr>
          <a:defRPr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file>

<file path=customXml/item3.xml><?xml version="1.0" encoding="utf-8"?>
<?mso-contentType ?>
<SharedContentType xmlns="Microsoft.SharePoint.Taxonomy.ContentTypeSync" SourceId="fcde5f29-8f68-432c-a05f-cbf04e1fd69c" ContentTypeId="0x0101" PreviousValue="false"/>
</file>

<file path=customXml/item4.xml><?xml version="1.0" encoding="utf-8"?>
<p:properties xmlns:p="http://schemas.microsoft.com/office/2006/metadata/properties" xmlns:xsi="http://www.w3.org/2001/XMLSchema-instance" xmlns:pc="http://schemas.microsoft.com/office/infopath/2007/PartnerControls">
  <documentManagement>
    <Region xmlns="0ce7a342-5989-4b4f-9e9c-cb4f2e829b02">Corporate</Region>
    <cwrm_uniqueid xmlns="c8edcb65-c8af-4a0f-9bec-8c92aaf80601" xsi:nil="true"/>
    <TaxCatchAll xmlns="4f5b8b0f-969d-4d86-ad06-33e489396762"/>
  </documentManagement>
</p:properties>
</file>

<file path=customXml/item5.xml><?xml version="1.0" encoding="utf-8"?>
<ct:contentTypeSchema xmlns:ct="http://schemas.microsoft.com/office/2006/metadata/contentType" xmlns:ma="http://schemas.microsoft.com/office/2006/metadata/properties/metaAttributes" ct:_="" ma:_="" ma:contentTypeName="Document" ma:contentTypeID="0x0101004BCBEE4C6E79634F8FED7F85FEEF21DE" ma:contentTypeVersion="0" ma:contentTypeDescription="Create a new document." ma:contentTypeScope="" ma:versionID="9fa58e0462bfb9f23504ba7aa4c9cccc">
  <xsd:schema xmlns:xsd="http://www.w3.org/2001/XMLSchema" xmlns:xs="http://www.w3.org/2001/XMLSchema" xmlns:p="http://schemas.microsoft.com/office/2006/metadata/properties" xmlns:ns2="c8edcb65-c8af-4a0f-9bec-8c92aaf80601" xmlns:ns3="4f5b8b0f-969d-4d86-ad06-33e489396762" xmlns:ns4="0ce7a342-5989-4b4f-9e9c-cb4f2e829b02" targetNamespace="http://schemas.microsoft.com/office/2006/metadata/properties" ma:root="true" ma:fieldsID="5825b712714d7562852771aa4789cd02" ns2:_="" ns3:_="" ns4:_="">
    <xsd:import namespace="c8edcb65-c8af-4a0f-9bec-8c92aaf80601"/>
    <xsd:import namespace="4f5b8b0f-969d-4d86-ad06-33e489396762"/>
    <xsd:import namespace="0ce7a342-5989-4b4f-9e9c-cb4f2e829b02"/>
    <xsd:element name="properties">
      <xsd:complexType>
        <xsd:sequence>
          <xsd:element name="documentManagement">
            <xsd:complexType>
              <xsd:all>
                <xsd:element ref="ns2:_dlc_DocId" minOccurs="0"/>
                <xsd:element ref="ns2:_dlc_DocIdUrl" minOccurs="0"/>
                <xsd:element ref="ns2:_dlc_DocIdPersistId" minOccurs="0"/>
                <xsd:element ref="ns2:cwrm_uniqueid" minOccurs="0"/>
                <xsd:element ref="ns3:TaxCatchAll" minOccurs="0"/>
                <xsd:element ref="ns3:TaxCatchAllLabel" minOccurs="0"/>
                <xsd:element ref="ns4:Reg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edcb65-c8af-4a0f-9bec-8c92aaf80601"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cwrm_uniqueid" ma:index="11" nillable="true" ma:displayName="cwrm_uniqueid" ma:default="" ma:hidden="true" ma:internalName="cwrm_uniqueid"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f5b8b0f-969d-4d86-ad06-33e489396762"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918d335f-7f84-4522-ba89-b75ed7dba8b3}" ma:internalName="TaxCatchAll" ma:showField="CatchAllData" ma:web="0ce7a342-5989-4b4f-9e9c-cb4f2e829b02">
      <xsd:complexType>
        <xsd:complexContent>
          <xsd:extension base="dms:MultiChoiceLookup">
            <xsd:sequence>
              <xsd:element name="Value" type="dms:Lookup" maxOccurs="unbounded" minOccurs="0" nillable="true"/>
            </xsd:sequence>
          </xsd:extension>
        </xsd:complexContent>
      </xsd:complexType>
    </xsd:element>
    <xsd:element name="TaxCatchAllLabel" ma:index="13" nillable="true" ma:displayName="Taxonomy Catch All Column1" ma:hidden="true" ma:list="{918d335f-7f84-4522-ba89-b75ed7dba8b3}" ma:internalName="TaxCatchAllLabel" ma:readOnly="true" ma:showField="CatchAllDataLabel" ma:web="0ce7a342-5989-4b4f-9e9c-cb4f2e829b0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ce7a342-5989-4b4f-9e9c-cb4f2e829b02" elementFormDefault="qualified">
    <xsd:import namespace="http://schemas.microsoft.com/office/2006/documentManagement/types"/>
    <xsd:import namespace="http://schemas.microsoft.com/office/infopath/2007/PartnerControls"/>
    <xsd:element name="Region" ma:index="14" nillable="true" ma:displayName="Region" ma:default="Corporate" ma:format="Dropdown" ma:internalName="Region">
      <xsd:simpleType>
        <xsd:restriction base="dms:Choice">
          <xsd:enumeration value="Corporate"/>
          <xsd:enumeration value="West"/>
          <xsd:enumeration value="South"/>
          <xsd:enumeration value="Central"/>
          <xsd:enumeration value="Head Office"/>
          <xsd:enumeration value="East"/>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3FEDFAC-E37E-4715-8383-4F3FEAAAA329}">
  <ds:schemaRefs>
    <ds:schemaRef ds:uri="http://schemas.microsoft.com/sharepoint/v3/contenttype/forms"/>
  </ds:schemaRefs>
</ds:datastoreItem>
</file>

<file path=customXml/itemProps2.xml><?xml version="1.0" encoding="utf-8"?>
<ds:datastoreItem xmlns:ds="http://schemas.openxmlformats.org/officeDocument/2006/customXml" ds:itemID="{75C0E198-121D-467C-805E-8D8788743DB4}">
  <ds:schemaRefs>
    <ds:schemaRef ds:uri="http://schemas.microsoft.com/sharepoint/events"/>
  </ds:schemaRefs>
</ds:datastoreItem>
</file>

<file path=customXml/itemProps3.xml><?xml version="1.0" encoding="utf-8"?>
<ds:datastoreItem xmlns:ds="http://schemas.openxmlformats.org/officeDocument/2006/customXml" ds:itemID="{B22F7A4B-FDDD-4835-BC33-319EA030D36E}">
  <ds:schemaRefs>
    <ds:schemaRef ds:uri="Microsoft.SharePoint.Taxonomy.ContentTypeSync"/>
  </ds:schemaRefs>
</ds:datastoreItem>
</file>

<file path=customXml/itemProps4.xml><?xml version="1.0" encoding="utf-8"?>
<ds:datastoreItem xmlns:ds="http://schemas.openxmlformats.org/officeDocument/2006/customXml" ds:itemID="{4132DA78-AA20-446B-B582-C06EA4DA2043}">
  <ds:schemaRefs>
    <ds:schemaRef ds:uri="4f5b8b0f-969d-4d86-ad06-33e489396762"/>
    <ds:schemaRef ds:uri="http://purl.org/dc/dcmitype/"/>
    <ds:schemaRef ds:uri="http://www.w3.org/XML/1998/namespace"/>
    <ds:schemaRef ds:uri="http://schemas.microsoft.com/office/2006/documentManagement/types"/>
    <ds:schemaRef ds:uri="http://schemas.openxmlformats.org/package/2006/metadata/core-properties"/>
    <ds:schemaRef ds:uri="c8edcb65-c8af-4a0f-9bec-8c92aaf80601"/>
    <ds:schemaRef ds:uri="http://purl.org/dc/terms/"/>
    <ds:schemaRef ds:uri="http://purl.org/dc/elements/1.1/"/>
    <ds:schemaRef ds:uri="http://schemas.microsoft.com/office/infopath/2007/PartnerControls"/>
    <ds:schemaRef ds:uri="0ce7a342-5989-4b4f-9e9c-cb4f2e829b02"/>
    <ds:schemaRef ds:uri="http://schemas.microsoft.com/office/2006/metadata/properties"/>
  </ds:schemaRefs>
</ds:datastoreItem>
</file>

<file path=customXml/itemProps5.xml><?xml version="1.0" encoding="utf-8"?>
<ds:datastoreItem xmlns:ds="http://schemas.openxmlformats.org/officeDocument/2006/customXml" ds:itemID="{39F46D13-A523-4A5A-B3C1-757DB1D344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edcb65-c8af-4a0f-9bec-8c92aaf80601"/>
    <ds:schemaRef ds:uri="4f5b8b0f-969d-4d86-ad06-33e489396762"/>
    <ds:schemaRef ds:uri="0ce7a342-5989-4b4f-9e9c-cb4f2e829b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7199</TotalTime>
  <Words>1989</Words>
  <Application>Microsoft Office PowerPoint</Application>
  <PresentationFormat>On-screen Show (4:3)</PresentationFormat>
  <Paragraphs>235</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Integrated Resource Plan (IRP) 2018 Annual Update Workshop</vt:lpstr>
      <vt:lpstr>Workshop Information</vt:lpstr>
      <vt:lpstr>Company Representation</vt:lpstr>
      <vt:lpstr>Workshop Information Continued</vt:lpstr>
      <vt:lpstr>Agenda</vt:lpstr>
      <vt:lpstr>Safety Moment</vt:lpstr>
      <vt:lpstr>Introduction and Purpose</vt:lpstr>
      <vt:lpstr>Preferred Plan Near-Term Highlights</vt:lpstr>
      <vt:lpstr>Preferred Plan Update</vt:lpstr>
      <vt:lpstr>Status of the Identified Critical Uncertain Factors</vt:lpstr>
      <vt:lpstr>Market and Fuel Prices Update</vt:lpstr>
      <vt:lpstr>Market and Fuel Prices Update continued</vt:lpstr>
      <vt:lpstr>Environmental Update</vt:lpstr>
      <vt:lpstr>Load Forecast Update</vt:lpstr>
      <vt:lpstr>Capital Cost and Interest Rate Update</vt:lpstr>
      <vt:lpstr>Resource Acquisition Strategy Update</vt:lpstr>
      <vt:lpstr>Special Contemporary Issues</vt:lpstr>
      <vt:lpstr>Special Contemporary Issues continued</vt:lpstr>
      <vt:lpstr>Special Contemporary Issues continued</vt:lpstr>
      <vt:lpstr>Special Contemporary Issues continued</vt:lpstr>
      <vt:lpstr>Special Contemporary Issues continued</vt:lpstr>
      <vt:lpstr>Transmission and Distribution (T&amp;D) Analysis</vt:lpstr>
      <vt:lpstr>Other Updates (provided in the Annual Update Report)</vt:lpstr>
      <vt:lpstr>Other Updates continued</vt:lpstr>
      <vt:lpstr>Q&amp;A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 Office Template</dc:title>
  <dc:creator>Pilot PMR</dc:creator>
  <cp:lastModifiedBy>Taylor McDaniel</cp:lastModifiedBy>
  <cp:revision>126</cp:revision>
  <cp:lastPrinted>2015-07-23T01:22:31Z</cp:lastPrinted>
  <dcterms:created xsi:type="dcterms:W3CDTF">2012-10-25T00:40:44Z</dcterms:created>
  <dcterms:modified xsi:type="dcterms:W3CDTF">2018-04-03T14:07:27Z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0x0101004BCBEE4C6E79634F8FED7F85FEEF21DE</vt:lpwstr>
  </property>
</Properties>
</file>