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4"/>
  </p:notesMasterIdLst>
  <p:sldIdLst>
    <p:sldId id="256" r:id="rId2"/>
    <p:sldId id="257" r:id="rId3"/>
    <p:sldId id="258" r:id="rId4"/>
    <p:sldId id="259" r:id="rId5"/>
    <p:sldId id="277" r:id="rId6"/>
    <p:sldId id="269" r:id="rId7"/>
    <p:sldId id="264" r:id="rId8"/>
    <p:sldId id="265" r:id="rId9"/>
    <p:sldId id="260" r:id="rId10"/>
    <p:sldId id="270" r:id="rId11"/>
    <p:sldId id="271" r:id="rId12"/>
    <p:sldId id="274" r:id="rId13"/>
    <p:sldId id="272" r:id="rId14"/>
    <p:sldId id="273" r:id="rId15"/>
    <p:sldId id="275" r:id="rId16"/>
    <p:sldId id="263" r:id="rId17"/>
    <p:sldId id="276" r:id="rId18"/>
    <p:sldId id="261" r:id="rId19"/>
    <p:sldId id="268" r:id="rId20"/>
    <p:sldId id="262" r:id="rId21"/>
    <p:sldId id="266" r:id="rId22"/>
    <p:sldId id="26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insley, Parker" initials="TP"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EE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74245" autoAdjust="0"/>
  </p:normalViewPr>
  <p:slideViewPr>
    <p:cSldViewPr>
      <p:cViewPr>
        <p:scale>
          <a:sx n="60" d="100"/>
          <a:sy n="60" d="100"/>
        </p:scale>
        <p:origin x="-1434" y="-52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B021E7-722F-405C-8DC3-8910322FF434}" type="datetimeFigureOut">
              <a:rPr lang="en-US" smtClean="0"/>
              <a:t>9/14/2016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CDAA53-454C-42E1-A2B0-9D431DDEA3B2}" type="slidenum">
              <a:rPr lang="en-US" smtClean="0"/>
              <a:t>‹#›</a:t>
            </a:fld>
            <a:endParaRPr lang="en-US"/>
          </a:p>
        </p:txBody>
      </p:sp>
    </p:spTree>
    <p:extLst>
      <p:ext uri="{BB962C8B-B14F-4D97-AF65-F5344CB8AC3E}">
        <p14:creationId xmlns:p14="http://schemas.microsoft.com/office/powerpoint/2010/main" val="310414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CDAA53-454C-42E1-A2B0-9D431DDEA3B2}" type="slidenum">
              <a:rPr lang="en-US" smtClean="0"/>
              <a:t>2</a:t>
            </a:fld>
            <a:endParaRPr lang="en-US"/>
          </a:p>
        </p:txBody>
      </p:sp>
    </p:spTree>
    <p:extLst>
      <p:ext uri="{BB962C8B-B14F-4D97-AF65-F5344CB8AC3E}">
        <p14:creationId xmlns:p14="http://schemas.microsoft.com/office/powerpoint/2010/main" val="23386464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71550" lvl="1" indent="-514350">
              <a:buFont typeface="+mj-lt"/>
              <a:buAutoNum type="arabicPeriod" startAt="5"/>
            </a:pPr>
            <a:r>
              <a:rPr lang="en-US" dirty="0" smtClean="0"/>
              <a:t>An approach to cost recovery for grid modernization infrastructure</a:t>
            </a:r>
          </a:p>
          <a:p>
            <a:pPr marL="971550" lvl="1" indent="-514350">
              <a:buFont typeface="+mj-lt"/>
              <a:buAutoNum type="arabicPeriod" startAt="5"/>
            </a:pPr>
            <a:r>
              <a:rPr lang="en-US" dirty="0" smtClean="0"/>
              <a:t>An approach to customer engagement and acceptance</a:t>
            </a:r>
          </a:p>
          <a:p>
            <a:pPr marL="971550" lvl="1" indent="-514350">
              <a:buFont typeface="+mj-lt"/>
              <a:buAutoNum type="arabicPeriod" startAt="5"/>
            </a:pPr>
            <a:r>
              <a:rPr lang="en-US" dirty="0" smtClean="0"/>
              <a:t>An approach to issues such as security, privacy, interoperability, and concerns about health effects</a:t>
            </a:r>
          </a:p>
          <a:p>
            <a:endParaRPr lang="en-US" dirty="0"/>
          </a:p>
        </p:txBody>
      </p:sp>
      <p:sp>
        <p:nvSpPr>
          <p:cNvPr id="4" name="Slide Number Placeholder 3"/>
          <p:cNvSpPr>
            <a:spLocks noGrp="1"/>
          </p:cNvSpPr>
          <p:nvPr>
            <p:ph type="sldNum" sz="quarter" idx="10"/>
          </p:nvPr>
        </p:nvSpPr>
        <p:spPr/>
        <p:txBody>
          <a:bodyPr/>
          <a:lstStyle/>
          <a:p>
            <a:fld id="{12CDAA53-454C-42E1-A2B0-9D431DDEA3B2}" type="slidenum">
              <a:rPr lang="en-US" smtClean="0"/>
              <a:t>12</a:t>
            </a:fld>
            <a:endParaRPr lang="en-US"/>
          </a:p>
        </p:txBody>
      </p:sp>
    </p:spTree>
    <p:extLst>
      <p:ext uri="{BB962C8B-B14F-4D97-AF65-F5344CB8AC3E}">
        <p14:creationId xmlns:p14="http://schemas.microsoft.com/office/powerpoint/2010/main" val="14391765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MN Dept. of Pub. Util. order re: working group report</a:t>
            </a:r>
          </a:p>
          <a:p>
            <a:r>
              <a:rPr lang="en-US" dirty="0" smtClean="0"/>
              <a:t>Objectives cited:</a:t>
            </a:r>
          </a:p>
          <a:p>
            <a:pPr lvl="1"/>
            <a:r>
              <a:rPr lang="en-US" dirty="0" smtClean="0"/>
              <a:t>Reduce outage effects</a:t>
            </a:r>
          </a:p>
          <a:p>
            <a:pPr lvl="1"/>
            <a:r>
              <a:rPr lang="en-US" dirty="0" smtClean="0"/>
              <a:t>Optimize demand </a:t>
            </a:r>
            <a:r>
              <a:rPr lang="en-US" b="1" dirty="0" smtClean="0"/>
              <a:t>(incl. reduction of system and customer costs)</a:t>
            </a:r>
          </a:p>
          <a:p>
            <a:pPr lvl="1"/>
            <a:r>
              <a:rPr lang="en-US" dirty="0" smtClean="0"/>
              <a:t>Integrate DERs</a:t>
            </a:r>
          </a:p>
          <a:p>
            <a:pPr lvl="1"/>
            <a:r>
              <a:rPr lang="en-US" dirty="0" smtClean="0"/>
              <a:t>Improve workforce and asset management</a:t>
            </a:r>
          </a:p>
          <a:p>
            <a:r>
              <a:rPr lang="en-US" dirty="0" smtClean="0"/>
              <a:t>Proposed required 10-yr modernization plan for utilities, but did not use recommended regulatory models and cost recovery frameworks</a:t>
            </a:r>
          </a:p>
          <a:p>
            <a:pPr marL="0" indent="0">
              <a:buNone/>
            </a:pPr>
            <a:r>
              <a:rPr lang="en-US" dirty="0" smtClean="0"/>
              <a:t>(From e21 Phase I report)</a:t>
            </a:r>
          </a:p>
          <a:p>
            <a:endParaRPr lang="en-US" dirty="0"/>
          </a:p>
        </p:txBody>
      </p:sp>
      <p:sp>
        <p:nvSpPr>
          <p:cNvPr id="4" name="Slide Number Placeholder 3"/>
          <p:cNvSpPr>
            <a:spLocks noGrp="1"/>
          </p:cNvSpPr>
          <p:nvPr>
            <p:ph type="sldNum" sz="quarter" idx="10"/>
          </p:nvPr>
        </p:nvSpPr>
        <p:spPr/>
        <p:txBody>
          <a:bodyPr/>
          <a:lstStyle/>
          <a:p>
            <a:fld id="{12CDAA53-454C-42E1-A2B0-9D431DDEA3B2}" type="slidenum">
              <a:rPr lang="en-US" smtClean="0"/>
              <a:t>13</a:t>
            </a:fld>
            <a:endParaRPr lang="en-US"/>
          </a:p>
        </p:txBody>
      </p:sp>
    </p:spTree>
    <p:extLst>
      <p:ext uri="{BB962C8B-B14F-4D97-AF65-F5344CB8AC3E}">
        <p14:creationId xmlns:p14="http://schemas.microsoft.com/office/powerpoint/2010/main" val="14391765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t>Multi-year performance-based framework</a:t>
            </a:r>
          </a:p>
          <a:p>
            <a:pPr lvl="1"/>
            <a:r>
              <a:rPr lang="en-US" dirty="0" smtClean="0"/>
              <a:t>Use of pilot programs</a:t>
            </a:r>
          </a:p>
          <a:p>
            <a:pPr lvl="1"/>
            <a:r>
              <a:rPr lang="en-US" dirty="0" smtClean="0"/>
              <a:t>Establishment of grid and DERs services valuation methods</a:t>
            </a:r>
          </a:p>
          <a:p>
            <a:pPr lvl="1"/>
            <a:r>
              <a:rPr lang="en-US" dirty="0" smtClean="0"/>
              <a:t>Review and adjust time-varying rates</a:t>
            </a:r>
          </a:p>
          <a:p>
            <a:pPr lvl="1"/>
            <a:r>
              <a:rPr lang="en-US" dirty="0" smtClean="0"/>
              <a:t>Use collaborative regulatory process where feasible, with due process protections</a:t>
            </a:r>
          </a:p>
          <a:p>
            <a:pPr lvl="1"/>
            <a:r>
              <a:rPr lang="en-US" dirty="0" smtClean="0"/>
              <a:t>Create consistent policies through generic proceedings</a:t>
            </a:r>
          </a:p>
          <a:p>
            <a:pPr lvl="1"/>
            <a:r>
              <a:rPr lang="en-US" dirty="0" smtClean="0"/>
              <a:t>Forward-looking stakeholder processes on topics of interest</a:t>
            </a:r>
          </a:p>
          <a:p>
            <a:pPr lvl="1"/>
            <a:r>
              <a:rPr lang="en-US" dirty="0" smtClean="0"/>
              <a:t>Create transparent, forward-looking, integrated grid modernization process, incl. DER integration</a:t>
            </a:r>
          </a:p>
          <a:p>
            <a:pPr lvl="1"/>
            <a:r>
              <a:rPr lang="en-US" dirty="0" smtClean="0"/>
              <a:t>Reduce costs by improving grid utilization</a:t>
            </a:r>
          </a:p>
          <a:p>
            <a:endParaRPr lang="en-US" dirty="0"/>
          </a:p>
        </p:txBody>
      </p:sp>
      <p:sp>
        <p:nvSpPr>
          <p:cNvPr id="4" name="Slide Number Placeholder 3"/>
          <p:cNvSpPr>
            <a:spLocks noGrp="1"/>
          </p:cNvSpPr>
          <p:nvPr>
            <p:ph type="sldNum" sz="quarter" idx="10"/>
          </p:nvPr>
        </p:nvSpPr>
        <p:spPr/>
        <p:txBody>
          <a:bodyPr/>
          <a:lstStyle/>
          <a:p>
            <a:fld id="{12CDAA53-454C-42E1-A2B0-9D431DDEA3B2}" type="slidenum">
              <a:rPr lang="en-US" smtClean="0"/>
              <a:t>14</a:t>
            </a:fld>
            <a:endParaRPr lang="en-US"/>
          </a:p>
        </p:txBody>
      </p:sp>
    </p:spTree>
    <p:extLst>
      <p:ext uri="{BB962C8B-B14F-4D97-AF65-F5344CB8AC3E}">
        <p14:creationId xmlns:p14="http://schemas.microsoft.com/office/powerpoint/2010/main" val="14391765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t>Multi-year performance-based framework</a:t>
            </a:r>
          </a:p>
          <a:p>
            <a:pPr lvl="1"/>
            <a:r>
              <a:rPr lang="en-US" dirty="0" smtClean="0"/>
              <a:t>Use of pilot programs</a:t>
            </a:r>
          </a:p>
          <a:p>
            <a:pPr lvl="1"/>
            <a:r>
              <a:rPr lang="en-US" dirty="0" smtClean="0"/>
              <a:t>Establishment of grid and DERs services valuation methods</a:t>
            </a:r>
          </a:p>
          <a:p>
            <a:pPr lvl="1"/>
            <a:r>
              <a:rPr lang="en-US" dirty="0" smtClean="0"/>
              <a:t>Review and adjust time-varying rates</a:t>
            </a:r>
          </a:p>
          <a:p>
            <a:pPr lvl="1"/>
            <a:r>
              <a:rPr lang="en-US" dirty="0" smtClean="0"/>
              <a:t>Use collaborative regulatory process where feasible, with due process protections</a:t>
            </a:r>
          </a:p>
          <a:p>
            <a:pPr lvl="1"/>
            <a:r>
              <a:rPr lang="en-US" dirty="0" smtClean="0"/>
              <a:t>Create consistent policies through generic proceedings</a:t>
            </a:r>
          </a:p>
          <a:p>
            <a:pPr lvl="1"/>
            <a:r>
              <a:rPr lang="en-US" dirty="0" smtClean="0"/>
              <a:t>Forward-looking stakeholder processes on topics of interest</a:t>
            </a:r>
          </a:p>
          <a:p>
            <a:pPr lvl="1"/>
            <a:r>
              <a:rPr lang="en-US" dirty="0" smtClean="0"/>
              <a:t>Create transparent, forward-looking, integrated grid modernization process, incl. DER integration</a:t>
            </a:r>
          </a:p>
          <a:p>
            <a:pPr lvl="1"/>
            <a:r>
              <a:rPr lang="en-US" dirty="0" smtClean="0"/>
              <a:t>Reduce costs by improving grid utilization</a:t>
            </a:r>
          </a:p>
          <a:p>
            <a:endParaRPr lang="en-US" dirty="0"/>
          </a:p>
        </p:txBody>
      </p:sp>
      <p:sp>
        <p:nvSpPr>
          <p:cNvPr id="4" name="Slide Number Placeholder 3"/>
          <p:cNvSpPr>
            <a:spLocks noGrp="1"/>
          </p:cNvSpPr>
          <p:nvPr>
            <p:ph type="sldNum" sz="quarter" idx="10"/>
          </p:nvPr>
        </p:nvSpPr>
        <p:spPr/>
        <p:txBody>
          <a:bodyPr/>
          <a:lstStyle/>
          <a:p>
            <a:fld id="{12CDAA53-454C-42E1-A2B0-9D431DDEA3B2}" type="slidenum">
              <a:rPr lang="en-US" smtClean="0"/>
              <a:t>15</a:t>
            </a:fld>
            <a:endParaRPr lang="en-US"/>
          </a:p>
        </p:txBody>
      </p:sp>
    </p:spTree>
    <p:extLst>
      <p:ext uri="{BB962C8B-B14F-4D97-AF65-F5344CB8AC3E}">
        <p14:creationId xmlns:p14="http://schemas.microsoft.com/office/powerpoint/2010/main" val="14391765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CDAA53-454C-42E1-A2B0-9D431DDEA3B2}" type="slidenum">
              <a:rPr lang="en-US" smtClean="0"/>
              <a:t>16</a:t>
            </a:fld>
            <a:endParaRPr lang="en-US"/>
          </a:p>
        </p:txBody>
      </p:sp>
    </p:spTree>
    <p:extLst>
      <p:ext uri="{BB962C8B-B14F-4D97-AF65-F5344CB8AC3E}">
        <p14:creationId xmlns:p14="http://schemas.microsoft.com/office/powerpoint/2010/main" val="40276942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CDAA53-454C-42E1-A2B0-9D431DDEA3B2}" type="slidenum">
              <a:rPr lang="en-US" smtClean="0"/>
              <a:t>17</a:t>
            </a:fld>
            <a:endParaRPr lang="en-US"/>
          </a:p>
        </p:txBody>
      </p:sp>
    </p:spTree>
    <p:extLst>
      <p:ext uri="{BB962C8B-B14F-4D97-AF65-F5344CB8AC3E}">
        <p14:creationId xmlns:p14="http://schemas.microsoft.com/office/powerpoint/2010/main" val="40276942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CDAA53-454C-42E1-A2B0-9D431DDEA3B2}" type="slidenum">
              <a:rPr lang="en-US" smtClean="0"/>
              <a:t>19</a:t>
            </a:fld>
            <a:endParaRPr lang="en-US"/>
          </a:p>
        </p:txBody>
      </p:sp>
    </p:spTree>
    <p:extLst>
      <p:ext uri="{BB962C8B-B14F-4D97-AF65-F5344CB8AC3E}">
        <p14:creationId xmlns:p14="http://schemas.microsoft.com/office/powerpoint/2010/main" val="251788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From our initial comments:</a:t>
            </a:r>
          </a:p>
          <a:p>
            <a:r>
              <a:rPr lang="en-US" sz="1200" b="0" i="0" u="none" strike="noStrike" kern="1200" baseline="0" dirty="0" smtClean="0">
                <a:solidFill>
                  <a:schemeClr val="tx1"/>
                </a:solidFill>
                <a:latin typeface="+mn-lt"/>
                <a:ea typeface="+mn-ea"/>
                <a:cs typeface="+mn-cs"/>
              </a:rPr>
              <a:t> Illinois’s Energy Infrastructure Modernization Act implements formula rates, supports smart grid deployment, and funds programs to support electricity system innovation. It is estimated that over $2 billion in modern grid investments will be installed over the next four to six years, creating jobs, benefitting customers, and fixing aging infrastructure. Utilities which choose to participate must meet specific performance and investment mandates, with penalties for non-performance. </a:t>
            </a:r>
          </a:p>
          <a:p>
            <a:r>
              <a:rPr lang="en-US" sz="1200" b="0" i="0" u="none" strike="noStrike" kern="1200" baseline="0" dirty="0" smtClean="0">
                <a:solidFill>
                  <a:schemeClr val="tx1"/>
                </a:solidFill>
                <a:latin typeface="+mn-lt"/>
                <a:ea typeface="+mn-ea"/>
                <a:cs typeface="+mn-cs"/>
              </a:rPr>
              <a:t> Arkansas’s Regulatory Reform Act of 2015 provides mechanisms for cost recovery of infrastructure investments. The act authorizes utilities to elect to implement a formula rate-review mechanism using a forward test year, and sets policies for determining a reasonable return on equity, recovery of the allowance for funds used during construction, and cost allocation and rate design. An annual review provides for revenue adjustments, with a cap of four percent. </a:t>
            </a:r>
          </a:p>
          <a:p>
            <a:r>
              <a:rPr lang="en-US" sz="1200" b="0" i="0" u="none" strike="noStrike" kern="1200" baseline="0" dirty="0" smtClean="0">
                <a:solidFill>
                  <a:schemeClr val="tx1"/>
                </a:solidFill>
                <a:latin typeface="+mn-lt"/>
                <a:ea typeface="+mn-ea"/>
                <a:cs typeface="+mn-cs"/>
              </a:rPr>
              <a:t> In 2014, the Massachusetts Department of Public Utilities issued the “Modernization of the Electric Grid” order. The order requires electric distribution companies to submit a ten-year grid modernization plan outlining how the companies propose to make measurable progress towards the following grid modernization objectives: 1) reducing the effects of outages; 2) optimizing demand, which includes reducing system and customer costs; 3) integrating distributed resources; and 4) improving workforce and asset management. Utilities’ modernization plans must include infrastructure and performance metrics to measure progress in achieving grid modernization objectives. Approved costs during the first five years of the plan are available for pre-authorization. </a:t>
            </a:r>
          </a:p>
          <a:p>
            <a:r>
              <a:rPr lang="en-US" sz="1200" b="0" i="0" u="none" strike="noStrike" kern="1200" baseline="0" dirty="0" smtClean="0">
                <a:solidFill>
                  <a:schemeClr val="tx1"/>
                </a:solidFill>
                <a:latin typeface="+mn-lt"/>
                <a:ea typeface="+mn-ea"/>
                <a:cs typeface="+mn-cs"/>
              </a:rPr>
              <a:t> Between 2010 and 2013, the Maryland Public Service Commission approved the utility installation of advanced metering infrastructure (“AMI”) as a part of larger grid modernization efforts. As of 2013, there were approximately 1.6 million new electric and gas meters installed. Cost recovery of these efforts was contingent upon successful deployment and demonstrated cost effectiveness. Utilities were also required to develop customer education programs and cyber security plans associated with their AMI deployment, as well as monitor the costs and benefits of their investments. </a:t>
            </a:r>
          </a:p>
          <a:p>
            <a:r>
              <a:rPr lang="en-US" sz="1200" b="0" i="0" u="none" strike="noStrike" kern="1200" baseline="0" dirty="0" smtClean="0">
                <a:solidFill>
                  <a:schemeClr val="tx1"/>
                </a:solidFill>
                <a:latin typeface="+mn-lt"/>
                <a:ea typeface="+mn-ea"/>
                <a:cs typeface="+mn-cs"/>
              </a:rPr>
              <a:t> In 2003, the California Public Utility Commission (“CPUC”) adopted a policy that all electric customers should have advanced meters. Currently, advanced meters are in place for all customers whose demand is greater than 200 kW. California was the first state to pass a statewide grid modernization policy, which requires that unreasonable or unnecessary barriers to adoption of a modern grid must be identified and lowered. In September of 2009, the CPUC established an expedited review process for grid modernization funding, and since then the state has aggressively sought federal funding to support modernization efforts. </a:t>
            </a:r>
          </a:p>
          <a:p>
            <a:endParaRPr lang="en-US" sz="1200" b="0" i="0" u="none" strike="noStrike" kern="1200" baseline="0" dirty="0" smtClean="0">
              <a:solidFill>
                <a:schemeClr val="tx1"/>
              </a:solidFill>
              <a:latin typeface="+mn-lt"/>
              <a:ea typeface="+mn-ea"/>
              <a:cs typeface="+mn-cs"/>
            </a:endParaRPr>
          </a:p>
          <a:p>
            <a:r>
              <a:rPr lang="en-US" dirty="0" smtClean="0"/>
              <a:t>Will address NY</a:t>
            </a:r>
            <a:r>
              <a:rPr lang="en-US" baseline="0" dirty="0" smtClean="0"/>
              <a:t> REV and e21 next.</a:t>
            </a:r>
          </a:p>
        </p:txBody>
      </p:sp>
      <p:sp>
        <p:nvSpPr>
          <p:cNvPr id="4" name="Slide Number Placeholder 3"/>
          <p:cNvSpPr>
            <a:spLocks noGrp="1"/>
          </p:cNvSpPr>
          <p:nvPr>
            <p:ph type="sldNum" sz="quarter" idx="10"/>
          </p:nvPr>
        </p:nvSpPr>
        <p:spPr/>
        <p:txBody>
          <a:bodyPr/>
          <a:lstStyle/>
          <a:p>
            <a:fld id="{12CDAA53-454C-42E1-A2B0-9D431DDEA3B2}" type="slidenum">
              <a:rPr lang="en-US" smtClean="0"/>
              <a:t>3</a:t>
            </a:fld>
            <a:endParaRPr lang="en-US"/>
          </a:p>
        </p:txBody>
      </p:sp>
    </p:spTree>
    <p:extLst>
      <p:ext uri="{BB962C8B-B14F-4D97-AF65-F5344CB8AC3E}">
        <p14:creationId xmlns:p14="http://schemas.microsoft.com/office/powerpoint/2010/main" val="39712533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CDAA53-454C-42E1-A2B0-9D431DDEA3B2}" type="slidenum">
              <a:rPr lang="en-US" smtClean="0"/>
              <a:t>4</a:t>
            </a:fld>
            <a:endParaRPr lang="en-US"/>
          </a:p>
        </p:txBody>
      </p:sp>
    </p:spTree>
    <p:extLst>
      <p:ext uri="{BB962C8B-B14F-4D97-AF65-F5344CB8AC3E}">
        <p14:creationId xmlns:p14="http://schemas.microsoft.com/office/powerpoint/2010/main" val="3634505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CDAA53-454C-42E1-A2B0-9D431DDEA3B2}" type="slidenum">
              <a:rPr lang="en-US" smtClean="0"/>
              <a:t>5</a:t>
            </a:fld>
            <a:endParaRPr lang="en-US"/>
          </a:p>
        </p:txBody>
      </p:sp>
    </p:spTree>
    <p:extLst>
      <p:ext uri="{BB962C8B-B14F-4D97-AF65-F5344CB8AC3E}">
        <p14:creationId xmlns:p14="http://schemas.microsoft.com/office/powerpoint/2010/main" val="3634505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lang="en-US" dirty="0" smtClean="0"/>
              <a:t>Earnings Adjustment Mechanism</a:t>
            </a:r>
            <a:r>
              <a:rPr lang="en-US" baseline="0" dirty="0" smtClean="0"/>
              <a:t>: incent </a:t>
            </a:r>
            <a:r>
              <a:rPr lang="en-US" dirty="0" smtClean="0"/>
              <a:t>peak reduction and system efficiency, energy efficiency, small system interconnection, customer engagement and information access, greenhouse gas reductions, and affordability</a:t>
            </a:r>
          </a:p>
          <a:p>
            <a:endParaRPr lang="en-US" dirty="0" smtClean="0"/>
          </a:p>
          <a:p>
            <a:r>
              <a:rPr lang="en-US" dirty="0" smtClean="0"/>
              <a:t>Market Activation: $5 billion, 10-yr Clean Energy Fund. NYSERDA foci:</a:t>
            </a:r>
          </a:p>
          <a:p>
            <a:pPr marL="171450" indent="-171450">
              <a:buFont typeface="Arial" panose="020B0604020202020204" pitchFamily="34" charset="0"/>
              <a:buChar char="•"/>
            </a:pPr>
            <a:r>
              <a:rPr lang="en-US" dirty="0" smtClean="0"/>
              <a:t>NY Green Bank</a:t>
            </a:r>
          </a:p>
          <a:p>
            <a:pPr marL="171450" indent="-171450">
              <a:buFont typeface="Arial" panose="020B0604020202020204" pitchFamily="34" charset="0"/>
              <a:buChar char="•"/>
            </a:pPr>
            <a:r>
              <a:rPr lang="en-US" dirty="0" smtClean="0"/>
              <a:t>NY-Sun</a:t>
            </a:r>
          </a:p>
          <a:p>
            <a:pPr marL="171450" indent="-171450">
              <a:buFont typeface="Arial" panose="020B0604020202020204" pitchFamily="34" charset="0"/>
              <a:buChar char="•"/>
            </a:pPr>
            <a:r>
              <a:rPr lang="en-US" dirty="0" smtClean="0"/>
              <a:t>Market Development</a:t>
            </a:r>
          </a:p>
          <a:p>
            <a:pPr marL="171450" indent="-171450">
              <a:buFont typeface="Arial" panose="020B0604020202020204" pitchFamily="34" charset="0"/>
              <a:buChar char="•"/>
            </a:pPr>
            <a:r>
              <a:rPr lang="en-US" dirty="0" smtClean="0"/>
              <a:t>Innovation and Research</a:t>
            </a:r>
          </a:p>
          <a:p>
            <a:pPr marL="171450" indent="-171450">
              <a:buFont typeface="Arial" panose="020B0604020202020204" pitchFamily="34" charset="0"/>
              <a:buChar char="•"/>
            </a:pPr>
            <a:r>
              <a:rPr lang="en-US" dirty="0" smtClean="0"/>
              <a:t>Targeted support to LMI</a:t>
            </a:r>
            <a:r>
              <a:rPr lang="en-US" baseline="0" dirty="0" smtClean="0"/>
              <a:t> and rural communities</a:t>
            </a:r>
            <a:endParaRPr lang="en-US" dirty="0" smtClean="0"/>
          </a:p>
          <a:p>
            <a:endParaRPr lang="en-US" dirty="0" smtClean="0"/>
          </a:p>
          <a:p>
            <a:r>
              <a:rPr lang="en-US" dirty="0" smtClean="0"/>
              <a:t>Leading by Example: NYPA piloting technologies, providing</a:t>
            </a:r>
            <a:r>
              <a:rPr lang="en-US" baseline="0" dirty="0" smtClean="0"/>
              <a:t> expertise, showcasing grid innovation/upgrade investment opportunities, increasing state-owned building efficiency and DG</a:t>
            </a:r>
          </a:p>
          <a:p>
            <a:endParaRPr lang="en-US" baseline="0" dirty="0" smtClean="0"/>
          </a:p>
        </p:txBody>
      </p:sp>
      <p:sp>
        <p:nvSpPr>
          <p:cNvPr id="4" name="Slide Number Placeholder 3"/>
          <p:cNvSpPr>
            <a:spLocks noGrp="1"/>
          </p:cNvSpPr>
          <p:nvPr>
            <p:ph type="sldNum" sz="quarter" idx="10"/>
          </p:nvPr>
        </p:nvSpPr>
        <p:spPr/>
        <p:txBody>
          <a:bodyPr/>
          <a:lstStyle/>
          <a:p>
            <a:fld id="{12CDAA53-454C-42E1-A2B0-9D431DDEA3B2}" type="slidenum">
              <a:rPr lang="en-US" smtClean="0"/>
              <a:t>7</a:t>
            </a:fld>
            <a:endParaRPr lang="en-US"/>
          </a:p>
        </p:txBody>
      </p:sp>
    </p:spTree>
    <p:extLst>
      <p:ext uri="{BB962C8B-B14F-4D97-AF65-F5344CB8AC3E}">
        <p14:creationId xmlns:p14="http://schemas.microsoft.com/office/powerpoint/2010/main" val="1894692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CDAA53-454C-42E1-A2B0-9D431DDEA3B2}" type="slidenum">
              <a:rPr lang="en-US" smtClean="0"/>
              <a:t>8</a:t>
            </a:fld>
            <a:endParaRPr lang="en-US"/>
          </a:p>
        </p:txBody>
      </p:sp>
    </p:spTree>
    <p:extLst>
      <p:ext uri="{BB962C8B-B14F-4D97-AF65-F5344CB8AC3E}">
        <p14:creationId xmlns:p14="http://schemas.microsoft.com/office/powerpoint/2010/main" val="2974425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CDAA53-454C-42E1-A2B0-9D431DDEA3B2}" type="slidenum">
              <a:rPr lang="en-US" smtClean="0"/>
              <a:t>9</a:t>
            </a:fld>
            <a:endParaRPr lang="en-US"/>
          </a:p>
        </p:txBody>
      </p:sp>
    </p:spTree>
    <p:extLst>
      <p:ext uri="{BB962C8B-B14F-4D97-AF65-F5344CB8AC3E}">
        <p14:creationId xmlns:p14="http://schemas.microsoft.com/office/powerpoint/2010/main" val="1439176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Rate design</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dirty="0" smtClean="0"/>
              <a:t>Just, reasonable, competitive rates</a:t>
            </a:r>
          </a:p>
          <a:p>
            <a:pPr marL="171450" lvl="0" indent="-171450">
              <a:buFontTx/>
              <a:buChar char="-"/>
            </a:pPr>
            <a:r>
              <a:rPr lang="en-US" dirty="0" smtClean="0"/>
              <a:t>Value</a:t>
            </a:r>
            <a:r>
              <a:rPr lang="en-US" baseline="0" dirty="0" smtClean="0"/>
              <a:t> of grid and DER services, including:</a:t>
            </a:r>
          </a:p>
          <a:p>
            <a:pPr marL="628650" lvl="1" indent="-171450">
              <a:buFontTx/>
              <a:buChar char="-"/>
            </a:pPr>
            <a:r>
              <a:rPr lang="en-US" baseline="0" dirty="0" smtClean="0"/>
              <a:t>System efficiency</a:t>
            </a:r>
          </a:p>
          <a:p>
            <a:pPr marL="628650" lvl="1" indent="-171450">
              <a:buFontTx/>
              <a:buChar char="-"/>
            </a:pPr>
            <a:r>
              <a:rPr lang="en-US" baseline="0" dirty="0" smtClean="0"/>
              <a:t>New Technologies</a:t>
            </a:r>
          </a:p>
          <a:p>
            <a:pPr marL="628650" lvl="1" indent="-171450">
              <a:buFontTx/>
              <a:buChar char="-"/>
            </a:pPr>
            <a:r>
              <a:rPr lang="en-US" baseline="0" dirty="0" smtClean="0"/>
              <a:t>Reliability, resiliency, security, and privacy</a:t>
            </a:r>
          </a:p>
          <a:p>
            <a:pPr marL="628650" lvl="1" indent="-171450">
              <a:buFontTx/>
              <a:buChar char="-"/>
            </a:pPr>
            <a:endParaRPr lang="en-US" dirty="0" smtClean="0"/>
          </a:p>
        </p:txBody>
      </p:sp>
      <p:sp>
        <p:nvSpPr>
          <p:cNvPr id="4" name="Slide Number Placeholder 3"/>
          <p:cNvSpPr>
            <a:spLocks noGrp="1"/>
          </p:cNvSpPr>
          <p:nvPr>
            <p:ph type="sldNum" sz="quarter" idx="10"/>
          </p:nvPr>
        </p:nvSpPr>
        <p:spPr/>
        <p:txBody>
          <a:bodyPr/>
          <a:lstStyle/>
          <a:p>
            <a:fld id="{12CDAA53-454C-42E1-A2B0-9D431DDEA3B2}" type="slidenum">
              <a:rPr lang="en-US" smtClean="0"/>
              <a:t>10</a:t>
            </a:fld>
            <a:endParaRPr lang="en-US"/>
          </a:p>
        </p:txBody>
      </p:sp>
    </p:spTree>
    <p:extLst>
      <p:ext uri="{BB962C8B-B14F-4D97-AF65-F5344CB8AC3E}">
        <p14:creationId xmlns:p14="http://schemas.microsoft.com/office/powerpoint/2010/main" val="14391765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71550" lvl="1" indent="-514350">
              <a:buFont typeface="+mj-lt"/>
              <a:buAutoNum type="arabicPeriod"/>
            </a:pPr>
            <a:r>
              <a:rPr lang="en-US" dirty="0" smtClean="0"/>
              <a:t>Understanding of the current status of the electric grid infrastructure as it relates to grid modernization</a:t>
            </a:r>
          </a:p>
          <a:p>
            <a:pPr marL="971550" lvl="1" indent="-514350">
              <a:buFont typeface="+mj-lt"/>
              <a:buAutoNum type="arabicPeriod"/>
            </a:pPr>
            <a:r>
              <a:rPr lang="en-US" dirty="0" smtClean="0"/>
              <a:t>Modernization objectives and an implementation strategy for the grid-facing elements</a:t>
            </a:r>
          </a:p>
          <a:p>
            <a:pPr marL="971550" lvl="1" indent="-514350">
              <a:buFont typeface="+mj-lt"/>
              <a:buAutoNum type="arabicPeriod"/>
            </a:pPr>
            <a:r>
              <a:rPr lang="en-US" dirty="0" smtClean="0"/>
              <a:t>Modernization objectives and an implementation strategy for customer-facing elements, including dynamic pricing structures</a:t>
            </a:r>
          </a:p>
          <a:p>
            <a:pPr marL="971550" lvl="1" indent="-514350">
              <a:buFont typeface="+mj-lt"/>
              <a:buAutoNum type="arabicPeriod"/>
            </a:pPr>
            <a:r>
              <a:rPr lang="en-US" dirty="0" smtClean="0"/>
              <a:t>An understanding of the costs and benefits of grid modernization</a:t>
            </a:r>
          </a:p>
          <a:p>
            <a:endParaRPr lang="en-US" dirty="0"/>
          </a:p>
        </p:txBody>
      </p:sp>
      <p:sp>
        <p:nvSpPr>
          <p:cNvPr id="4" name="Slide Number Placeholder 3"/>
          <p:cNvSpPr>
            <a:spLocks noGrp="1"/>
          </p:cNvSpPr>
          <p:nvPr>
            <p:ph type="sldNum" sz="quarter" idx="10"/>
          </p:nvPr>
        </p:nvSpPr>
        <p:spPr/>
        <p:txBody>
          <a:bodyPr/>
          <a:lstStyle/>
          <a:p>
            <a:fld id="{12CDAA53-454C-42E1-A2B0-9D431DDEA3B2}" type="slidenum">
              <a:rPr lang="en-US" smtClean="0"/>
              <a:t>11</a:t>
            </a:fld>
            <a:endParaRPr lang="en-US"/>
          </a:p>
        </p:txBody>
      </p:sp>
    </p:spTree>
    <p:extLst>
      <p:ext uri="{BB962C8B-B14F-4D97-AF65-F5344CB8AC3E}">
        <p14:creationId xmlns:p14="http://schemas.microsoft.com/office/powerpoint/2010/main" val="1439176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DD16D1-3166-4E5C-AB92-57279D8EFE69}" type="datetime1">
              <a:rPr lang="en-US" smtClean="0"/>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1D75CD-E03E-43F4-8292-94ADD7792D90}" type="slidenum">
              <a:rPr lang="en-US" smtClean="0"/>
              <a:t>‹#›</a:t>
            </a:fld>
            <a:endParaRPr lang="en-US"/>
          </a:p>
        </p:txBody>
      </p:sp>
    </p:spTree>
    <p:extLst>
      <p:ext uri="{BB962C8B-B14F-4D97-AF65-F5344CB8AC3E}">
        <p14:creationId xmlns:p14="http://schemas.microsoft.com/office/powerpoint/2010/main" val="2974679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AEF6DF-C7B9-4DF7-8C3E-CCE9D4C709D0}" type="datetime1">
              <a:rPr lang="en-US" smtClean="0"/>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1D75CD-E03E-43F4-8292-94ADD7792D90}" type="slidenum">
              <a:rPr lang="en-US" smtClean="0"/>
              <a:t>‹#›</a:t>
            </a:fld>
            <a:endParaRPr lang="en-US"/>
          </a:p>
        </p:txBody>
      </p:sp>
    </p:spTree>
    <p:extLst>
      <p:ext uri="{BB962C8B-B14F-4D97-AF65-F5344CB8AC3E}">
        <p14:creationId xmlns:p14="http://schemas.microsoft.com/office/powerpoint/2010/main" val="4215910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1AD457-954E-4BE0-8B90-EF84C89FE6BC}" type="datetime1">
              <a:rPr lang="en-US" smtClean="0"/>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1D75CD-E03E-43F4-8292-94ADD7792D90}" type="slidenum">
              <a:rPr lang="en-US" smtClean="0"/>
              <a:t>‹#›</a:t>
            </a:fld>
            <a:endParaRPr lang="en-US"/>
          </a:p>
        </p:txBody>
      </p:sp>
    </p:spTree>
    <p:extLst>
      <p:ext uri="{BB962C8B-B14F-4D97-AF65-F5344CB8AC3E}">
        <p14:creationId xmlns:p14="http://schemas.microsoft.com/office/powerpoint/2010/main" val="3497011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1ADB1E-FECE-4FB8-B318-BE69D0AC897B}" type="datetime1">
              <a:rPr lang="en-US" smtClean="0"/>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1D75CD-E03E-43F4-8292-94ADD7792D90}" type="slidenum">
              <a:rPr lang="en-US" smtClean="0"/>
              <a:t>‹#›</a:t>
            </a:fld>
            <a:endParaRPr lang="en-US"/>
          </a:p>
        </p:txBody>
      </p:sp>
    </p:spTree>
    <p:extLst>
      <p:ext uri="{BB962C8B-B14F-4D97-AF65-F5344CB8AC3E}">
        <p14:creationId xmlns:p14="http://schemas.microsoft.com/office/powerpoint/2010/main" val="40698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02D9-BEC3-42A9-80DB-6021930DACD1}" type="datetime1">
              <a:rPr lang="en-US" smtClean="0"/>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1D75CD-E03E-43F4-8292-94ADD7792D90}" type="slidenum">
              <a:rPr lang="en-US" smtClean="0"/>
              <a:t>‹#›</a:t>
            </a:fld>
            <a:endParaRPr lang="en-US"/>
          </a:p>
        </p:txBody>
      </p:sp>
    </p:spTree>
    <p:extLst>
      <p:ext uri="{BB962C8B-B14F-4D97-AF65-F5344CB8AC3E}">
        <p14:creationId xmlns:p14="http://schemas.microsoft.com/office/powerpoint/2010/main" val="3947626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F1F31B-0AC8-462E-8E87-D069AFEBE171}" type="datetime1">
              <a:rPr lang="en-US" smtClean="0"/>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1D75CD-E03E-43F4-8292-94ADD7792D90}" type="slidenum">
              <a:rPr lang="en-US" smtClean="0"/>
              <a:t>‹#›</a:t>
            </a:fld>
            <a:endParaRPr lang="en-US"/>
          </a:p>
        </p:txBody>
      </p:sp>
    </p:spTree>
    <p:extLst>
      <p:ext uri="{BB962C8B-B14F-4D97-AF65-F5344CB8AC3E}">
        <p14:creationId xmlns:p14="http://schemas.microsoft.com/office/powerpoint/2010/main" val="1144196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94D2E9-72F3-415D-884D-8C9A5DC242C3}" type="datetime1">
              <a:rPr lang="en-US" smtClean="0"/>
              <a:t>9/14/2016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1D75CD-E03E-43F4-8292-94ADD7792D90}" type="slidenum">
              <a:rPr lang="en-US" smtClean="0"/>
              <a:t>‹#›</a:t>
            </a:fld>
            <a:endParaRPr lang="en-US"/>
          </a:p>
        </p:txBody>
      </p:sp>
    </p:spTree>
    <p:extLst>
      <p:ext uri="{BB962C8B-B14F-4D97-AF65-F5344CB8AC3E}">
        <p14:creationId xmlns:p14="http://schemas.microsoft.com/office/powerpoint/2010/main" val="49807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467D1A-4288-4FF7-ADA4-00FCF7D45CF5}" type="datetime1">
              <a:rPr lang="en-US" smtClean="0"/>
              <a:t>9/14/2016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1D75CD-E03E-43F4-8292-94ADD7792D90}" type="slidenum">
              <a:rPr lang="en-US" smtClean="0"/>
              <a:t>‹#›</a:t>
            </a:fld>
            <a:endParaRPr lang="en-US"/>
          </a:p>
        </p:txBody>
      </p:sp>
    </p:spTree>
    <p:extLst>
      <p:ext uri="{BB962C8B-B14F-4D97-AF65-F5344CB8AC3E}">
        <p14:creationId xmlns:p14="http://schemas.microsoft.com/office/powerpoint/2010/main" val="2610676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25B54C-B47D-4C25-85C0-85AB27797E77}" type="datetime1">
              <a:rPr lang="en-US" smtClean="0"/>
              <a:t>9/14/2016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1D75CD-E03E-43F4-8292-94ADD7792D90}" type="slidenum">
              <a:rPr lang="en-US" smtClean="0"/>
              <a:t>‹#›</a:t>
            </a:fld>
            <a:endParaRPr lang="en-US"/>
          </a:p>
        </p:txBody>
      </p:sp>
    </p:spTree>
    <p:extLst>
      <p:ext uri="{BB962C8B-B14F-4D97-AF65-F5344CB8AC3E}">
        <p14:creationId xmlns:p14="http://schemas.microsoft.com/office/powerpoint/2010/main" val="174813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EFA1F6-D53C-4132-92B3-00C2B75DA107}" type="datetime1">
              <a:rPr lang="en-US" smtClean="0"/>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1D75CD-E03E-43F4-8292-94ADD7792D90}" type="slidenum">
              <a:rPr lang="en-US" smtClean="0"/>
              <a:t>‹#›</a:t>
            </a:fld>
            <a:endParaRPr lang="en-US"/>
          </a:p>
        </p:txBody>
      </p:sp>
    </p:spTree>
    <p:extLst>
      <p:ext uri="{BB962C8B-B14F-4D97-AF65-F5344CB8AC3E}">
        <p14:creationId xmlns:p14="http://schemas.microsoft.com/office/powerpoint/2010/main" val="3350708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A9851D-B72B-410D-B3A5-E2AB06E59C59}" type="datetime1">
              <a:rPr lang="en-US" smtClean="0"/>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1D75CD-E03E-43F4-8292-94ADD7792D90}" type="slidenum">
              <a:rPr lang="en-US" smtClean="0"/>
              <a:t>‹#›</a:t>
            </a:fld>
            <a:endParaRPr lang="en-US"/>
          </a:p>
        </p:txBody>
      </p:sp>
    </p:spTree>
    <p:extLst>
      <p:ext uri="{BB962C8B-B14F-4D97-AF65-F5344CB8AC3E}">
        <p14:creationId xmlns:p14="http://schemas.microsoft.com/office/powerpoint/2010/main" val="3417098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4C1434-E632-460C-BFD5-A0C5B99B1623}" type="datetime1">
              <a:rPr lang="en-US" smtClean="0"/>
              <a:t>9/14/2016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1D75CD-E03E-43F4-8292-94ADD7792D90}" type="slidenum">
              <a:rPr lang="en-US" smtClean="0"/>
              <a:t>‹#›</a:t>
            </a:fld>
            <a:endParaRPr lang="en-US"/>
          </a:p>
        </p:txBody>
      </p:sp>
    </p:spTree>
    <p:extLst>
      <p:ext uri="{BB962C8B-B14F-4D97-AF65-F5344CB8AC3E}">
        <p14:creationId xmlns:p14="http://schemas.microsoft.com/office/powerpoint/2010/main" val="133323868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betterenergy.org/e21-Phase1-Report" TargetMode="External"/><Relationship Id="rId2" Type="http://schemas.openxmlformats.org/officeDocument/2006/relationships/hyperlink" Target="https://energy.mo.gov/energy/docs/MCSEP.pdf"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hyperlink" Target="https://www.ny.gov/sites/ny.gov/files/atoms/files/REV42616WHATYOUNEEDTOKNOW.pdf" TargetMode="External"/><Relationship Id="rId2" Type="http://schemas.openxmlformats.org/officeDocument/2006/relationships/hyperlink" Target="https://www.ny.gov/sites/ny.gov/files/atoms/files/WhitePaperREVMarch2016.pdf"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www3.dps.ny.gov/W/PSCWeb.nsf/All/CC4F2EFA3A23551585257DEA007DCFE2?OpenDocument"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documents.dps.ny.gov/public/Common/ViewDoc.aspx?DocRefId=%7b0B599D87-445B-4197-9815-24C27623A6A0%7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0"/>
            <a:ext cx="7772400" cy="1470025"/>
          </a:xfrm>
        </p:spPr>
        <p:txBody>
          <a:bodyPr/>
          <a:lstStyle/>
          <a:p>
            <a:r>
              <a:rPr lang="en-US" dirty="0" smtClean="0"/>
              <a:t>Regulatory Reform:</a:t>
            </a:r>
            <a:br>
              <a:rPr lang="en-US" dirty="0" smtClean="0"/>
            </a:br>
            <a:r>
              <a:rPr lang="en-US" dirty="0" smtClean="0"/>
              <a:t>Processes in Other States</a:t>
            </a:r>
            <a:endParaRPr lang="en-US" dirty="0"/>
          </a:p>
        </p:txBody>
      </p:sp>
      <p:sp>
        <p:nvSpPr>
          <p:cNvPr id="3" name="Subtitle 2"/>
          <p:cNvSpPr>
            <a:spLocks noGrp="1"/>
          </p:cNvSpPr>
          <p:nvPr>
            <p:ph type="subTitle" idx="1"/>
          </p:nvPr>
        </p:nvSpPr>
        <p:spPr>
          <a:xfrm>
            <a:off x="1371600" y="3886200"/>
            <a:ext cx="6400800" cy="2514600"/>
          </a:xfrm>
        </p:spPr>
        <p:txBody>
          <a:bodyPr>
            <a:normAutofit fontScale="62500" lnSpcReduction="20000"/>
          </a:bodyPr>
          <a:lstStyle/>
          <a:p>
            <a:r>
              <a:rPr lang="en-US" dirty="0" smtClean="0">
                <a:solidFill>
                  <a:schemeClr val="tx1"/>
                </a:solidFill>
              </a:rPr>
              <a:t>Martin R. Hyman</a:t>
            </a:r>
          </a:p>
          <a:p>
            <a:r>
              <a:rPr lang="en-US" dirty="0" smtClean="0">
                <a:solidFill>
                  <a:schemeClr val="tx1"/>
                </a:solidFill>
              </a:rPr>
              <a:t>Energy Policy Analyst</a:t>
            </a:r>
          </a:p>
          <a:p>
            <a:endParaRPr lang="en-US" dirty="0" smtClean="0">
              <a:solidFill>
                <a:schemeClr val="tx1"/>
              </a:solidFill>
            </a:endParaRPr>
          </a:p>
          <a:p>
            <a:r>
              <a:rPr lang="en-US" dirty="0" smtClean="0">
                <a:solidFill>
                  <a:schemeClr val="tx1"/>
                </a:solidFill>
              </a:rPr>
              <a:t>Missouri Department of Economic Development –</a:t>
            </a:r>
          </a:p>
          <a:p>
            <a:r>
              <a:rPr lang="en-US" dirty="0" smtClean="0">
                <a:solidFill>
                  <a:schemeClr val="tx1"/>
                </a:solidFill>
              </a:rPr>
              <a:t>Division of Energy</a:t>
            </a:r>
          </a:p>
          <a:p>
            <a:endParaRPr lang="en-US" dirty="0" smtClean="0">
              <a:solidFill>
                <a:schemeClr val="tx1"/>
              </a:solidFill>
            </a:endParaRPr>
          </a:p>
          <a:p>
            <a:r>
              <a:rPr lang="en-US" dirty="0" smtClean="0">
                <a:solidFill>
                  <a:schemeClr val="tx1"/>
                </a:solidFill>
              </a:rPr>
              <a:t>September 13, 2016</a:t>
            </a:r>
          </a:p>
          <a:p>
            <a:r>
              <a:rPr lang="en-US" dirty="0" smtClean="0">
                <a:solidFill>
                  <a:schemeClr val="tx1"/>
                </a:solidFill>
              </a:rPr>
              <a:t>EW-2016-0313</a:t>
            </a:r>
          </a:p>
          <a:p>
            <a:endParaRPr lang="en-US" dirty="0"/>
          </a:p>
        </p:txBody>
      </p:sp>
      <p:sp>
        <p:nvSpPr>
          <p:cNvPr id="4" name="Slide Number Placeholder 3"/>
          <p:cNvSpPr>
            <a:spLocks noGrp="1"/>
          </p:cNvSpPr>
          <p:nvPr>
            <p:ph type="sldNum" sz="quarter" idx="12"/>
          </p:nvPr>
        </p:nvSpPr>
        <p:spPr/>
        <p:txBody>
          <a:bodyPr/>
          <a:lstStyle/>
          <a:p>
            <a:fld id="{D71D75CD-E03E-43F4-8292-94ADD7792D90}" type="slidenum">
              <a:rPr lang="en-US" smtClean="0"/>
              <a:t>1</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349990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MN e21 Initiative (cont.)</a:t>
            </a:r>
            <a:endParaRPr lang="en-US" dirty="0"/>
          </a:p>
        </p:txBody>
      </p:sp>
      <p:sp>
        <p:nvSpPr>
          <p:cNvPr id="3" name="Content Placeholder 2"/>
          <p:cNvSpPr>
            <a:spLocks noGrp="1"/>
          </p:cNvSpPr>
          <p:nvPr>
            <p:ph idx="1"/>
          </p:nvPr>
        </p:nvSpPr>
        <p:spPr>
          <a:xfrm>
            <a:off x="457200" y="2332037"/>
            <a:ext cx="8229600" cy="4525963"/>
          </a:xfrm>
        </p:spPr>
        <p:txBody>
          <a:bodyPr>
            <a:normAutofit/>
          </a:bodyPr>
          <a:lstStyle/>
          <a:p>
            <a:r>
              <a:rPr lang="en-US" dirty="0" smtClean="0"/>
              <a:t>Addresses:</a:t>
            </a:r>
          </a:p>
          <a:p>
            <a:pPr lvl="1"/>
            <a:r>
              <a:rPr lang="en-US" dirty="0" smtClean="0"/>
              <a:t>Relationship of policy goals to utility model</a:t>
            </a:r>
          </a:p>
          <a:p>
            <a:pPr lvl="1"/>
            <a:r>
              <a:rPr lang="en-US" dirty="0" smtClean="0"/>
              <a:t>Universal access and customer preferences</a:t>
            </a:r>
          </a:p>
          <a:p>
            <a:pPr lvl="1"/>
            <a:r>
              <a:rPr lang="en-US" dirty="0" smtClean="0"/>
              <a:t>Rate design</a:t>
            </a:r>
          </a:p>
          <a:p>
            <a:pPr lvl="1"/>
            <a:r>
              <a:rPr lang="en-US" dirty="0" smtClean="0"/>
              <a:t>Value of </a:t>
            </a:r>
            <a:r>
              <a:rPr lang="en-US" dirty="0"/>
              <a:t>grid and DER </a:t>
            </a:r>
            <a:r>
              <a:rPr lang="en-US" dirty="0" smtClean="0"/>
              <a:t>services</a:t>
            </a:r>
          </a:p>
          <a:p>
            <a:pPr lvl="1"/>
            <a:r>
              <a:rPr lang="en-US" dirty="0" smtClean="0"/>
              <a:t>Administrative cost reduction</a:t>
            </a:r>
          </a:p>
        </p:txBody>
      </p:sp>
      <p:sp>
        <p:nvSpPr>
          <p:cNvPr id="4" name="Slide Number Placeholder 3"/>
          <p:cNvSpPr>
            <a:spLocks noGrp="1"/>
          </p:cNvSpPr>
          <p:nvPr>
            <p:ph type="sldNum" sz="quarter" idx="12"/>
          </p:nvPr>
        </p:nvSpPr>
        <p:spPr/>
        <p:txBody>
          <a:bodyPr/>
          <a:lstStyle/>
          <a:p>
            <a:fld id="{D71D75CD-E03E-43F4-8292-94ADD7792D90}" type="slidenum">
              <a:rPr lang="en-US" smtClean="0"/>
              <a:t>10</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22889575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MN e21 Initiative (cont.)</a:t>
            </a:r>
            <a:endParaRPr lang="en-US" dirty="0"/>
          </a:p>
        </p:txBody>
      </p:sp>
      <p:sp>
        <p:nvSpPr>
          <p:cNvPr id="3" name="Content Placeholder 2"/>
          <p:cNvSpPr>
            <a:spLocks noGrp="1"/>
          </p:cNvSpPr>
          <p:nvPr>
            <p:ph idx="1"/>
          </p:nvPr>
        </p:nvSpPr>
        <p:spPr>
          <a:xfrm>
            <a:off x="457200" y="2332037"/>
            <a:ext cx="8229600" cy="4525963"/>
          </a:xfrm>
        </p:spPr>
        <p:txBody>
          <a:bodyPr>
            <a:normAutofit lnSpcReduction="10000"/>
          </a:bodyPr>
          <a:lstStyle/>
          <a:p>
            <a:r>
              <a:rPr lang="en-US" dirty="0" smtClean="0"/>
              <a:t>Working group foci:</a:t>
            </a:r>
          </a:p>
          <a:p>
            <a:pPr lvl="1"/>
            <a:r>
              <a:rPr lang="en-US" dirty="0" smtClean="0"/>
              <a:t>Understanding </a:t>
            </a:r>
            <a:r>
              <a:rPr lang="en-US" dirty="0"/>
              <a:t>of the current status of the electric grid infrastructure </a:t>
            </a:r>
            <a:endParaRPr lang="en-US" dirty="0" smtClean="0"/>
          </a:p>
          <a:p>
            <a:pPr lvl="1"/>
            <a:r>
              <a:rPr lang="en-US" dirty="0" smtClean="0"/>
              <a:t>Modernization </a:t>
            </a:r>
            <a:r>
              <a:rPr lang="en-US" dirty="0"/>
              <a:t>objectives and an implementation </a:t>
            </a:r>
            <a:r>
              <a:rPr lang="en-US" dirty="0" smtClean="0"/>
              <a:t>strategy for:</a:t>
            </a:r>
          </a:p>
          <a:p>
            <a:pPr marL="1314450" lvl="2" indent="-457200"/>
            <a:r>
              <a:rPr lang="en-US" dirty="0" smtClean="0"/>
              <a:t>Grid-facing </a:t>
            </a:r>
            <a:r>
              <a:rPr lang="en-US" dirty="0"/>
              <a:t>elements</a:t>
            </a:r>
            <a:endParaRPr lang="en-US" dirty="0" smtClean="0"/>
          </a:p>
          <a:p>
            <a:pPr marL="1314450" lvl="2" indent="-457200"/>
            <a:r>
              <a:rPr lang="en-US" dirty="0" smtClean="0"/>
              <a:t>Customer-facing </a:t>
            </a:r>
            <a:r>
              <a:rPr lang="en-US" dirty="0"/>
              <a:t>elements, including dynamic pricing </a:t>
            </a:r>
            <a:r>
              <a:rPr lang="en-US" dirty="0" smtClean="0"/>
              <a:t>structures</a:t>
            </a:r>
          </a:p>
          <a:p>
            <a:pPr lvl="1"/>
            <a:r>
              <a:rPr lang="en-US" dirty="0" smtClean="0"/>
              <a:t>An </a:t>
            </a:r>
            <a:r>
              <a:rPr lang="en-US" dirty="0"/>
              <a:t>understanding of the costs and benefits of grid modernization</a:t>
            </a:r>
            <a:endParaRPr lang="en-US" dirty="0" smtClean="0"/>
          </a:p>
        </p:txBody>
      </p:sp>
      <p:sp>
        <p:nvSpPr>
          <p:cNvPr id="4" name="Slide Number Placeholder 3"/>
          <p:cNvSpPr>
            <a:spLocks noGrp="1"/>
          </p:cNvSpPr>
          <p:nvPr>
            <p:ph type="sldNum" sz="quarter" idx="12"/>
          </p:nvPr>
        </p:nvSpPr>
        <p:spPr/>
        <p:txBody>
          <a:bodyPr/>
          <a:lstStyle/>
          <a:p>
            <a:fld id="{D71D75CD-E03E-43F4-8292-94ADD7792D90}" type="slidenum">
              <a:rPr lang="en-US" smtClean="0"/>
              <a:t>11</a:t>
            </a:fld>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38575910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MN e21 Initiative (cont.)</a:t>
            </a:r>
            <a:endParaRPr lang="en-US" dirty="0"/>
          </a:p>
        </p:txBody>
      </p:sp>
      <p:sp>
        <p:nvSpPr>
          <p:cNvPr id="3" name="Content Placeholder 2"/>
          <p:cNvSpPr>
            <a:spLocks noGrp="1"/>
          </p:cNvSpPr>
          <p:nvPr>
            <p:ph idx="1"/>
          </p:nvPr>
        </p:nvSpPr>
        <p:spPr>
          <a:xfrm>
            <a:off x="457200" y="2332037"/>
            <a:ext cx="8229600" cy="4525963"/>
          </a:xfrm>
        </p:spPr>
        <p:txBody>
          <a:bodyPr>
            <a:normAutofit/>
          </a:bodyPr>
          <a:lstStyle/>
          <a:p>
            <a:r>
              <a:rPr lang="en-US" dirty="0" smtClean="0"/>
              <a:t>Working group foci (cont.):</a:t>
            </a:r>
          </a:p>
          <a:p>
            <a:pPr lvl="1"/>
            <a:r>
              <a:rPr lang="en-US" dirty="0" smtClean="0"/>
              <a:t>An </a:t>
            </a:r>
            <a:r>
              <a:rPr lang="en-US" dirty="0"/>
              <a:t>approach to cost recovery for grid modernization </a:t>
            </a:r>
            <a:r>
              <a:rPr lang="en-US" dirty="0" smtClean="0"/>
              <a:t>infrastructure</a:t>
            </a:r>
          </a:p>
          <a:p>
            <a:pPr lvl="1"/>
            <a:r>
              <a:rPr lang="en-US" dirty="0" smtClean="0"/>
              <a:t>An </a:t>
            </a:r>
            <a:r>
              <a:rPr lang="en-US" dirty="0"/>
              <a:t>approach to customer engagement and </a:t>
            </a:r>
            <a:r>
              <a:rPr lang="en-US" dirty="0" smtClean="0"/>
              <a:t>acceptance</a:t>
            </a:r>
          </a:p>
          <a:p>
            <a:pPr lvl="1"/>
            <a:r>
              <a:rPr lang="en-US" dirty="0" smtClean="0"/>
              <a:t>An </a:t>
            </a:r>
            <a:r>
              <a:rPr lang="en-US" dirty="0"/>
              <a:t>approach to issues such as security, privacy, interoperability, and concerns about health </a:t>
            </a:r>
            <a:r>
              <a:rPr lang="en-US" dirty="0" smtClean="0"/>
              <a:t>effects</a:t>
            </a:r>
          </a:p>
          <a:p>
            <a:pPr marL="57150" indent="0">
              <a:buNone/>
            </a:pPr>
            <a:r>
              <a:rPr lang="en-US" dirty="0" smtClean="0"/>
              <a:t>(From e21 Phase I report)</a:t>
            </a:r>
          </a:p>
          <a:p>
            <a:pPr marL="971550" lvl="1" indent="-514350">
              <a:buFont typeface="+mj-lt"/>
              <a:buAutoNum type="arabicPeriod" startAt="5"/>
            </a:pPr>
            <a:endParaRPr lang="en-US" dirty="0" smtClean="0"/>
          </a:p>
        </p:txBody>
      </p:sp>
      <p:sp>
        <p:nvSpPr>
          <p:cNvPr id="4" name="Slide Number Placeholder 3"/>
          <p:cNvSpPr>
            <a:spLocks noGrp="1"/>
          </p:cNvSpPr>
          <p:nvPr>
            <p:ph type="sldNum" sz="quarter" idx="12"/>
          </p:nvPr>
        </p:nvSpPr>
        <p:spPr/>
        <p:txBody>
          <a:bodyPr/>
          <a:lstStyle/>
          <a:p>
            <a:fld id="{D71D75CD-E03E-43F4-8292-94ADD7792D90}" type="slidenum">
              <a:rPr lang="en-US" smtClean="0"/>
              <a:t>12</a:t>
            </a:fld>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30862294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MN e21 Initiative (cont.)</a:t>
            </a:r>
            <a:endParaRPr lang="en-US" dirty="0"/>
          </a:p>
        </p:txBody>
      </p:sp>
      <p:sp>
        <p:nvSpPr>
          <p:cNvPr id="3" name="Content Placeholder 2"/>
          <p:cNvSpPr>
            <a:spLocks noGrp="1"/>
          </p:cNvSpPr>
          <p:nvPr>
            <p:ph idx="1"/>
          </p:nvPr>
        </p:nvSpPr>
        <p:spPr>
          <a:xfrm>
            <a:off x="457200" y="2332037"/>
            <a:ext cx="8229600" cy="4525963"/>
          </a:xfrm>
        </p:spPr>
        <p:txBody>
          <a:bodyPr>
            <a:normAutofit fontScale="92500" lnSpcReduction="20000"/>
          </a:bodyPr>
          <a:lstStyle/>
          <a:p>
            <a:r>
              <a:rPr lang="en-US" dirty="0" smtClean="0"/>
              <a:t>MN Dept. of Pub. Util. order re: working group report</a:t>
            </a:r>
            <a:endParaRPr lang="en-US" dirty="0"/>
          </a:p>
          <a:p>
            <a:r>
              <a:rPr lang="en-US" dirty="0" smtClean="0"/>
              <a:t>Objectives cited:</a:t>
            </a:r>
          </a:p>
          <a:p>
            <a:pPr lvl="1">
              <a:buFont typeface="Courier New" panose="02070309020205020404" pitchFamily="49" charset="0"/>
              <a:buChar char="o"/>
            </a:pPr>
            <a:r>
              <a:rPr lang="en-US" dirty="0" smtClean="0"/>
              <a:t>Reduce outage effects</a:t>
            </a:r>
          </a:p>
          <a:p>
            <a:pPr lvl="1">
              <a:buFont typeface="Courier New" panose="02070309020205020404" pitchFamily="49" charset="0"/>
              <a:buChar char="o"/>
            </a:pPr>
            <a:r>
              <a:rPr lang="en-US" dirty="0" smtClean="0"/>
              <a:t>Optimize demand </a:t>
            </a:r>
          </a:p>
          <a:p>
            <a:pPr lvl="1">
              <a:buFont typeface="Courier New" panose="02070309020205020404" pitchFamily="49" charset="0"/>
              <a:buChar char="o"/>
            </a:pPr>
            <a:r>
              <a:rPr lang="en-US" dirty="0" smtClean="0"/>
              <a:t>Integrate DERs</a:t>
            </a:r>
          </a:p>
          <a:p>
            <a:pPr lvl="1">
              <a:buFont typeface="Courier New" panose="02070309020205020404" pitchFamily="49" charset="0"/>
              <a:buChar char="o"/>
            </a:pPr>
            <a:r>
              <a:rPr lang="en-US" dirty="0" smtClean="0"/>
              <a:t>Improve workforce and asset management</a:t>
            </a:r>
          </a:p>
          <a:p>
            <a:r>
              <a:rPr lang="en-US" dirty="0" smtClean="0"/>
              <a:t>Proposed required 10-yr modernization plan for utilities, but did not use recommended regulatory models and cost recovery frameworks</a:t>
            </a:r>
          </a:p>
          <a:p>
            <a:pPr marL="0" indent="0">
              <a:buNone/>
            </a:pPr>
            <a:r>
              <a:rPr lang="en-US" dirty="0" smtClean="0"/>
              <a:t>(From e21 Phase I report)</a:t>
            </a:r>
            <a:endParaRPr lang="en-US" dirty="0"/>
          </a:p>
        </p:txBody>
      </p:sp>
      <p:sp>
        <p:nvSpPr>
          <p:cNvPr id="4" name="Slide Number Placeholder 3"/>
          <p:cNvSpPr>
            <a:spLocks noGrp="1"/>
          </p:cNvSpPr>
          <p:nvPr>
            <p:ph type="sldNum" sz="quarter" idx="12"/>
          </p:nvPr>
        </p:nvSpPr>
        <p:spPr/>
        <p:txBody>
          <a:bodyPr/>
          <a:lstStyle/>
          <a:p>
            <a:fld id="{D71D75CD-E03E-43F4-8292-94ADD7792D90}" type="slidenum">
              <a:rPr lang="en-US" smtClean="0"/>
              <a:t>13</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6914414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MN e21 Initiative (cont.)</a:t>
            </a:r>
            <a:endParaRPr lang="en-US" dirty="0"/>
          </a:p>
        </p:txBody>
      </p:sp>
      <p:sp>
        <p:nvSpPr>
          <p:cNvPr id="3" name="Content Placeholder 2"/>
          <p:cNvSpPr>
            <a:spLocks noGrp="1"/>
          </p:cNvSpPr>
          <p:nvPr>
            <p:ph idx="1"/>
          </p:nvPr>
        </p:nvSpPr>
        <p:spPr>
          <a:xfrm>
            <a:off x="457200" y="2332037"/>
            <a:ext cx="8229600" cy="4525963"/>
          </a:xfrm>
        </p:spPr>
        <p:txBody>
          <a:bodyPr>
            <a:normAutofit/>
          </a:bodyPr>
          <a:lstStyle/>
          <a:p>
            <a:r>
              <a:rPr lang="en-US" dirty="0" smtClean="0"/>
              <a:t>Numerous working group recommendations, including:</a:t>
            </a:r>
          </a:p>
          <a:p>
            <a:pPr lvl="1">
              <a:buFont typeface="Courier New" panose="02070309020205020404" pitchFamily="49" charset="0"/>
              <a:buChar char="o"/>
            </a:pPr>
            <a:r>
              <a:rPr lang="en-US" dirty="0" smtClean="0"/>
              <a:t>Multi-year performance-based framework</a:t>
            </a:r>
          </a:p>
          <a:p>
            <a:pPr lvl="1">
              <a:buFont typeface="Courier New" panose="02070309020205020404" pitchFamily="49" charset="0"/>
              <a:buChar char="o"/>
            </a:pPr>
            <a:r>
              <a:rPr lang="en-US" dirty="0" smtClean="0"/>
              <a:t>Use of pilot programs</a:t>
            </a:r>
          </a:p>
          <a:p>
            <a:pPr lvl="1">
              <a:buFont typeface="Courier New" panose="02070309020205020404" pitchFamily="49" charset="0"/>
              <a:buChar char="o"/>
            </a:pPr>
            <a:r>
              <a:rPr lang="en-US" dirty="0" smtClean="0"/>
              <a:t>Establishment of grid and DERs services valuation methods</a:t>
            </a:r>
          </a:p>
          <a:p>
            <a:pPr lvl="1">
              <a:buFont typeface="Courier New" panose="02070309020205020404" pitchFamily="49" charset="0"/>
              <a:buChar char="o"/>
            </a:pPr>
            <a:r>
              <a:rPr lang="en-US" dirty="0" smtClean="0"/>
              <a:t>Review and adjust time-varying rates</a:t>
            </a:r>
          </a:p>
          <a:p>
            <a:pPr lvl="1">
              <a:buFont typeface="Courier New" panose="02070309020205020404" pitchFamily="49" charset="0"/>
              <a:buChar char="o"/>
            </a:pPr>
            <a:r>
              <a:rPr lang="en-US" dirty="0" smtClean="0"/>
              <a:t>Use collaborative regulatory process where feasible, with due process protections</a:t>
            </a:r>
          </a:p>
        </p:txBody>
      </p:sp>
      <p:sp>
        <p:nvSpPr>
          <p:cNvPr id="4" name="Slide Number Placeholder 3"/>
          <p:cNvSpPr>
            <a:spLocks noGrp="1"/>
          </p:cNvSpPr>
          <p:nvPr>
            <p:ph type="sldNum" sz="quarter" idx="12"/>
          </p:nvPr>
        </p:nvSpPr>
        <p:spPr/>
        <p:txBody>
          <a:bodyPr/>
          <a:lstStyle/>
          <a:p>
            <a:fld id="{D71D75CD-E03E-43F4-8292-94ADD7792D90}" type="slidenum">
              <a:rPr lang="en-US" smtClean="0"/>
              <a:t>14</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6914414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MN e21 Initiative (cont.)</a:t>
            </a:r>
            <a:endParaRPr lang="en-US" dirty="0"/>
          </a:p>
        </p:txBody>
      </p:sp>
      <p:sp>
        <p:nvSpPr>
          <p:cNvPr id="3" name="Content Placeholder 2"/>
          <p:cNvSpPr>
            <a:spLocks noGrp="1"/>
          </p:cNvSpPr>
          <p:nvPr>
            <p:ph idx="1"/>
          </p:nvPr>
        </p:nvSpPr>
        <p:spPr>
          <a:xfrm>
            <a:off x="457200" y="2332037"/>
            <a:ext cx="8229600" cy="4525963"/>
          </a:xfrm>
        </p:spPr>
        <p:txBody>
          <a:bodyPr>
            <a:normAutofit/>
          </a:bodyPr>
          <a:lstStyle/>
          <a:p>
            <a:r>
              <a:rPr lang="en-US" dirty="0" smtClean="0"/>
              <a:t>Working group recommendations (cont.):</a:t>
            </a:r>
          </a:p>
          <a:p>
            <a:pPr lvl="1">
              <a:buFont typeface="Courier New" panose="02070309020205020404" pitchFamily="49" charset="0"/>
              <a:buChar char="o"/>
            </a:pPr>
            <a:r>
              <a:rPr lang="en-US" dirty="0" smtClean="0"/>
              <a:t>Create consistent policies through generic proceedings</a:t>
            </a:r>
          </a:p>
          <a:p>
            <a:pPr lvl="1">
              <a:buFont typeface="Courier New" panose="02070309020205020404" pitchFamily="49" charset="0"/>
              <a:buChar char="o"/>
            </a:pPr>
            <a:r>
              <a:rPr lang="en-US" dirty="0" smtClean="0"/>
              <a:t>Forward-looking stakeholder processes on topics of interest</a:t>
            </a:r>
          </a:p>
          <a:p>
            <a:pPr lvl="1">
              <a:buFont typeface="Courier New" panose="02070309020205020404" pitchFamily="49" charset="0"/>
              <a:buChar char="o"/>
            </a:pPr>
            <a:r>
              <a:rPr lang="en-US" dirty="0" smtClean="0"/>
              <a:t>Create transparent, forward-looking, integrated grid modernization process, incl. DER integration</a:t>
            </a:r>
          </a:p>
          <a:p>
            <a:pPr lvl="1">
              <a:buFont typeface="Courier New" panose="02070309020205020404" pitchFamily="49" charset="0"/>
              <a:buChar char="o"/>
            </a:pPr>
            <a:r>
              <a:rPr lang="en-US" dirty="0" smtClean="0"/>
              <a:t>Reduce costs by improving grid utilization</a:t>
            </a:r>
          </a:p>
          <a:p>
            <a:pPr marL="57150" indent="0">
              <a:buNone/>
            </a:pPr>
            <a:r>
              <a:rPr lang="en-US" dirty="0" smtClean="0"/>
              <a:t>(From e21 Phase I report)</a:t>
            </a:r>
          </a:p>
        </p:txBody>
      </p:sp>
      <p:sp>
        <p:nvSpPr>
          <p:cNvPr id="4" name="Slide Number Placeholder 3"/>
          <p:cNvSpPr>
            <a:spLocks noGrp="1"/>
          </p:cNvSpPr>
          <p:nvPr>
            <p:ph type="sldNum" sz="quarter" idx="12"/>
          </p:nvPr>
        </p:nvSpPr>
        <p:spPr/>
        <p:txBody>
          <a:bodyPr/>
          <a:lstStyle/>
          <a:p>
            <a:fld id="{D71D75CD-E03E-43F4-8292-94ADD7792D90}" type="slidenum">
              <a:rPr lang="en-US" smtClean="0"/>
              <a:t>15</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19001675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Observations</a:t>
            </a:r>
            <a:endParaRPr lang="en-US" dirty="0"/>
          </a:p>
        </p:txBody>
      </p:sp>
      <p:sp>
        <p:nvSpPr>
          <p:cNvPr id="3" name="Content Placeholder 2"/>
          <p:cNvSpPr>
            <a:spLocks noGrp="1"/>
          </p:cNvSpPr>
          <p:nvPr>
            <p:ph idx="1"/>
          </p:nvPr>
        </p:nvSpPr>
        <p:spPr>
          <a:xfrm>
            <a:off x="457200" y="2332037"/>
            <a:ext cx="8229600" cy="4525963"/>
          </a:xfrm>
        </p:spPr>
        <p:txBody>
          <a:bodyPr>
            <a:normAutofit/>
          </a:bodyPr>
          <a:lstStyle/>
          <a:p>
            <a:r>
              <a:rPr lang="en-US" dirty="0" smtClean="0"/>
              <a:t>Regulatory reform takes time, regardless of scale or scope</a:t>
            </a:r>
          </a:p>
          <a:p>
            <a:r>
              <a:rPr lang="en-US" dirty="0" smtClean="0"/>
              <a:t>Can be driven by state policy, executive branch, legislature; requires utility participation</a:t>
            </a:r>
          </a:p>
          <a:p>
            <a:r>
              <a:rPr lang="en-US" dirty="0" smtClean="0"/>
              <a:t>Some states take a comprehensive approach</a:t>
            </a:r>
          </a:p>
          <a:p>
            <a:pPr lvl="1"/>
            <a:r>
              <a:rPr lang="en-US" dirty="0" smtClean="0"/>
              <a:t>Balances interests of stakeholders</a:t>
            </a:r>
          </a:p>
        </p:txBody>
      </p:sp>
      <p:sp>
        <p:nvSpPr>
          <p:cNvPr id="4" name="Slide Number Placeholder 3"/>
          <p:cNvSpPr>
            <a:spLocks noGrp="1"/>
          </p:cNvSpPr>
          <p:nvPr>
            <p:ph type="sldNum" sz="quarter" idx="12"/>
          </p:nvPr>
        </p:nvSpPr>
        <p:spPr/>
        <p:txBody>
          <a:bodyPr/>
          <a:lstStyle/>
          <a:p>
            <a:fld id="{D71D75CD-E03E-43F4-8292-94ADD7792D90}" type="slidenum">
              <a:rPr lang="en-US" smtClean="0"/>
              <a:t>16</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5777496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Observations (cont.)</a:t>
            </a:r>
            <a:endParaRPr lang="en-US" dirty="0"/>
          </a:p>
        </p:txBody>
      </p:sp>
      <p:sp>
        <p:nvSpPr>
          <p:cNvPr id="3" name="Content Placeholder 2"/>
          <p:cNvSpPr>
            <a:spLocks noGrp="1"/>
          </p:cNvSpPr>
          <p:nvPr>
            <p:ph idx="1"/>
          </p:nvPr>
        </p:nvSpPr>
        <p:spPr>
          <a:xfrm>
            <a:off x="457200" y="2332037"/>
            <a:ext cx="8229600" cy="4525963"/>
          </a:xfrm>
        </p:spPr>
        <p:txBody>
          <a:bodyPr>
            <a:normAutofit/>
          </a:bodyPr>
          <a:lstStyle/>
          <a:p>
            <a:r>
              <a:rPr lang="en-US" dirty="0" smtClean="0"/>
              <a:t>NY REV and e21 aim to reduce frequency of large rate cases</a:t>
            </a:r>
          </a:p>
          <a:p>
            <a:r>
              <a:rPr lang="en-US" dirty="0" smtClean="0"/>
              <a:t>State Energy Plans provide a basis for action</a:t>
            </a:r>
          </a:p>
          <a:p>
            <a:r>
              <a:rPr lang="en-US" dirty="0" smtClean="0"/>
              <a:t>More comprehensive approach will likely take more time, but have greater success</a:t>
            </a:r>
          </a:p>
        </p:txBody>
      </p:sp>
      <p:sp>
        <p:nvSpPr>
          <p:cNvPr id="4" name="Slide Number Placeholder 3"/>
          <p:cNvSpPr>
            <a:spLocks noGrp="1"/>
          </p:cNvSpPr>
          <p:nvPr>
            <p:ph type="sldNum" sz="quarter" idx="12"/>
          </p:nvPr>
        </p:nvSpPr>
        <p:spPr/>
        <p:txBody>
          <a:bodyPr/>
          <a:lstStyle/>
          <a:p>
            <a:fld id="{D71D75CD-E03E-43F4-8292-94ADD7792D90}" type="slidenum">
              <a:rPr lang="en-US" smtClean="0"/>
              <a:t>17</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42928667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Conclusions</a:t>
            </a:r>
            <a:endParaRPr lang="en-US" dirty="0"/>
          </a:p>
        </p:txBody>
      </p:sp>
      <p:sp>
        <p:nvSpPr>
          <p:cNvPr id="3" name="Content Placeholder 2"/>
          <p:cNvSpPr>
            <a:spLocks noGrp="1"/>
          </p:cNvSpPr>
          <p:nvPr>
            <p:ph idx="1"/>
          </p:nvPr>
        </p:nvSpPr>
        <p:spPr>
          <a:xfrm>
            <a:off x="457200" y="2332037"/>
            <a:ext cx="8229600" cy="4525963"/>
          </a:xfrm>
        </p:spPr>
        <p:txBody>
          <a:bodyPr>
            <a:normAutofit lnSpcReduction="10000"/>
          </a:bodyPr>
          <a:lstStyle/>
          <a:p>
            <a:r>
              <a:rPr lang="en-US" dirty="0" smtClean="0"/>
              <a:t>Other states have tread this path</a:t>
            </a:r>
          </a:p>
          <a:p>
            <a:r>
              <a:rPr lang="en-US" dirty="0" smtClean="0"/>
              <a:t>Some processes (e.g., NY REV) are multi-year</a:t>
            </a:r>
          </a:p>
          <a:p>
            <a:r>
              <a:rPr lang="en-US" dirty="0" smtClean="0"/>
              <a:t>Can be focused on grid modernization or broader policy goals</a:t>
            </a:r>
          </a:p>
          <a:p>
            <a:r>
              <a:rPr lang="en-US" dirty="0" smtClean="0"/>
              <a:t>Comprehensive approach improves balance of interests</a:t>
            </a:r>
          </a:p>
          <a:p>
            <a:r>
              <a:rPr lang="en-US" dirty="0" smtClean="0"/>
              <a:t>Missouri’s Comprehensive State Energy Plan process could serve as foundation, along with legislative and PSC efforts</a:t>
            </a:r>
          </a:p>
          <a:p>
            <a:endParaRPr lang="en-US" dirty="0"/>
          </a:p>
        </p:txBody>
      </p:sp>
      <p:sp>
        <p:nvSpPr>
          <p:cNvPr id="4" name="Slide Number Placeholder 3"/>
          <p:cNvSpPr>
            <a:spLocks noGrp="1"/>
          </p:cNvSpPr>
          <p:nvPr>
            <p:ph type="sldNum" sz="quarter" idx="12"/>
          </p:nvPr>
        </p:nvSpPr>
        <p:spPr/>
        <p:txBody>
          <a:bodyPr/>
          <a:lstStyle/>
          <a:p>
            <a:fld id="{D71D75CD-E03E-43F4-8292-94ADD7792D90}" type="slidenum">
              <a:rPr lang="en-US" smtClean="0"/>
              <a:t>18</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31868040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Conclusions (cont.)</a:t>
            </a:r>
            <a:endParaRPr lang="en-US" dirty="0"/>
          </a:p>
        </p:txBody>
      </p:sp>
      <p:sp>
        <p:nvSpPr>
          <p:cNvPr id="3" name="Content Placeholder 2"/>
          <p:cNvSpPr>
            <a:spLocks noGrp="1"/>
          </p:cNvSpPr>
          <p:nvPr>
            <p:ph idx="1"/>
          </p:nvPr>
        </p:nvSpPr>
        <p:spPr>
          <a:xfrm>
            <a:off x="457200" y="2332037"/>
            <a:ext cx="8229600" cy="4525963"/>
          </a:xfrm>
        </p:spPr>
        <p:txBody>
          <a:bodyPr/>
          <a:lstStyle/>
          <a:p>
            <a:r>
              <a:rPr lang="en-US" dirty="0" smtClean="0"/>
              <a:t>Keys to successful regulatory reform:</a:t>
            </a:r>
          </a:p>
          <a:p>
            <a:pPr lvl="1">
              <a:buFont typeface="Courier New" panose="02070309020205020404" pitchFamily="49" charset="0"/>
              <a:buChar char="o"/>
            </a:pPr>
            <a:r>
              <a:rPr lang="en-US" dirty="0" smtClean="0"/>
              <a:t>Strong, enforceable, flexible performance metrics</a:t>
            </a:r>
          </a:p>
          <a:p>
            <a:pPr lvl="1">
              <a:buFont typeface="Courier New" panose="02070309020205020404" pitchFamily="49" charset="0"/>
              <a:buChar char="o"/>
            </a:pPr>
            <a:r>
              <a:rPr lang="en-US" dirty="0" smtClean="0"/>
              <a:t>Stakeholder input</a:t>
            </a:r>
          </a:p>
          <a:p>
            <a:pPr lvl="1">
              <a:buFont typeface="Courier New" panose="02070309020205020404" pitchFamily="49" charset="0"/>
              <a:buChar char="o"/>
            </a:pPr>
            <a:r>
              <a:rPr lang="en-US" dirty="0" smtClean="0"/>
              <a:t>Consumer benefits and protections</a:t>
            </a:r>
            <a:endParaRPr lang="en-US" dirty="0"/>
          </a:p>
        </p:txBody>
      </p:sp>
      <p:sp>
        <p:nvSpPr>
          <p:cNvPr id="4" name="Slide Number Placeholder 3"/>
          <p:cNvSpPr>
            <a:spLocks noGrp="1"/>
          </p:cNvSpPr>
          <p:nvPr>
            <p:ph type="sldNum" sz="quarter" idx="12"/>
          </p:nvPr>
        </p:nvSpPr>
        <p:spPr/>
        <p:txBody>
          <a:bodyPr/>
          <a:lstStyle/>
          <a:p>
            <a:fld id="{D71D75CD-E03E-43F4-8292-94ADD7792D90}" type="slidenum">
              <a:rPr lang="en-US" smtClean="0"/>
              <a:t>19</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2641069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sz="4400" dirty="0" smtClean="0"/>
              <a:t>Outline</a:t>
            </a:r>
            <a:endParaRPr lang="en-US" sz="4400" dirty="0"/>
          </a:p>
        </p:txBody>
      </p:sp>
      <p:sp>
        <p:nvSpPr>
          <p:cNvPr id="3" name="Content Placeholder 2"/>
          <p:cNvSpPr>
            <a:spLocks noGrp="1"/>
          </p:cNvSpPr>
          <p:nvPr>
            <p:ph idx="1"/>
          </p:nvPr>
        </p:nvSpPr>
        <p:spPr>
          <a:xfrm>
            <a:off x="457200" y="2332037"/>
            <a:ext cx="8229600" cy="2316163"/>
          </a:xfrm>
        </p:spPr>
        <p:txBody>
          <a:bodyPr>
            <a:noAutofit/>
          </a:bodyPr>
          <a:lstStyle/>
          <a:p>
            <a:r>
              <a:rPr lang="en-US" sz="3600" dirty="0" smtClean="0"/>
              <a:t>Overview</a:t>
            </a:r>
          </a:p>
          <a:p>
            <a:r>
              <a:rPr lang="en-US" sz="3600" dirty="0" smtClean="0"/>
              <a:t>New York’s Reforming the Energy Vision initiative (NY REV)</a:t>
            </a:r>
          </a:p>
          <a:p>
            <a:r>
              <a:rPr lang="en-US" sz="3600" dirty="0" smtClean="0"/>
              <a:t>Minnesota’s e21 Initiative</a:t>
            </a:r>
          </a:p>
          <a:p>
            <a:r>
              <a:rPr lang="en-US" sz="3600" dirty="0" smtClean="0"/>
              <a:t>Observations</a:t>
            </a:r>
          </a:p>
          <a:p>
            <a:r>
              <a:rPr lang="en-US" sz="3600" dirty="0" smtClean="0"/>
              <a:t>Conclusions</a:t>
            </a:r>
            <a:endParaRPr lang="en-US" sz="3600" dirty="0"/>
          </a:p>
        </p:txBody>
      </p:sp>
      <p:sp>
        <p:nvSpPr>
          <p:cNvPr id="4" name="Slide Number Placeholder 3"/>
          <p:cNvSpPr>
            <a:spLocks noGrp="1"/>
          </p:cNvSpPr>
          <p:nvPr>
            <p:ph type="sldNum" sz="quarter" idx="12"/>
          </p:nvPr>
        </p:nvSpPr>
        <p:spPr/>
        <p:txBody>
          <a:bodyPr/>
          <a:lstStyle/>
          <a:p>
            <a:fld id="{D71D75CD-E03E-43F4-8292-94ADD7792D90}" type="slidenum">
              <a:rPr lang="en-US" smtClean="0"/>
              <a:t>2</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35673417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Additional Information</a:t>
            </a:r>
            <a:endParaRPr lang="en-US" dirty="0"/>
          </a:p>
        </p:txBody>
      </p:sp>
      <p:sp>
        <p:nvSpPr>
          <p:cNvPr id="3" name="Content Placeholder 2"/>
          <p:cNvSpPr>
            <a:spLocks noGrp="1"/>
          </p:cNvSpPr>
          <p:nvPr>
            <p:ph idx="1"/>
          </p:nvPr>
        </p:nvSpPr>
        <p:spPr>
          <a:xfrm>
            <a:off x="457200" y="2332037"/>
            <a:ext cx="8229600" cy="4525963"/>
          </a:xfrm>
        </p:spPr>
        <p:txBody>
          <a:bodyPr>
            <a:normAutofit/>
          </a:bodyPr>
          <a:lstStyle/>
          <a:p>
            <a:r>
              <a:rPr lang="en-US" sz="2800" dirty="0" smtClean="0"/>
              <a:t>Missouri Department of Economic Development – Division of Energy. 2015. “Missouri Comprehensive State Energy Plan.” </a:t>
            </a:r>
            <a:r>
              <a:rPr lang="en-US" sz="2800" dirty="0" smtClean="0">
                <a:hlinkClick r:id="rId2"/>
              </a:rPr>
              <a:t>https://energy.mo.gov/energy/docs/MCSEP.pdf</a:t>
            </a:r>
            <a:r>
              <a:rPr lang="en-US" sz="2800" dirty="0" smtClean="0"/>
              <a:t>  </a:t>
            </a:r>
          </a:p>
          <a:p>
            <a:r>
              <a:rPr lang="en-US" sz="2800" dirty="0"/>
              <a:t>Christensen, Jennifer, and Nordstrom, Rolf. 2014. “e21 Initiative – Phase I Report: Charting a Path to a 21st Century Energy System in Minnesota.” Great Plains Institute. </a:t>
            </a:r>
            <a:r>
              <a:rPr lang="en-US" sz="2800" dirty="0">
                <a:hlinkClick r:id="rId3"/>
              </a:rPr>
              <a:t>http://</a:t>
            </a:r>
            <a:r>
              <a:rPr lang="en-US" sz="2800" dirty="0" smtClean="0">
                <a:hlinkClick r:id="rId3"/>
              </a:rPr>
              <a:t>www.betterenergy.org/e21-Phase1-Report</a:t>
            </a:r>
            <a:r>
              <a:rPr lang="en-US" sz="2800" dirty="0" smtClean="0"/>
              <a:t> </a:t>
            </a:r>
          </a:p>
        </p:txBody>
      </p:sp>
      <p:sp>
        <p:nvSpPr>
          <p:cNvPr id="4" name="Slide Number Placeholder 3"/>
          <p:cNvSpPr>
            <a:spLocks noGrp="1"/>
          </p:cNvSpPr>
          <p:nvPr>
            <p:ph type="sldNum" sz="quarter" idx="12"/>
          </p:nvPr>
        </p:nvSpPr>
        <p:spPr/>
        <p:txBody>
          <a:bodyPr/>
          <a:lstStyle/>
          <a:p>
            <a:fld id="{D71D75CD-E03E-43F4-8292-94ADD7792D90}" type="slidenum">
              <a:rPr lang="en-US" smtClean="0"/>
              <a:t>20</a:t>
            </a:fld>
            <a:endParaRPr lang="en-US"/>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19874071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Additional Information (cont.)</a:t>
            </a:r>
            <a:endParaRPr lang="en-US" dirty="0"/>
          </a:p>
        </p:txBody>
      </p:sp>
      <p:sp>
        <p:nvSpPr>
          <p:cNvPr id="3" name="Content Placeholder 2"/>
          <p:cNvSpPr>
            <a:spLocks noGrp="1"/>
          </p:cNvSpPr>
          <p:nvPr>
            <p:ph idx="1"/>
          </p:nvPr>
        </p:nvSpPr>
        <p:spPr>
          <a:xfrm>
            <a:off x="457200" y="2332037"/>
            <a:ext cx="8229600" cy="4525963"/>
          </a:xfrm>
        </p:spPr>
        <p:txBody>
          <a:bodyPr>
            <a:normAutofit fontScale="70000" lnSpcReduction="20000"/>
          </a:bodyPr>
          <a:lstStyle/>
          <a:p>
            <a:r>
              <a:rPr lang="en-US" dirty="0" smtClean="0"/>
              <a:t>State of New York. 2016. “Reforming the Energy Vision (REV).” White Paper. </a:t>
            </a:r>
            <a:r>
              <a:rPr lang="en-US" dirty="0" smtClean="0">
                <a:hlinkClick r:id="rId2"/>
              </a:rPr>
              <a:t>https://www.ny.gov/sites/ny.gov/files/atoms/files/WhitePaperREVMarch2016.pdf</a:t>
            </a:r>
            <a:r>
              <a:rPr lang="en-US" dirty="0" smtClean="0"/>
              <a:t> </a:t>
            </a:r>
          </a:p>
          <a:p>
            <a:r>
              <a:rPr lang="en-US" dirty="0"/>
              <a:t>State of New York. 2016. “Reforming the Energy Vision (REV).” </a:t>
            </a:r>
            <a:r>
              <a:rPr lang="en-US" dirty="0" smtClean="0"/>
              <a:t>Fact Sheet. </a:t>
            </a:r>
            <a:r>
              <a:rPr lang="en-US" dirty="0" smtClean="0">
                <a:hlinkClick r:id="rId3"/>
              </a:rPr>
              <a:t>https</a:t>
            </a:r>
            <a:r>
              <a:rPr lang="en-US" dirty="0">
                <a:hlinkClick r:id="rId3"/>
              </a:rPr>
              <a:t>://</a:t>
            </a:r>
            <a:r>
              <a:rPr lang="en-US" dirty="0" smtClean="0">
                <a:hlinkClick r:id="rId3"/>
              </a:rPr>
              <a:t>www.ny.gov/sites/ny.gov/files/atoms/files/REV42616WHATYOUNEEDTOKNOW.pdf</a:t>
            </a:r>
            <a:r>
              <a:rPr lang="en-US" dirty="0" smtClean="0"/>
              <a:t>  </a:t>
            </a:r>
          </a:p>
          <a:p>
            <a:r>
              <a:rPr lang="en-US" dirty="0" smtClean="0"/>
              <a:t>State </a:t>
            </a:r>
            <a:r>
              <a:rPr lang="en-US" dirty="0"/>
              <a:t>of New York – Executive Chamber. 2013. “Governor Cuomo Unveils ‘Scorecard’ to Measure Utilities’ Performance</a:t>
            </a:r>
            <a:r>
              <a:rPr lang="en-US" dirty="0" smtClean="0"/>
              <a:t>.”</a:t>
            </a:r>
          </a:p>
          <a:p>
            <a:r>
              <a:rPr lang="en-US" dirty="0" smtClean="0"/>
              <a:t>New York Department of Public Service. Undated. “DPS – Reforming the Energy Vision: About the Initiative.” </a:t>
            </a:r>
            <a:r>
              <a:rPr lang="en-US" dirty="0" smtClean="0">
                <a:hlinkClick r:id="rId4"/>
              </a:rPr>
              <a:t>http://www3.dps.ny.gov/W/PSCWeb.nsf/All/CC4F2EFA3A23551585257DEA007DCFE2?OpenDocument</a:t>
            </a:r>
            <a:r>
              <a:rPr lang="en-US" dirty="0" smtClean="0"/>
              <a:t> </a:t>
            </a:r>
          </a:p>
          <a:p>
            <a:endParaRPr lang="en-US" dirty="0"/>
          </a:p>
        </p:txBody>
      </p:sp>
      <p:sp>
        <p:nvSpPr>
          <p:cNvPr id="4" name="Slide Number Placeholder 3"/>
          <p:cNvSpPr>
            <a:spLocks noGrp="1"/>
          </p:cNvSpPr>
          <p:nvPr>
            <p:ph type="sldNum" sz="quarter" idx="12"/>
          </p:nvPr>
        </p:nvSpPr>
        <p:spPr/>
        <p:txBody>
          <a:bodyPr/>
          <a:lstStyle/>
          <a:p>
            <a:fld id="{D71D75CD-E03E-43F4-8292-94ADD7792D90}" type="slidenum">
              <a:rPr lang="en-US" smtClean="0"/>
              <a:t>21</a:t>
            </a:fld>
            <a:endParaRPr lang="en-US"/>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33189259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Additional Information (cont.)</a:t>
            </a:r>
            <a:endParaRPr lang="en-US" dirty="0"/>
          </a:p>
        </p:txBody>
      </p:sp>
      <p:sp>
        <p:nvSpPr>
          <p:cNvPr id="3" name="Content Placeholder 2"/>
          <p:cNvSpPr>
            <a:spLocks noGrp="1"/>
          </p:cNvSpPr>
          <p:nvPr>
            <p:ph idx="1"/>
          </p:nvPr>
        </p:nvSpPr>
        <p:spPr>
          <a:xfrm>
            <a:off x="457200" y="2332037"/>
            <a:ext cx="8229600" cy="4525963"/>
          </a:xfrm>
        </p:spPr>
        <p:txBody>
          <a:bodyPr>
            <a:noAutofit/>
          </a:bodyPr>
          <a:lstStyle/>
          <a:p>
            <a:r>
              <a:rPr lang="en-US" sz="1800" dirty="0" smtClean="0"/>
              <a:t>New York Public Service Commission Case No. 15-E-0302. </a:t>
            </a:r>
            <a:r>
              <a:rPr lang="en-US" sz="1800" i="1" dirty="0" smtClean="0"/>
              <a:t>In the Matter of the Implementation of a Large-Scale Renewable Program</a:t>
            </a:r>
            <a:r>
              <a:rPr lang="en-US" sz="1800" dirty="0" smtClean="0"/>
              <a:t>. Staff White Paper on Clean Energy Standard. January 25, 2016. </a:t>
            </a:r>
          </a:p>
          <a:p>
            <a:r>
              <a:rPr lang="en-US" sz="1800" dirty="0" smtClean="0"/>
              <a:t>New York Public Service Commission Case No. 13-E-0140. </a:t>
            </a:r>
            <a:r>
              <a:rPr lang="en-US" sz="1800" i="1" dirty="0" smtClean="0"/>
              <a:t>Proceeding on Motion of the Commission to Consider Utility Emergency Performance Metrics</a:t>
            </a:r>
            <a:r>
              <a:rPr lang="en-US" sz="1800" dirty="0" smtClean="0"/>
              <a:t>. Order Approving the Scorecard for Use by the Commission as a Guidance Document to Assess Electric Utility Response to Significant Outages. December 23, 2013. </a:t>
            </a:r>
          </a:p>
          <a:p>
            <a:r>
              <a:rPr lang="en-US" sz="1800" dirty="0" smtClean="0"/>
              <a:t>New York Public Service Commission Case No. 14-M-0101. </a:t>
            </a:r>
            <a:r>
              <a:rPr lang="en-US" sz="1800" i="1" dirty="0" smtClean="0"/>
              <a:t>Proceeding on Motion of the Commission in Regard to Reforming the Energy Vision</a:t>
            </a:r>
            <a:r>
              <a:rPr lang="en-US" sz="1800" dirty="0" smtClean="0"/>
              <a:t>. Order Adopting a Ratemaking and Utility Revenue Model Policy Framework. May 19, 2016.</a:t>
            </a:r>
          </a:p>
          <a:p>
            <a:r>
              <a:rPr lang="en-US" sz="1800" dirty="0" smtClean="0"/>
              <a:t>New York Public Service Commission Case No. 14-M-0101. </a:t>
            </a:r>
            <a:r>
              <a:rPr lang="en-US" sz="1800" i="1" dirty="0" smtClean="0"/>
              <a:t>Proceeding on Motion of the Commission in Regard to Reforming the Energy Vision</a:t>
            </a:r>
            <a:r>
              <a:rPr lang="en-US" sz="1800" dirty="0" smtClean="0"/>
              <a:t>. Order Adopting Regulatory Policy Framework and Implementation Plan. February 26, 2015. </a:t>
            </a:r>
            <a:r>
              <a:rPr lang="en-US" sz="1800" dirty="0" smtClean="0">
                <a:hlinkClick r:id="rId2"/>
              </a:rPr>
              <a:t>http://documents.dps.ny.gov/public/Common/ViewDoc.aspx?DocRefId=%7b0B599D87-445B-4197-9815-24C27623A6A0%7d</a:t>
            </a:r>
            <a:r>
              <a:rPr lang="en-US" sz="1800" dirty="0" smtClean="0"/>
              <a:t> </a:t>
            </a:r>
          </a:p>
        </p:txBody>
      </p:sp>
      <p:sp>
        <p:nvSpPr>
          <p:cNvPr id="4" name="Slide Number Placeholder 3"/>
          <p:cNvSpPr>
            <a:spLocks noGrp="1"/>
          </p:cNvSpPr>
          <p:nvPr>
            <p:ph type="sldNum" sz="quarter" idx="12"/>
          </p:nvPr>
        </p:nvSpPr>
        <p:spPr/>
        <p:txBody>
          <a:bodyPr/>
          <a:lstStyle/>
          <a:p>
            <a:fld id="{D71D75CD-E03E-43F4-8292-94ADD7792D90}" type="slidenum">
              <a:rPr lang="en-US" smtClean="0"/>
              <a:t>22</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37614226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Overview</a:t>
            </a:r>
            <a:endParaRPr lang="en-US" dirty="0"/>
          </a:p>
        </p:txBody>
      </p:sp>
      <p:sp>
        <p:nvSpPr>
          <p:cNvPr id="3" name="Content Placeholder 2"/>
          <p:cNvSpPr>
            <a:spLocks noGrp="1"/>
          </p:cNvSpPr>
          <p:nvPr>
            <p:ph idx="1"/>
          </p:nvPr>
        </p:nvSpPr>
        <p:spPr>
          <a:xfrm>
            <a:off x="457200" y="2332037"/>
            <a:ext cx="8229600" cy="4525963"/>
          </a:xfrm>
        </p:spPr>
        <p:txBody>
          <a:bodyPr>
            <a:normAutofit/>
          </a:bodyPr>
          <a:lstStyle/>
          <a:p>
            <a:r>
              <a:rPr lang="en-US" dirty="0" smtClean="0"/>
              <a:t>Some states only focus on grid modernization</a:t>
            </a:r>
          </a:p>
          <a:p>
            <a:pPr lvl="1">
              <a:buFont typeface="Courier New" panose="02070309020205020404" pitchFamily="49" charset="0"/>
              <a:buChar char="o"/>
            </a:pPr>
            <a:r>
              <a:rPr lang="en-US" dirty="0" smtClean="0"/>
              <a:t>Illinois – Energy Infrastructure Modernization Act</a:t>
            </a:r>
          </a:p>
          <a:p>
            <a:pPr lvl="1">
              <a:buFont typeface="Courier New" panose="02070309020205020404" pitchFamily="49" charset="0"/>
              <a:buChar char="o"/>
            </a:pPr>
            <a:r>
              <a:rPr lang="en-US" dirty="0" smtClean="0"/>
              <a:t>Arkansas – Regulatory Reform Act of 2015</a:t>
            </a:r>
          </a:p>
          <a:p>
            <a:pPr lvl="1">
              <a:buFont typeface="Courier New" panose="02070309020205020404" pitchFamily="49" charset="0"/>
              <a:buChar char="o"/>
            </a:pPr>
            <a:r>
              <a:rPr lang="en-US" dirty="0" smtClean="0"/>
              <a:t>Massachusetts – “Modernization of the Electric Grid” order</a:t>
            </a:r>
          </a:p>
          <a:p>
            <a:pPr lvl="1">
              <a:buFont typeface="Courier New" panose="02070309020205020404" pitchFamily="49" charset="0"/>
              <a:buChar char="o"/>
            </a:pPr>
            <a:r>
              <a:rPr lang="en-US" dirty="0" smtClean="0"/>
              <a:t>Maryland – advanced metering infrastructure (AMI) deployment</a:t>
            </a:r>
          </a:p>
          <a:p>
            <a:pPr lvl="1">
              <a:buFont typeface="Courier New" panose="02070309020205020404" pitchFamily="49" charset="0"/>
              <a:buChar char="o"/>
            </a:pPr>
            <a:r>
              <a:rPr lang="en-US" dirty="0" smtClean="0"/>
              <a:t>California – legislation and Public Utility Commission (PUC) efforts</a:t>
            </a:r>
          </a:p>
          <a:p>
            <a:endParaRPr lang="en-US" dirty="0"/>
          </a:p>
        </p:txBody>
      </p:sp>
      <p:sp>
        <p:nvSpPr>
          <p:cNvPr id="4" name="Slide Number Placeholder 3"/>
          <p:cNvSpPr>
            <a:spLocks noGrp="1"/>
          </p:cNvSpPr>
          <p:nvPr>
            <p:ph type="sldNum" sz="quarter" idx="12"/>
          </p:nvPr>
        </p:nvSpPr>
        <p:spPr/>
        <p:txBody>
          <a:bodyPr/>
          <a:lstStyle/>
          <a:p>
            <a:fld id="{D71D75CD-E03E-43F4-8292-94ADD7792D90}" type="slidenum">
              <a:rPr lang="en-US" smtClean="0"/>
              <a:t>3</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212886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NY REV</a:t>
            </a:r>
            <a:endParaRPr lang="en-US" dirty="0"/>
          </a:p>
        </p:txBody>
      </p:sp>
      <p:sp>
        <p:nvSpPr>
          <p:cNvPr id="3" name="Content Placeholder 2"/>
          <p:cNvSpPr>
            <a:spLocks noGrp="1"/>
          </p:cNvSpPr>
          <p:nvPr>
            <p:ph idx="1"/>
          </p:nvPr>
        </p:nvSpPr>
        <p:spPr>
          <a:xfrm>
            <a:off x="457200" y="2332037"/>
            <a:ext cx="8305800" cy="4525963"/>
          </a:xfrm>
        </p:spPr>
        <p:txBody>
          <a:bodyPr>
            <a:normAutofit/>
          </a:bodyPr>
          <a:lstStyle/>
          <a:p>
            <a:r>
              <a:rPr lang="en-US" dirty="0" smtClean="0"/>
              <a:t>Goal: achieve a, “… consumer-oriented market that encourages innovative, market-based solutions that reduce costs while meeting critical environmental needs”</a:t>
            </a:r>
          </a:p>
          <a:p>
            <a:r>
              <a:rPr lang="en-US" dirty="0" smtClean="0"/>
              <a:t>Governor’s order – innovation and market transformation</a:t>
            </a:r>
          </a:p>
          <a:p>
            <a:r>
              <a:rPr lang="en-US" dirty="0" smtClean="0"/>
              <a:t>Motivations: financial cost, environmental goals, resilience</a:t>
            </a:r>
          </a:p>
        </p:txBody>
      </p:sp>
      <p:sp>
        <p:nvSpPr>
          <p:cNvPr id="4" name="Slide Number Placeholder 3"/>
          <p:cNvSpPr>
            <a:spLocks noGrp="1"/>
          </p:cNvSpPr>
          <p:nvPr>
            <p:ph type="sldNum" sz="quarter" idx="12"/>
          </p:nvPr>
        </p:nvSpPr>
        <p:spPr/>
        <p:txBody>
          <a:bodyPr/>
          <a:lstStyle/>
          <a:p>
            <a:fld id="{D71D75CD-E03E-43F4-8292-94ADD7792D90}" type="slidenum">
              <a:rPr lang="en-US" smtClean="0"/>
              <a:t>4</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34832660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NY REV (cont.)</a:t>
            </a:r>
            <a:endParaRPr lang="en-US" dirty="0"/>
          </a:p>
        </p:txBody>
      </p:sp>
      <p:sp>
        <p:nvSpPr>
          <p:cNvPr id="3" name="Content Placeholder 2"/>
          <p:cNvSpPr>
            <a:spLocks noGrp="1"/>
          </p:cNvSpPr>
          <p:nvPr>
            <p:ph idx="1"/>
          </p:nvPr>
        </p:nvSpPr>
        <p:spPr>
          <a:xfrm>
            <a:off x="457200" y="2332037"/>
            <a:ext cx="8305800" cy="4525963"/>
          </a:xfrm>
        </p:spPr>
        <p:txBody>
          <a:bodyPr>
            <a:normAutofit/>
          </a:bodyPr>
          <a:lstStyle/>
          <a:p>
            <a:r>
              <a:rPr lang="en-US" dirty="0" smtClean="0"/>
              <a:t>Multi-year</a:t>
            </a:r>
          </a:p>
          <a:p>
            <a:r>
              <a:rPr lang="en-US" dirty="0" smtClean="0"/>
              <a:t>Mapped in NY’s 2015 State Energy Plan</a:t>
            </a:r>
          </a:p>
          <a:p>
            <a:r>
              <a:rPr lang="en-US" dirty="0" smtClean="0"/>
              <a:t>PSC-initiated tracks/proceedings</a:t>
            </a:r>
          </a:p>
        </p:txBody>
      </p:sp>
      <p:sp>
        <p:nvSpPr>
          <p:cNvPr id="4" name="Slide Number Placeholder 3"/>
          <p:cNvSpPr>
            <a:spLocks noGrp="1"/>
          </p:cNvSpPr>
          <p:nvPr>
            <p:ph type="sldNum" sz="quarter" idx="12"/>
          </p:nvPr>
        </p:nvSpPr>
        <p:spPr/>
        <p:txBody>
          <a:bodyPr/>
          <a:lstStyle/>
          <a:p>
            <a:fld id="{D71D75CD-E03E-43F4-8292-94ADD7792D90}" type="slidenum">
              <a:rPr lang="en-US" smtClean="0"/>
              <a:t>5</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39054675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a:t>NY </a:t>
            </a:r>
            <a:r>
              <a:rPr lang="en-US" dirty="0" smtClean="0"/>
              <a:t>REV (cont.)</a:t>
            </a:r>
            <a:endParaRPr lang="en-US" dirty="0"/>
          </a:p>
        </p:txBody>
      </p:sp>
      <p:sp>
        <p:nvSpPr>
          <p:cNvPr id="3" name="Content Placeholder 2"/>
          <p:cNvSpPr>
            <a:spLocks noGrp="1"/>
          </p:cNvSpPr>
          <p:nvPr>
            <p:ph idx="1"/>
          </p:nvPr>
        </p:nvSpPr>
        <p:spPr>
          <a:xfrm>
            <a:off x="457200" y="2332037"/>
            <a:ext cx="8229600" cy="4525963"/>
          </a:xfrm>
        </p:spPr>
        <p:txBody>
          <a:bodyPr/>
          <a:lstStyle/>
          <a:p>
            <a:r>
              <a:rPr lang="en-US" dirty="0"/>
              <a:t>REV Clean Energy Goals for 2030:</a:t>
            </a:r>
          </a:p>
          <a:p>
            <a:pPr lvl="1">
              <a:buFont typeface="Courier New" panose="02070309020205020404" pitchFamily="49" charset="0"/>
              <a:buChar char="o"/>
            </a:pPr>
            <a:r>
              <a:rPr lang="en-US" dirty="0"/>
              <a:t>40% GHG reduction (over 1990)</a:t>
            </a:r>
          </a:p>
          <a:p>
            <a:pPr lvl="1">
              <a:buFont typeface="Courier New" panose="02070309020205020404" pitchFamily="49" charset="0"/>
              <a:buChar char="o"/>
            </a:pPr>
            <a:r>
              <a:rPr lang="en-US" dirty="0"/>
              <a:t>50% renewable energy generation</a:t>
            </a:r>
          </a:p>
          <a:p>
            <a:pPr lvl="1">
              <a:buFont typeface="Courier New" panose="02070309020205020404" pitchFamily="49" charset="0"/>
              <a:buChar char="o"/>
            </a:pPr>
            <a:r>
              <a:rPr lang="en-US" dirty="0"/>
              <a:t>23% building energy consumption decrease (over 2012)</a:t>
            </a:r>
          </a:p>
          <a:p>
            <a:r>
              <a:rPr lang="en-US" dirty="0" smtClean="0"/>
              <a:t>Innovation/realign utility model with policy goals</a:t>
            </a:r>
            <a:endParaRPr lang="en-US" dirty="0"/>
          </a:p>
        </p:txBody>
      </p:sp>
      <p:sp>
        <p:nvSpPr>
          <p:cNvPr id="4" name="Slide Number Placeholder 3"/>
          <p:cNvSpPr>
            <a:spLocks noGrp="1"/>
          </p:cNvSpPr>
          <p:nvPr>
            <p:ph type="sldNum" sz="quarter" idx="12"/>
          </p:nvPr>
        </p:nvSpPr>
        <p:spPr/>
        <p:txBody>
          <a:bodyPr/>
          <a:lstStyle/>
          <a:p>
            <a:fld id="{D71D75CD-E03E-43F4-8292-94ADD7792D90}" type="slidenum">
              <a:rPr lang="en-US" smtClean="0"/>
              <a:t>6</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2720551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NY REV (cont.)</a:t>
            </a:r>
            <a:endParaRPr lang="en-US" dirty="0"/>
          </a:p>
        </p:txBody>
      </p:sp>
      <p:sp>
        <p:nvSpPr>
          <p:cNvPr id="3" name="Content Placeholder 2"/>
          <p:cNvSpPr>
            <a:spLocks noGrp="1"/>
          </p:cNvSpPr>
          <p:nvPr>
            <p:ph idx="1"/>
          </p:nvPr>
        </p:nvSpPr>
        <p:spPr>
          <a:xfrm>
            <a:off x="457200" y="2332037"/>
            <a:ext cx="8229600" cy="4525963"/>
          </a:xfrm>
        </p:spPr>
        <p:txBody>
          <a:bodyPr>
            <a:normAutofit/>
          </a:bodyPr>
          <a:lstStyle/>
          <a:p>
            <a:r>
              <a:rPr lang="en-US" dirty="0" smtClean="0"/>
              <a:t>Framework:</a:t>
            </a:r>
          </a:p>
          <a:p>
            <a:pPr lvl="1">
              <a:buFont typeface="Courier New" panose="02070309020205020404" pitchFamily="49" charset="0"/>
              <a:buChar char="o"/>
            </a:pPr>
            <a:r>
              <a:rPr lang="en-US" dirty="0" smtClean="0"/>
              <a:t>Regulatory Reform (NYPSC)</a:t>
            </a:r>
          </a:p>
          <a:p>
            <a:pPr lvl="2">
              <a:buFont typeface="Wingdings" panose="05000000000000000000" pitchFamily="2" charset="2"/>
              <a:buChar char="§"/>
            </a:pPr>
            <a:r>
              <a:rPr lang="en-US" dirty="0" smtClean="0"/>
              <a:t>New York Public Service Commission’s “scorecard” model</a:t>
            </a:r>
          </a:p>
          <a:p>
            <a:pPr lvl="3">
              <a:buFont typeface="Arial" panose="020B0604020202020204" pitchFamily="34" charset="0"/>
              <a:buChar char="•"/>
            </a:pPr>
            <a:r>
              <a:rPr lang="en-US" dirty="0"/>
              <a:t>M</a:t>
            </a:r>
            <a:r>
              <a:rPr lang="en-US" dirty="0" smtClean="0"/>
              <a:t>etrics for PBR and tracking policy goals</a:t>
            </a:r>
          </a:p>
          <a:p>
            <a:pPr lvl="3">
              <a:buFont typeface="Arial" panose="020B0604020202020204" pitchFamily="34" charset="0"/>
              <a:buChar char="•"/>
            </a:pPr>
            <a:r>
              <a:rPr lang="en-US" dirty="0" smtClean="0"/>
              <a:t>Reliability measurement</a:t>
            </a:r>
          </a:p>
          <a:p>
            <a:pPr lvl="3">
              <a:buFont typeface="Arial" panose="020B0604020202020204" pitchFamily="34" charset="0"/>
              <a:buChar char="•"/>
            </a:pPr>
            <a:r>
              <a:rPr lang="en-US" dirty="0" smtClean="0"/>
              <a:t>Earnings Adjustment Mechanism </a:t>
            </a:r>
          </a:p>
          <a:p>
            <a:pPr lvl="1">
              <a:buFont typeface="Courier New" panose="02070309020205020404" pitchFamily="49" charset="0"/>
              <a:buChar char="o"/>
            </a:pPr>
            <a:r>
              <a:rPr lang="en-US" dirty="0" smtClean="0"/>
              <a:t>Market Activation (NYSERDA)</a:t>
            </a:r>
          </a:p>
          <a:p>
            <a:pPr lvl="1">
              <a:buFont typeface="Courier New" panose="02070309020205020404" pitchFamily="49" charset="0"/>
              <a:buChar char="o"/>
            </a:pPr>
            <a:r>
              <a:rPr lang="en-US" dirty="0" smtClean="0"/>
              <a:t>Leading by Example (NYPA)</a:t>
            </a:r>
          </a:p>
        </p:txBody>
      </p:sp>
      <p:sp>
        <p:nvSpPr>
          <p:cNvPr id="4" name="Slide Number Placeholder 3"/>
          <p:cNvSpPr>
            <a:spLocks noGrp="1"/>
          </p:cNvSpPr>
          <p:nvPr>
            <p:ph type="sldNum" sz="quarter" idx="12"/>
          </p:nvPr>
        </p:nvSpPr>
        <p:spPr/>
        <p:txBody>
          <a:bodyPr/>
          <a:lstStyle/>
          <a:p>
            <a:fld id="{D71D75CD-E03E-43F4-8292-94ADD7792D90}" type="slidenum">
              <a:rPr lang="en-US" smtClean="0"/>
              <a:t>7</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19750544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NY REV (cont.)</a:t>
            </a:r>
            <a:endParaRPr lang="en-US" dirty="0"/>
          </a:p>
        </p:txBody>
      </p:sp>
      <p:sp>
        <p:nvSpPr>
          <p:cNvPr id="3" name="Content Placeholder 2"/>
          <p:cNvSpPr>
            <a:spLocks noGrp="1"/>
          </p:cNvSpPr>
          <p:nvPr>
            <p:ph idx="1"/>
          </p:nvPr>
        </p:nvSpPr>
        <p:spPr>
          <a:xfrm>
            <a:off x="457200" y="2332037"/>
            <a:ext cx="8229600" cy="4525963"/>
          </a:xfrm>
        </p:spPr>
        <p:txBody>
          <a:bodyPr/>
          <a:lstStyle/>
          <a:p>
            <a:r>
              <a:rPr lang="en-US" dirty="0" smtClean="0"/>
              <a:t>Specific actions:</a:t>
            </a:r>
          </a:p>
          <a:p>
            <a:pPr lvl="1">
              <a:buFont typeface="Courier New" panose="02070309020205020404" pitchFamily="49" charset="0"/>
              <a:buChar char="o"/>
            </a:pPr>
            <a:r>
              <a:rPr lang="en-US" dirty="0" smtClean="0"/>
              <a:t>Renewable Energy</a:t>
            </a:r>
          </a:p>
          <a:p>
            <a:pPr lvl="1">
              <a:buFont typeface="Courier New" panose="02070309020205020404" pitchFamily="49" charset="0"/>
              <a:buChar char="o"/>
            </a:pPr>
            <a:r>
              <a:rPr lang="en-US" dirty="0" smtClean="0"/>
              <a:t>Buildings and Energy Efficiency</a:t>
            </a:r>
          </a:p>
          <a:p>
            <a:pPr lvl="1">
              <a:buFont typeface="Courier New" panose="02070309020205020404" pitchFamily="49" charset="0"/>
              <a:buChar char="o"/>
            </a:pPr>
            <a:r>
              <a:rPr lang="en-US" dirty="0" smtClean="0"/>
              <a:t>Clean Energy Financing</a:t>
            </a:r>
          </a:p>
          <a:p>
            <a:pPr lvl="1">
              <a:buFont typeface="Courier New" panose="02070309020205020404" pitchFamily="49" charset="0"/>
              <a:buChar char="o"/>
            </a:pPr>
            <a:r>
              <a:rPr lang="en-US" dirty="0" smtClean="0"/>
              <a:t>Sustainable and Resilient Communities</a:t>
            </a:r>
          </a:p>
          <a:p>
            <a:pPr lvl="1">
              <a:buFont typeface="Courier New" panose="02070309020205020404" pitchFamily="49" charset="0"/>
              <a:buChar char="o"/>
            </a:pPr>
            <a:r>
              <a:rPr lang="en-US" dirty="0" smtClean="0"/>
              <a:t>Energy Infrastructure Modernization</a:t>
            </a:r>
          </a:p>
          <a:p>
            <a:pPr lvl="1">
              <a:buFont typeface="Courier New" panose="02070309020205020404" pitchFamily="49" charset="0"/>
              <a:buChar char="o"/>
            </a:pPr>
            <a:r>
              <a:rPr lang="en-US" dirty="0" smtClean="0"/>
              <a:t>Innovation and R&amp;D</a:t>
            </a:r>
          </a:p>
          <a:p>
            <a:pPr lvl="1">
              <a:buFont typeface="Courier New" panose="02070309020205020404" pitchFamily="49" charset="0"/>
              <a:buChar char="o"/>
            </a:pPr>
            <a:r>
              <a:rPr lang="en-US" dirty="0" smtClean="0"/>
              <a:t>Transportation</a:t>
            </a:r>
          </a:p>
          <a:p>
            <a:endParaRPr lang="en-US" dirty="0"/>
          </a:p>
        </p:txBody>
      </p:sp>
      <p:sp>
        <p:nvSpPr>
          <p:cNvPr id="4" name="Slide Number Placeholder 3"/>
          <p:cNvSpPr>
            <a:spLocks noGrp="1"/>
          </p:cNvSpPr>
          <p:nvPr>
            <p:ph type="sldNum" sz="quarter" idx="12"/>
          </p:nvPr>
        </p:nvSpPr>
        <p:spPr/>
        <p:txBody>
          <a:bodyPr/>
          <a:lstStyle/>
          <a:p>
            <a:fld id="{D71D75CD-E03E-43F4-8292-94ADD7792D90}" type="slidenum">
              <a:rPr lang="en-US" smtClean="0"/>
              <a:t>8</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6208305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dirty="0" smtClean="0"/>
              <a:t>MN e21 Initiative</a:t>
            </a:r>
            <a:endParaRPr lang="en-US" dirty="0"/>
          </a:p>
        </p:txBody>
      </p:sp>
      <p:sp>
        <p:nvSpPr>
          <p:cNvPr id="3" name="Content Placeholder 2"/>
          <p:cNvSpPr>
            <a:spLocks noGrp="1"/>
          </p:cNvSpPr>
          <p:nvPr>
            <p:ph idx="1"/>
          </p:nvPr>
        </p:nvSpPr>
        <p:spPr>
          <a:xfrm>
            <a:off x="457200" y="2332037"/>
            <a:ext cx="8229600" cy="4525963"/>
          </a:xfrm>
        </p:spPr>
        <p:txBody>
          <a:bodyPr>
            <a:normAutofit/>
          </a:bodyPr>
          <a:lstStyle/>
          <a:p>
            <a:r>
              <a:rPr lang="en-US" dirty="0" smtClean="0"/>
              <a:t>Initiated/convened by Great Plains Institute (non-profit)</a:t>
            </a:r>
          </a:p>
          <a:p>
            <a:r>
              <a:rPr lang="en-US" dirty="0"/>
              <a:t>Multi-track process outside regulatory arena</a:t>
            </a:r>
          </a:p>
          <a:p>
            <a:r>
              <a:rPr lang="en-US" dirty="0" smtClean="0"/>
              <a:t>Multi-year</a:t>
            </a:r>
          </a:p>
          <a:p>
            <a:r>
              <a:rPr lang="en-US" dirty="0" smtClean="0"/>
              <a:t>Renewable energy standards, energy efficiency practices, PBR</a:t>
            </a:r>
          </a:p>
        </p:txBody>
      </p:sp>
      <p:sp>
        <p:nvSpPr>
          <p:cNvPr id="4" name="Slide Number Placeholder 3"/>
          <p:cNvSpPr>
            <a:spLocks noGrp="1"/>
          </p:cNvSpPr>
          <p:nvPr>
            <p:ph type="sldNum" sz="quarter" idx="12"/>
          </p:nvPr>
        </p:nvSpPr>
        <p:spPr/>
        <p:txBody>
          <a:bodyPr/>
          <a:lstStyle/>
          <a:p>
            <a:fld id="{D71D75CD-E03E-43F4-8292-94ADD7792D90}" type="slidenum">
              <a:rPr lang="en-US" smtClean="0"/>
              <a:t>9</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76200"/>
            <a:ext cx="3905250" cy="1171575"/>
          </a:xfrm>
          <a:prstGeom prst="rect">
            <a:avLst/>
          </a:prstGeom>
        </p:spPr>
      </p:pic>
    </p:spTree>
    <p:extLst>
      <p:ext uri="{BB962C8B-B14F-4D97-AF65-F5344CB8AC3E}">
        <p14:creationId xmlns:p14="http://schemas.microsoft.com/office/powerpoint/2010/main" val="29158550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1219</TotalTime>
  <Words>1962</Words>
  <Application>Microsoft Office PowerPoint</Application>
  <PresentationFormat>On-screen Show (4:3)</PresentationFormat>
  <Paragraphs>230</Paragraphs>
  <Slides>22</Slides>
  <Notes>16</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Regulatory Reform: Processes in Other States</vt:lpstr>
      <vt:lpstr>Outline</vt:lpstr>
      <vt:lpstr>Overview</vt:lpstr>
      <vt:lpstr>NY REV</vt:lpstr>
      <vt:lpstr>NY REV (cont.)</vt:lpstr>
      <vt:lpstr>NY REV (cont.)</vt:lpstr>
      <vt:lpstr>NY REV (cont.)</vt:lpstr>
      <vt:lpstr>NY REV (cont.)</vt:lpstr>
      <vt:lpstr>MN e21 Initiative</vt:lpstr>
      <vt:lpstr>MN e21 Initiative (cont.)</vt:lpstr>
      <vt:lpstr>MN e21 Initiative (cont.)</vt:lpstr>
      <vt:lpstr>MN e21 Initiative (cont.)</vt:lpstr>
      <vt:lpstr>MN e21 Initiative (cont.)</vt:lpstr>
      <vt:lpstr>MN e21 Initiative (cont.)</vt:lpstr>
      <vt:lpstr>MN e21 Initiative (cont.)</vt:lpstr>
      <vt:lpstr>Observations</vt:lpstr>
      <vt:lpstr>Observations (cont.)</vt:lpstr>
      <vt:lpstr>Conclusions</vt:lpstr>
      <vt:lpstr>Conclusions (cont.)</vt:lpstr>
      <vt:lpstr>Additional Information</vt:lpstr>
      <vt:lpstr>Additional Information (cont.)</vt:lpstr>
      <vt:lpstr>Additional Information (cont.)</vt:lpstr>
    </vt:vector>
  </TitlesOfParts>
  <Company>State of Missouri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Regulatory Reform: Processes in Other States</dc:title>
  <dc:creator>Hyman, Martin</dc:creator>
  <cp:lastModifiedBy>Vaught, Dianna</cp:lastModifiedBy>
  <cp:revision>31</cp:revision>
  <dcterms:created xsi:type="dcterms:W3CDTF">2016-08-30T21:08:58Z</dcterms:created>
  <dcterms:modified xsi:type="dcterms:W3CDTF">2016-09-14T23:03:19Z</dcterms:modified>
</cp:coreProperties>
</file>