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1" r:id="rId1"/>
  </p:sldMasterIdLst>
  <p:notesMasterIdLst>
    <p:notesMasterId r:id="rId29"/>
  </p:notesMasterIdLst>
  <p:handoutMasterIdLst>
    <p:handoutMasterId r:id="rId30"/>
  </p:handoutMasterIdLst>
  <p:sldIdLst>
    <p:sldId id="694" r:id="rId2"/>
    <p:sldId id="581" r:id="rId3"/>
    <p:sldId id="582" r:id="rId4"/>
    <p:sldId id="583" r:id="rId5"/>
    <p:sldId id="610" r:id="rId6"/>
    <p:sldId id="633" r:id="rId7"/>
    <p:sldId id="704" r:id="rId8"/>
    <p:sldId id="702" r:id="rId9"/>
    <p:sldId id="703" r:id="rId10"/>
    <p:sldId id="648" r:id="rId11"/>
    <p:sldId id="650" r:id="rId12"/>
    <p:sldId id="651" r:id="rId13"/>
    <p:sldId id="700" r:id="rId14"/>
    <p:sldId id="698" r:id="rId15"/>
    <p:sldId id="696" r:id="rId16"/>
    <p:sldId id="706" r:id="rId17"/>
    <p:sldId id="697" r:id="rId18"/>
    <p:sldId id="709" r:id="rId19"/>
    <p:sldId id="708" r:id="rId20"/>
    <p:sldId id="591" r:id="rId21"/>
    <p:sldId id="707" r:id="rId22"/>
    <p:sldId id="589" r:id="rId23"/>
    <p:sldId id="637" r:id="rId24"/>
    <p:sldId id="658" r:id="rId25"/>
    <p:sldId id="710" r:id="rId26"/>
    <p:sldId id="580" r:id="rId27"/>
    <p:sldId id="616" r:id="rId28"/>
  </p:sldIdLst>
  <p:sldSz cx="9144000" cy="5143500" type="screen16x9"/>
  <p:notesSz cx="6858000" cy="9080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18">
          <p15:clr>
            <a:srgbClr val="A4A3A4"/>
          </p15:clr>
        </p15:guide>
        <p15:guide id="2" pos="56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6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hard Lowenthal" initials="rw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000000"/>
    <a:srgbClr val="50A1D9"/>
    <a:srgbClr val="00A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8" autoAdjust="0"/>
    <p:restoredTop sz="97203" autoAdjust="0"/>
  </p:normalViewPr>
  <p:slideViewPr>
    <p:cSldViewPr>
      <p:cViewPr varScale="1">
        <p:scale>
          <a:sx n="106" d="100"/>
          <a:sy n="106" d="100"/>
        </p:scale>
        <p:origin x="-96" y="-780"/>
      </p:cViewPr>
      <p:guideLst>
        <p:guide orient="horz" pos="3118"/>
        <p:guide pos="56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304"/>
    </p:cViewPr>
  </p:sorterViewPr>
  <p:notesViewPr>
    <p:cSldViewPr>
      <p:cViewPr varScale="1">
        <p:scale>
          <a:sx n="57" d="100"/>
          <a:sy n="57" d="100"/>
        </p:scale>
        <p:origin x="-1824" y="-84"/>
      </p:cViewPr>
      <p:guideLst>
        <p:guide orient="horz" pos="286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tonycanova:Library:Containers:com.apple.mail:Data:Library:Mail%20Downloads:F30E800E-4DEC-4823-A0E1-BD12F4433440:EV%20Sales%20Dashboard-%20April%20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[EV Sales Dashboard- April 2016.xlsx]EV Sales!PivotTable4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US Cumulative EV Sales by Month</a:t>
            </a:r>
          </a:p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b="0"/>
              <a:t>Source: Baum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  <c:spPr>
          <a:solidFill>
            <a:srgbClr val="FF7A14"/>
          </a:solidFill>
          <a:ln>
            <a:solidFill>
              <a:srgbClr val="FF7A14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9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3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5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6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7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8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19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20"/>
        <c:spPr>
          <a:solidFill>
            <a:srgbClr val="FF7A14"/>
          </a:solidFill>
          <a:ln>
            <a:solidFill>
              <a:srgbClr val="FF7A14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2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2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23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2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25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26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27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28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29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3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3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  <c:pivotFmt>
        <c:idx val="32"/>
        <c:spPr>
          <a:solidFill>
            <a:srgbClr val="FF7A14"/>
          </a:solidFill>
          <a:ln>
            <a:solidFill>
              <a:srgbClr val="FF7A14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'EV Sales'!$AL$8:$AL$9</c:f>
              <c:strCache>
                <c:ptCount val="1"/>
                <c:pt idx="0">
                  <c:v>Cumulative EVs</c:v>
                </c:pt>
              </c:strCache>
            </c:strRef>
          </c:tx>
          <c:spPr>
            <a:solidFill>
              <a:srgbClr val="FF7A14"/>
            </a:solidFill>
            <a:ln>
              <a:solidFill>
                <a:srgbClr val="FF7A14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'EV Sales'!$AK$10:$AK$73</c:f>
              <c:strCache>
                <c:ptCount val="64"/>
                <c:pt idx="0">
                  <c:v> Jan-11</c:v>
                </c:pt>
                <c:pt idx="1">
                  <c:v> Feb-11</c:v>
                </c:pt>
                <c:pt idx="2">
                  <c:v> Mar-11</c:v>
                </c:pt>
                <c:pt idx="3">
                  <c:v> Apr-11</c:v>
                </c:pt>
                <c:pt idx="4">
                  <c:v> May-11</c:v>
                </c:pt>
                <c:pt idx="5">
                  <c:v> Jun-11</c:v>
                </c:pt>
                <c:pt idx="6">
                  <c:v> Jul-11</c:v>
                </c:pt>
                <c:pt idx="7">
                  <c:v> Aug-11</c:v>
                </c:pt>
                <c:pt idx="8">
                  <c:v> Sep-11</c:v>
                </c:pt>
                <c:pt idx="9">
                  <c:v> Oct-11</c:v>
                </c:pt>
                <c:pt idx="10">
                  <c:v> Nov-11</c:v>
                </c:pt>
                <c:pt idx="11">
                  <c:v> Dec-11</c:v>
                </c:pt>
                <c:pt idx="12">
                  <c:v> Jan-12</c:v>
                </c:pt>
                <c:pt idx="13">
                  <c:v> Feb-12</c:v>
                </c:pt>
                <c:pt idx="14">
                  <c:v> Mar-12</c:v>
                </c:pt>
                <c:pt idx="15">
                  <c:v> Apr-12</c:v>
                </c:pt>
                <c:pt idx="16">
                  <c:v> May-12</c:v>
                </c:pt>
                <c:pt idx="17">
                  <c:v> Jun-12</c:v>
                </c:pt>
                <c:pt idx="18">
                  <c:v> Jul-12</c:v>
                </c:pt>
                <c:pt idx="19">
                  <c:v> Aug-12</c:v>
                </c:pt>
                <c:pt idx="20">
                  <c:v> Sep-12</c:v>
                </c:pt>
                <c:pt idx="21">
                  <c:v> Oct-12</c:v>
                </c:pt>
                <c:pt idx="22">
                  <c:v> Nov-12</c:v>
                </c:pt>
                <c:pt idx="23">
                  <c:v> Dec-12</c:v>
                </c:pt>
                <c:pt idx="24">
                  <c:v> Jan-13</c:v>
                </c:pt>
                <c:pt idx="25">
                  <c:v> Feb-13</c:v>
                </c:pt>
                <c:pt idx="26">
                  <c:v> Mar-13</c:v>
                </c:pt>
                <c:pt idx="27">
                  <c:v> Apr-13</c:v>
                </c:pt>
                <c:pt idx="28">
                  <c:v> May-13</c:v>
                </c:pt>
                <c:pt idx="29">
                  <c:v> Jun-13</c:v>
                </c:pt>
                <c:pt idx="30">
                  <c:v> Jul-13</c:v>
                </c:pt>
                <c:pt idx="31">
                  <c:v> Aug-13</c:v>
                </c:pt>
                <c:pt idx="32">
                  <c:v> Sep-13</c:v>
                </c:pt>
                <c:pt idx="33">
                  <c:v> Oct-13</c:v>
                </c:pt>
                <c:pt idx="34">
                  <c:v> Nov-13</c:v>
                </c:pt>
                <c:pt idx="35">
                  <c:v> Dec-13</c:v>
                </c:pt>
                <c:pt idx="36">
                  <c:v> Jan-14</c:v>
                </c:pt>
                <c:pt idx="37">
                  <c:v> Feb-14</c:v>
                </c:pt>
                <c:pt idx="38">
                  <c:v> Mar-14</c:v>
                </c:pt>
                <c:pt idx="39">
                  <c:v> Apr-14</c:v>
                </c:pt>
                <c:pt idx="40">
                  <c:v> May-14</c:v>
                </c:pt>
                <c:pt idx="41">
                  <c:v> Jun-14</c:v>
                </c:pt>
                <c:pt idx="42">
                  <c:v> Jul-14</c:v>
                </c:pt>
                <c:pt idx="43">
                  <c:v> Aug-14</c:v>
                </c:pt>
                <c:pt idx="44">
                  <c:v> Sep-14</c:v>
                </c:pt>
                <c:pt idx="45">
                  <c:v> Oct-14</c:v>
                </c:pt>
                <c:pt idx="46">
                  <c:v> Nov-14</c:v>
                </c:pt>
                <c:pt idx="47">
                  <c:v> Dec-14</c:v>
                </c:pt>
                <c:pt idx="48">
                  <c:v> Jan-15</c:v>
                </c:pt>
                <c:pt idx="49">
                  <c:v> Feb-15</c:v>
                </c:pt>
                <c:pt idx="50">
                  <c:v> Mar-15</c:v>
                </c:pt>
                <c:pt idx="51">
                  <c:v> Apr-15</c:v>
                </c:pt>
                <c:pt idx="52">
                  <c:v> May-15</c:v>
                </c:pt>
                <c:pt idx="53">
                  <c:v> Jun-15</c:v>
                </c:pt>
                <c:pt idx="54">
                  <c:v> Jul-15</c:v>
                </c:pt>
                <c:pt idx="55">
                  <c:v> Aug-15</c:v>
                </c:pt>
                <c:pt idx="56">
                  <c:v> Sep-15</c:v>
                </c:pt>
                <c:pt idx="57">
                  <c:v> Oct-15</c:v>
                </c:pt>
                <c:pt idx="58">
                  <c:v> Nov-15</c:v>
                </c:pt>
                <c:pt idx="59">
                  <c:v> Dec-15</c:v>
                </c:pt>
                <c:pt idx="60">
                  <c:v> Jan-16</c:v>
                </c:pt>
                <c:pt idx="61">
                  <c:v> Feb-16</c:v>
                </c:pt>
                <c:pt idx="62">
                  <c:v> Mar-16</c:v>
                </c:pt>
                <c:pt idx="63">
                  <c:v> Apr-16</c:v>
                </c:pt>
              </c:strCache>
            </c:strRef>
          </c:cat>
          <c:val>
            <c:numRef>
              <c:f>'EV Sales'!$AL$10:$AL$73</c:f>
              <c:numCache>
                <c:formatCode>_(* #,##0_);_(* \(#,##0\);_(* "-"??_);_(@_)</c:formatCode>
                <c:ptCount val="64"/>
                <c:pt idx="0">
                  <c:v>768</c:v>
                </c:pt>
                <c:pt idx="1">
                  <c:v>1136</c:v>
                </c:pt>
                <c:pt idx="2">
                  <c:v>2062</c:v>
                </c:pt>
                <c:pt idx="3">
                  <c:v>3155</c:v>
                </c:pt>
                <c:pt idx="4">
                  <c:v>4786</c:v>
                </c:pt>
                <c:pt idx="5">
                  <c:v>7055</c:v>
                </c:pt>
                <c:pt idx="6">
                  <c:v>8112</c:v>
                </c:pt>
                <c:pt idx="7">
                  <c:v>9776</c:v>
                </c:pt>
                <c:pt idx="8">
                  <c:v>11530</c:v>
                </c:pt>
                <c:pt idx="9">
                  <c:v>13504</c:v>
                </c:pt>
                <c:pt idx="10">
                  <c:v>15420</c:v>
                </c:pt>
                <c:pt idx="11">
                  <c:v>18169</c:v>
                </c:pt>
                <c:pt idx="12">
                  <c:v>19598</c:v>
                </c:pt>
                <c:pt idx="13">
                  <c:v>21267</c:v>
                </c:pt>
                <c:pt idx="14">
                  <c:v>25408</c:v>
                </c:pt>
                <c:pt idx="15">
                  <c:v>29003</c:v>
                </c:pt>
                <c:pt idx="16">
                  <c:v>32381</c:v>
                </c:pt>
                <c:pt idx="17">
                  <c:v>35699</c:v>
                </c:pt>
                <c:pt idx="18">
                  <c:v>38744</c:v>
                </c:pt>
                <c:pt idx="19">
                  <c:v>43459</c:v>
                </c:pt>
                <c:pt idx="20">
                  <c:v>49238</c:v>
                </c:pt>
                <c:pt idx="21">
                  <c:v>56620</c:v>
                </c:pt>
                <c:pt idx="22">
                  <c:v>63778</c:v>
                </c:pt>
                <c:pt idx="23">
                  <c:v>71547</c:v>
                </c:pt>
                <c:pt idx="24">
                  <c:v>76223</c:v>
                </c:pt>
                <c:pt idx="25">
                  <c:v>81728</c:v>
                </c:pt>
                <c:pt idx="26">
                  <c:v>89360</c:v>
                </c:pt>
                <c:pt idx="27">
                  <c:v>96198</c:v>
                </c:pt>
                <c:pt idx="28">
                  <c:v>103552</c:v>
                </c:pt>
                <c:pt idx="29">
                  <c:v>112244</c:v>
                </c:pt>
                <c:pt idx="30">
                  <c:v>119815</c:v>
                </c:pt>
                <c:pt idx="31">
                  <c:v>131278</c:v>
                </c:pt>
                <c:pt idx="32">
                  <c:v>139692</c:v>
                </c:pt>
                <c:pt idx="33">
                  <c:v>150191</c:v>
                </c:pt>
                <c:pt idx="34">
                  <c:v>159301</c:v>
                </c:pt>
                <c:pt idx="35">
                  <c:v>169408</c:v>
                </c:pt>
                <c:pt idx="36">
                  <c:v>175743</c:v>
                </c:pt>
                <c:pt idx="37">
                  <c:v>183245</c:v>
                </c:pt>
                <c:pt idx="38">
                  <c:v>192870</c:v>
                </c:pt>
                <c:pt idx="39">
                  <c:v>202079</c:v>
                </c:pt>
                <c:pt idx="40">
                  <c:v>214766</c:v>
                </c:pt>
                <c:pt idx="41">
                  <c:v>226492</c:v>
                </c:pt>
                <c:pt idx="42">
                  <c:v>238162</c:v>
                </c:pt>
                <c:pt idx="43">
                  <c:v>250898</c:v>
                </c:pt>
                <c:pt idx="44">
                  <c:v>260512</c:v>
                </c:pt>
                <c:pt idx="45">
                  <c:v>270455</c:v>
                </c:pt>
                <c:pt idx="46">
                  <c:v>280438</c:v>
                </c:pt>
                <c:pt idx="47">
                  <c:v>291954</c:v>
                </c:pt>
                <c:pt idx="48">
                  <c:v>298588</c:v>
                </c:pt>
                <c:pt idx="49">
                  <c:v>305929</c:v>
                </c:pt>
                <c:pt idx="50">
                  <c:v>315100</c:v>
                </c:pt>
                <c:pt idx="51">
                  <c:v>324127</c:v>
                </c:pt>
                <c:pt idx="52">
                  <c:v>335620</c:v>
                </c:pt>
                <c:pt idx="53">
                  <c:v>346033</c:v>
                </c:pt>
                <c:pt idx="54">
                  <c:v>355052</c:v>
                </c:pt>
                <c:pt idx="55">
                  <c:v>363784</c:v>
                </c:pt>
                <c:pt idx="56">
                  <c:v>373530</c:v>
                </c:pt>
                <c:pt idx="57">
                  <c:v>383486</c:v>
                </c:pt>
                <c:pt idx="58">
                  <c:v>393733</c:v>
                </c:pt>
                <c:pt idx="59">
                  <c:v>407266</c:v>
                </c:pt>
                <c:pt idx="60">
                  <c:v>413718</c:v>
                </c:pt>
                <c:pt idx="61">
                  <c:v>421769</c:v>
                </c:pt>
                <c:pt idx="62">
                  <c:v>434859</c:v>
                </c:pt>
                <c:pt idx="63">
                  <c:v>446204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D8-40D6-8C0F-72212472B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5828352"/>
        <c:axId val="105829888"/>
      </c:barChart>
      <c:catAx>
        <c:axId val="10582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829888"/>
        <c:crosses val="autoZero"/>
        <c:auto val="1"/>
        <c:lblAlgn val="ctr"/>
        <c:lblOffset val="100"/>
        <c:noMultiLvlLbl val="0"/>
      </c:catAx>
      <c:valAx>
        <c:axId val="105829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828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0.74605</cdr:x>
      <cdr:y>0.0622</cdr:y>
    </cdr:from>
    <cdr:to>
      <cdr:x>0.95621</cdr:x>
      <cdr:y>0.18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96542" y="236982"/>
          <a:ext cx="1745547" cy="448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/>
            <a:t>April 2016- 446,000</a:t>
          </a:r>
        </a:p>
      </cdr:txBody>
    </cdr:sp>
  </cdr:relSizeAnchor>
  <cdr:relSizeAnchor xmlns:cdr="http://schemas.openxmlformats.org/drawingml/2006/chartDrawing">
    <cdr:from>
      <cdr:x>0.23328</cdr:x>
      <cdr:y>0.67214</cdr:y>
    </cdr:from>
    <cdr:to>
      <cdr:x>0.4957</cdr:x>
      <cdr:y>0.75761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500775" y="3185610"/>
          <a:ext cx="2813131" cy="405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January 2013- 76,000</a:t>
          </a:r>
        </a:p>
      </cdr:txBody>
    </cdr:sp>
  </cdr:relSizeAnchor>
  <cdr:relSizeAnchor xmlns:cdr="http://schemas.openxmlformats.org/drawingml/2006/chartDrawing">
    <cdr:from>
      <cdr:x>0.34955</cdr:x>
      <cdr:y>0.4068</cdr:y>
    </cdr:from>
    <cdr:to>
      <cdr:x>0.95137</cdr:x>
      <cdr:y>0.4221</cdr:y>
    </cdr:to>
    <cdr:sp macro="" textlink="">
      <cdr:nvSpPr>
        <cdr:cNvPr id="4" name="Right Arrow 3"/>
        <cdr:cNvSpPr/>
      </cdr:nvSpPr>
      <cdr:spPr>
        <a:xfrm xmlns:a="http://schemas.openxmlformats.org/drawingml/2006/main" rot="20383742" flipV="1">
          <a:off x="2903303" y="1549901"/>
          <a:ext cx="4998581" cy="58286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956BAF1-B294-43ED-8457-2B092EADD2DA}" type="datetimeFigureOut">
              <a:rPr lang="en-US"/>
              <a:pPr>
                <a:defRPr/>
              </a:pPr>
              <a:t>6/1/2016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4888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24888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687D0CF-43FB-407E-888A-884DE2FA6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42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F877EA8-8581-48C2-A596-756D8A319887}" type="datetime1">
              <a:rPr lang="en-US"/>
              <a:pPr>
                <a:defRPr/>
              </a:pPr>
              <a:t>6/1/2016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81038"/>
            <a:ext cx="6051550" cy="3405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13238"/>
            <a:ext cx="5486400" cy="4086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4888"/>
            <a:ext cx="2971800" cy="4540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24888"/>
            <a:ext cx="2971800" cy="4540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6F50C3-A53C-451E-97BB-BD0E3C268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DEA6-B5FE-D348-8E13-3DAC190380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8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993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2AAD6-21E9-4E3C-94FB-D85179D60B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09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F50C3-A53C-451E-97BB-BD0E3C26853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5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B0D4FD1-BA4F-406C-B1D4-D461B23BB846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6/1/2016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26B2A-AEC5-4950-8BCF-D6011E5270B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38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5386">
              <a:defRPr/>
            </a:pPr>
            <a:endParaRPr lang="en-US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F50C3-A53C-451E-97BB-BD0E3C26853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11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F50C3-A53C-451E-97BB-BD0E3C26853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8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gePoint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54264"/>
            <a:ext cx="3200400" cy="874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809750"/>
            <a:ext cx="7315200" cy="857205"/>
          </a:xfrm>
          <a:effectLst>
            <a:outerShdw blurRad="50800" dist="38100" dir="6540000" algn="tl" rotWithShape="0">
              <a:srgbClr val="000000">
                <a:alpha val="15000"/>
              </a:srgbClr>
            </a:outerShdw>
          </a:effectLst>
        </p:spPr>
        <p:txBody>
          <a:bodyPr anchor="b" anchorCtr="0">
            <a:normAutofit/>
          </a:bodyPr>
          <a:lstStyle>
            <a:lvl1pPr algn="l">
              <a:defRPr sz="3400" b="1">
                <a:solidFill>
                  <a:srgbClr val="FF7A1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809785"/>
            <a:ext cx="6629400" cy="338554"/>
          </a:xfrm>
        </p:spPr>
        <p:txBody>
          <a:bodyPr wrap="square" lIns="0">
            <a:spAutoFit/>
          </a:bodyPr>
          <a:lstStyle>
            <a:lvl1pPr marL="0" indent="0" algn="l">
              <a:buNone/>
              <a:defRPr sz="2200" b="1">
                <a:solidFill>
                  <a:srgbClr val="546E8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828800" y="3228201"/>
            <a:ext cx="6629400" cy="276999"/>
          </a:xfrm>
        </p:spPr>
        <p:txBody>
          <a:bodyPr wrap="square" lIns="0">
            <a:spAutoFit/>
          </a:bodyPr>
          <a:lstStyle>
            <a:lvl1pPr algn="l">
              <a:buNone/>
              <a:defRPr sz="1800">
                <a:solidFill>
                  <a:srgbClr val="546E8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52092" y="4799144"/>
            <a:ext cx="4008933" cy="2308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900" dirty="0" smtClean="0">
                <a:solidFill>
                  <a:srgbClr val="4C4C4C"/>
                </a:solidFill>
              </a:rPr>
              <a:t>©</a:t>
            </a:r>
            <a:r>
              <a:rPr lang="en-US" sz="900" baseline="0" dirty="0" smtClean="0">
                <a:solidFill>
                  <a:srgbClr val="4C4C4C"/>
                </a:solidFill>
              </a:rPr>
              <a:t> </a:t>
            </a:r>
            <a:r>
              <a:rPr lang="en-US" sz="900" dirty="0" smtClean="0">
                <a:solidFill>
                  <a:srgbClr val="4C4C4C"/>
                </a:solidFill>
              </a:rPr>
              <a:t>2016 ChargePoint,</a:t>
            </a:r>
            <a:r>
              <a:rPr lang="en-US" sz="900" baseline="0" dirty="0" smtClean="0">
                <a:solidFill>
                  <a:srgbClr val="4C4C4C"/>
                </a:solidFill>
              </a:rPr>
              <a:t> Inc. | </a:t>
            </a:r>
            <a:r>
              <a:rPr lang="en-US" sz="900" b="1" baseline="0" dirty="0" smtClean="0">
                <a:solidFill>
                  <a:srgbClr val="4C4C4C"/>
                </a:solidFill>
              </a:rPr>
              <a:t>Proprietary and Confidential </a:t>
            </a:r>
            <a:r>
              <a:rPr lang="en-US" sz="900" baseline="0" dirty="0" smtClean="0">
                <a:solidFill>
                  <a:srgbClr val="4C4C4C"/>
                </a:solidFill>
              </a:rPr>
              <a:t>| Do Not Distribute</a:t>
            </a:r>
            <a:endParaRPr lang="en-US" sz="900" dirty="0">
              <a:solidFill>
                <a:srgbClr val="4C4C4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DA021-D4B9-46C0-8AA3-657A50959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885950"/>
            <a:ext cx="7315200" cy="43088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Enter closing text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BCCA5C-75CA-43B8-B936-D2315E2FC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457449"/>
            <a:ext cx="7315200" cy="1543050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Contact information or other closing notes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952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4A345-F67F-4E73-9300-A56209E3B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25026" y="457201"/>
            <a:ext cx="861774" cy="3829049"/>
          </a:xfrm>
        </p:spPr>
        <p:txBody>
          <a:bodyPr vert="eaVert"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0"/>
            <a:ext cx="6781800" cy="34290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1B0F-ADCA-4486-AB4D-E821AEE3F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/Customer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04950"/>
            <a:ext cx="7315200" cy="857205"/>
          </a:xfrm>
          <a:effectLst>
            <a:outerShdw blurRad="50800" dist="38100" dir="6540000" algn="tl" rotWithShape="0">
              <a:srgbClr val="000000">
                <a:alpha val="15000"/>
              </a:srgbClr>
            </a:outerShdw>
          </a:effectLst>
        </p:spPr>
        <p:txBody>
          <a:bodyPr anchor="b" anchorCtr="0">
            <a:normAutofit/>
          </a:bodyPr>
          <a:lstStyle>
            <a:lvl1pPr algn="l">
              <a:defRPr sz="3400" b="1">
                <a:solidFill>
                  <a:srgbClr val="FF7A1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504985"/>
            <a:ext cx="6629400" cy="338554"/>
          </a:xfrm>
        </p:spPr>
        <p:txBody>
          <a:bodyPr wrap="square" lIns="0">
            <a:spAutoFit/>
          </a:bodyPr>
          <a:lstStyle>
            <a:lvl1pPr marL="0" indent="0" algn="l">
              <a:buNone/>
              <a:defRPr sz="2200" b="1">
                <a:solidFill>
                  <a:srgbClr val="546E8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828800" y="2952006"/>
            <a:ext cx="6629400" cy="276999"/>
          </a:xfrm>
        </p:spPr>
        <p:txBody>
          <a:bodyPr wrap="square" lIns="0">
            <a:spAutoFit/>
          </a:bodyPr>
          <a:lstStyle>
            <a:lvl1pPr algn="l">
              <a:buNone/>
              <a:defRPr sz="1800">
                <a:solidFill>
                  <a:srgbClr val="546E8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3393133"/>
            <a:ext cx="1524000" cy="276999"/>
          </a:xfrm>
        </p:spPr>
        <p:txBody>
          <a:bodyPr wrap="square" lIns="0">
            <a:spAutoFit/>
          </a:bodyPr>
          <a:lstStyle>
            <a:lvl1pPr algn="l">
              <a:buNone/>
              <a:defRPr sz="1800">
                <a:solidFill>
                  <a:srgbClr val="546E8F"/>
                </a:solidFill>
              </a:defRPr>
            </a:lvl1pPr>
          </a:lstStyle>
          <a:p>
            <a:pPr lvl="0"/>
            <a:r>
              <a:rPr lang="en-US" dirty="0" smtClean="0"/>
              <a:t>Prepared for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429000" y="3393133"/>
            <a:ext cx="2743200" cy="1028700"/>
          </a:xfrm>
        </p:spPr>
        <p:txBody>
          <a:bodyPr/>
          <a:lstStyle>
            <a:lvl1pPr>
              <a:buClr>
                <a:schemeClr val="accent2"/>
              </a:buClr>
              <a:defRPr sz="1800"/>
            </a:lvl1pPr>
          </a:lstStyle>
          <a:p>
            <a:r>
              <a:rPr lang="en-US" dirty="0" smtClean="0"/>
              <a:t>Logo</a:t>
            </a:r>
            <a:endParaRPr lang="en-US" dirty="0"/>
          </a:p>
        </p:txBody>
      </p:sp>
      <p:pic>
        <p:nvPicPr>
          <p:cNvPr id="11" name="Picture 10" descr="ChargePoint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54264"/>
            <a:ext cx="3200400" cy="87448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52092" y="4799144"/>
            <a:ext cx="4008933" cy="2308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900" dirty="0" smtClean="0">
                <a:solidFill>
                  <a:srgbClr val="4C4C4C"/>
                </a:solidFill>
              </a:rPr>
              <a:t>©</a:t>
            </a:r>
            <a:r>
              <a:rPr lang="en-US" sz="900" baseline="0" dirty="0" smtClean="0">
                <a:solidFill>
                  <a:srgbClr val="4C4C4C"/>
                </a:solidFill>
              </a:rPr>
              <a:t> </a:t>
            </a:r>
            <a:r>
              <a:rPr lang="en-US" sz="900" dirty="0" smtClean="0">
                <a:solidFill>
                  <a:srgbClr val="4C4C4C"/>
                </a:solidFill>
              </a:rPr>
              <a:t>2016 ChargePoint,</a:t>
            </a:r>
            <a:r>
              <a:rPr lang="en-US" sz="900" baseline="0" dirty="0" smtClean="0">
                <a:solidFill>
                  <a:srgbClr val="4C4C4C"/>
                </a:solidFill>
              </a:rPr>
              <a:t> Inc. | </a:t>
            </a:r>
            <a:r>
              <a:rPr lang="en-US" sz="900" b="1" baseline="0" dirty="0" smtClean="0">
                <a:solidFill>
                  <a:srgbClr val="4C4C4C"/>
                </a:solidFill>
              </a:rPr>
              <a:t>Proprietary and Confidential </a:t>
            </a:r>
            <a:r>
              <a:rPr lang="en-US" sz="900" baseline="0" dirty="0" smtClean="0">
                <a:solidFill>
                  <a:srgbClr val="4C4C4C"/>
                </a:solidFill>
              </a:rPr>
              <a:t>| Do Not Distribute</a:t>
            </a:r>
            <a:endParaRPr lang="en-US" sz="900" dirty="0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5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914401"/>
            <a:ext cx="7162800" cy="46166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Enter Agenda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BCCA5C-75CA-43B8-B936-D2315E2FCC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1543050"/>
            <a:ext cx="7162800" cy="2571750"/>
          </a:xfrm>
        </p:spPr>
        <p:txBody>
          <a:bodyPr/>
          <a:lstStyle>
            <a:lvl1pPr marL="457200" indent="-457200">
              <a:buFont typeface="+mj-lt"/>
              <a:buAutoNum type="arabicPeriod"/>
              <a:tabLst>
                <a:tab pos="7085013" algn="r"/>
              </a:tabLst>
              <a:defRPr sz="1800" baseline="0"/>
            </a:lvl1pPr>
          </a:lstStyle>
          <a:p>
            <a:pPr lvl="0"/>
            <a:r>
              <a:rPr lang="en-US" dirty="0" smtClean="0"/>
              <a:t>Enter Topic 1 &lt;press tab&gt; 	Presenter Name</a:t>
            </a:r>
          </a:p>
          <a:p>
            <a:pPr lvl="0"/>
            <a:r>
              <a:rPr lang="en-US" dirty="0" smtClean="0"/>
              <a:t>Topic 2	Presenter Name</a:t>
            </a:r>
          </a:p>
          <a:p>
            <a:pPr lvl="0"/>
            <a:r>
              <a:rPr lang="en-US" dirty="0" smtClean="0"/>
              <a:t>Topic 3	Presenter Name</a:t>
            </a:r>
          </a:p>
          <a:p>
            <a:pPr lvl="0"/>
            <a:r>
              <a:rPr lang="en-US" dirty="0" smtClean="0"/>
              <a:t>Topic 4	Presenter Name</a:t>
            </a:r>
          </a:p>
          <a:p>
            <a:pPr lvl="0"/>
            <a:r>
              <a:rPr lang="en-US" dirty="0" smtClean="0"/>
              <a:t>Topic 5	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83488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5967-37EE-4D55-82F8-A6494FD55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419350"/>
            <a:ext cx="7580313" cy="450056"/>
          </a:xfrm>
          <a:effectLst>
            <a:outerShdw blurRad="50800" dist="38100" dir="6600000" algn="tl" rotWithShape="0">
              <a:srgbClr val="000000">
                <a:alpha val="25000"/>
              </a:srgbClr>
            </a:outerShdw>
          </a:effectLst>
        </p:spPr>
        <p:txBody>
          <a:bodyPr anchor="t">
            <a:normAutofit/>
          </a:bodyPr>
          <a:lstStyle>
            <a:lvl1pPr algn="l">
              <a:defRPr sz="32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3105151"/>
            <a:ext cx="6894512" cy="66794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 descr="ChargePoint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54264"/>
            <a:ext cx="3200400" cy="874486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200" y="4781550"/>
            <a:ext cx="1066800" cy="22631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BCCA5C-75CA-43B8-B936-D2315E2FCC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2092" y="4799144"/>
            <a:ext cx="4008933" cy="2308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900" dirty="0" smtClean="0">
                <a:solidFill>
                  <a:srgbClr val="4C4C4C"/>
                </a:solidFill>
              </a:rPr>
              <a:t>©</a:t>
            </a:r>
            <a:r>
              <a:rPr lang="en-US" sz="900" baseline="0" dirty="0" smtClean="0">
                <a:solidFill>
                  <a:srgbClr val="4C4C4C"/>
                </a:solidFill>
              </a:rPr>
              <a:t> </a:t>
            </a:r>
            <a:r>
              <a:rPr lang="en-US" sz="900" dirty="0" smtClean="0">
                <a:solidFill>
                  <a:srgbClr val="4C4C4C"/>
                </a:solidFill>
              </a:rPr>
              <a:t>2016 ChargePoint,</a:t>
            </a:r>
            <a:r>
              <a:rPr lang="en-US" sz="900" baseline="0" dirty="0" smtClean="0">
                <a:solidFill>
                  <a:srgbClr val="4C4C4C"/>
                </a:solidFill>
              </a:rPr>
              <a:t> Inc. | </a:t>
            </a:r>
            <a:r>
              <a:rPr lang="en-US" sz="900" b="1" baseline="0" dirty="0" smtClean="0">
                <a:solidFill>
                  <a:srgbClr val="4C4C4C"/>
                </a:solidFill>
              </a:rPr>
              <a:t>Proprietary and Confidential </a:t>
            </a:r>
            <a:r>
              <a:rPr lang="en-US" sz="900" baseline="0" dirty="0" smtClean="0">
                <a:solidFill>
                  <a:srgbClr val="4C4C4C"/>
                </a:solidFill>
              </a:rPr>
              <a:t>| Do Not Distribute</a:t>
            </a:r>
            <a:endParaRPr lang="en-US" sz="900" dirty="0">
              <a:solidFill>
                <a:srgbClr val="4C4C4C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3950"/>
            <a:ext cx="4038600" cy="3486150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3950"/>
            <a:ext cx="4038600" cy="3486150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ED28C-7841-4326-941B-DBAC7B908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4040188" cy="3429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24001"/>
            <a:ext cx="4040188" cy="3028950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23950"/>
            <a:ext cx="4041775" cy="3429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524001"/>
            <a:ext cx="4041775" cy="3028950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031B3-B895-47CE-984A-90F8950B7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5CB3-A229-4D37-98DE-0BA6D5C5D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5CB3-A229-4D37-98DE-0BA6D5C5D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" y="1028700"/>
            <a:ext cx="8229600" cy="3371850"/>
          </a:xfrm>
        </p:spPr>
        <p:txBody>
          <a:bodyPr/>
          <a:lstStyle>
            <a:lvl1pPr>
              <a:buClr>
                <a:schemeClr val="accent2"/>
              </a:buClr>
              <a:defR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514850"/>
            <a:ext cx="8229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 i="1" baseline="0"/>
            </a:lvl1pPr>
          </a:lstStyle>
          <a:p>
            <a:pPr lvl="0"/>
            <a:r>
              <a:rPr lang="en-US" dirty="0" smtClean="0"/>
              <a:t>Optional caption here. Arial 16pt Italic.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gePoint_logo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32" y="165816"/>
            <a:ext cx="1833293" cy="500934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53135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04900"/>
            <a:ext cx="8229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200" y="4781550"/>
            <a:ext cx="1066800" cy="22631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BCCA5C-75CA-43B8-B936-D2315E2FCC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2092" y="4799144"/>
            <a:ext cx="4008933" cy="2308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900" dirty="0" smtClean="0">
                <a:solidFill>
                  <a:srgbClr val="4C4C4C"/>
                </a:solidFill>
              </a:rPr>
              <a:t>©</a:t>
            </a:r>
            <a:r>
              <a:rPr lang="en-US" sz="900" baseline="0" dirty="0" smtClean="0">
                <a:solidFill>
                  <a:srgbClr val="4C4C4C"/>
                </a:solidFill>
              </a:rPr>
              <a:t> </a:t>
            </a:r>
            <a:r>
              <a:rPr lang="en-US" sz="900" dirty="0" smtClean="0">
                <a:solidFill>
                  <a:srgbClr val="4C4C4C"/>
                </a:solidFill>
              </a:rPr>
              <a:t>2016 ChargePoint,</a:t>
            </a:r>
            <a:r>
              <a:rPr lang="en-US" sz="900" baseline="0" dirty="0" smtClean="0">
                <a:solidFill>
                  <a:srgbClr val="4C4C4C"/>
                </a:solidFill>
              </a:rPr>
              <a:t> Inc. | </a:t>
            </a:r>
            <a:r>
              <a:rPr lang="en-US" sz="900" b="1" baseline="0" dirty="0" smtClean="0">
                <a:solidFill>
                  <a:srgbClr val="4C4C4C"/>
                </a:solidFill>
              </a:rPr>
              <a:t>Proprietary and Confidential </a:t>
            </a:r>
            <a:r>
              <a:rPr lang="en-US" sz="900" baseline="0" dirty="0" smtClean="0">
                <a:solidFill>
                  <a:srgbClr val="4C4C4C"/>
                </a:solidFill>
              </a:rPr>
              <a:t>| Do Not Distribute</a:t>
            </a:r>
            <a:endParaRPr lang="en-US" sz="900" dirty="0">
              <a:solidFill>
                <a:srgbClr val="4C4C4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5" r:id="rId2"/>
    <p:sldLayoutId id="214748412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26" r:id="rId9"/>
    <p:sldLayoutId id="2147484119" r:id="rId10"/>
    <p:sldLayoutId id="2147484124" r:id="rId11"/>
    <p:sldLayoutId id="2147484120" r:id="rId12"/>
    <p:sldLayoutId id="2147484121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FF7A14"/>
          </a:solidFill>
          <a:latin typeface="+mj-lt"/>
          <a:ea typeface="ＭＳ Ｐゴシック" charset="-128"/>
          <a:cs typeface="ＭＳ Ｐゴシック" pitchFamily="-11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  <a:ea typeface="ＭＳ Ｐゴシック" charset="-128"/>
          <a:cs typeface="ＭＳ Ｐゴシック" pitchFamily="-11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  <a:ea typeface="ＭＳ Ｐゴシック" charset="-128"/>
          <a:cs typeface="ＭＳ Ｐゴシック" pitchFamily="-11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  <a:ea typeface="ＭＳ Ｐゴシック" charset="-128"/>
          <a:cs typeface="ＭＳ Ｐゴシック" pitchFamily="-11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  <a:ea typeface="ＭＳ Ｐゴシック" charset="-128"/>
          <a:cs typeface="ＭＳ Ｐゴシック" pitchFamily="-11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</a:defRPr>
      </a:lvl9pPr>
    </p:titleStyle>
    <p:bodyStyle>
      <a:lvl1pPr marL="288925" indent="-288925" algn="l" rtl="0" eaLnBrk="1" fontAlgn="base" hangingPunct="1">
        <a:spcBef>
          <a:spcPts val="600"/>
        </a:spcBef>
        <a:spcAft>
          <a:spcPts val="200"/>
        </a:spcAft>
        <a:buClr>
          <a:schemeClr val="accent2"/>
        </a:buClr>
        <a:buSzPct val="100000"/>
        <a:buFont typeface="Arial Bold"/>
        <a:buChar char="+"/>
        <a:defRPr sz="2000" kern="1200">
          <a:solidFill>
            <a:schemeClr val="tx1"/>
          </a:solidFill>
          <a:latin typeface="+mn-lt"/>
          <a:ea typeface="Arial" pitchFamily="-111" charset="0"/>
          <a:cs typeface="Arial" pitchFamily="34" charset="0"/>
        </a:defRPr>
      </a:lvl1pPr>
      <a:lvl2pPr marL="568325" indent="-222250" algn="l" rtl="0" eaLnBrk="1" fontAlgn="base" hangingPunct="1">
        <a:spcBef>
          <a:spcPts val="300"/>
        </a:spcBef>
        <a:spcAft>
          <a:spcPts val="200"/>
        </a:spcAft>
        <a:buClr>
          <a:schemeClr val="accent2"/>
        </a:buClr>
        <a:buFont typeface="Lucida Grande"/>
        <a:buChar char="•"/>
        <a:defRPr sz="1800" kern="1200">
          <a:solidFill>
            <a:schemeClr val="tx1"/>
          </a:solidFill>
          <a:latin typeface="+mn-lt"/>
          <a:ea typeface="Arial" pitchFamily="-111" charset="0"/>
          <a:cs typeface="Arial" charset="0"/>
        </a:defRPr>
      </a:lvl2pPr>
      <a:lvl3pPr marL="857250" indent="-233363" algn="l" rtl="0" eaLnBrk="1" fontAlgn="base" hangingPunct="1">
        <a:spcBef>
          <a:spcPts val="400"/>
        </a:spcBef>
        <a:spcAft>
          <a:spcPts val="200"/>
        </a:spcAft>
        <a:buClr>
          <a:schemeClr val="accent2"/>
        </a:buClr>
        <a:buFont typeface="Lucida Grande"/>
        <a:buChar char="−"/>
        <a:defRPr sz="1600" kern="1200">
          <a:solidFill>
            <a:schemeClr val="tx1"/>
          </a:solidFill>
          <a:latin typeface="+mn-lt"/>
          <a:ea typeface="Arial" pitchFamily="-111" charset="0"/>
          <a:cs typeface="Arial" charset="0"/>
        </a:defRPr>
      </a:lvl3pPr>
      <a:lvl4pPr marL="1081088" indent="-223838" algn="l" rtl="0" eaLnBrk="1" fontAlgn="base" hangingPunct="1">
        <a:spcBef>
          <a:spcPts val="400"/>
        </a:spcBef>
        <a:spcAft>
          <a:spcPts val="200"/>
        </a:spcAft>
        <a:buClr>
          <a:schemeClr val="accent2"/>
        </a:buClr>
        <a:buSzPct val="100000"/>
        <a:buFont typeface="Courier New" charset="0"/>
        <a:buChar char="o"/>
        <a:defRPr sz="1600" kern="1200">
          <a:solidFill>
            <a:schemeClr val="tx1"/>
          </a:solidFill>
          <a:latin typeface="+mn-lt"/>
          <a:ea typeface="Arial" pitchFamily="-111" charset="0"/>
          <a:cs typeface="Arial" charset="0"/>
        </a:defRPr>
      </a:lvl4pPr>
      <a:lvl5pPr marL="1258888" indent="-177800" algn="l" rtl="0" eaLnBrk="1" fontAlgn="base" hangingPunct="1">
        <a:spcBef>
          <a:spcPts val="400"/>
        </a:spcBef>
        <a:spcAft>
          <a:spcPts val="200"/>
        </a:spcAft>
        <a:buClr>
          <a:schemeClr val="accent2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Arial" pitchFamily="-111" charset="0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83.xml"/><Relationship Id="rId18" Type="http://schemas.openxmlformats.org/officeDocument/2006/relationships/tags" Target="../tags/tag88.xml"/><Relationship Id="rId26" Type="http://schemas.openxmlformats.org/officeDocument/2006/relationships/tags" Target="../tags/tag96.xml"/><Relationship Id="rId39" Type="http://schemas.openxmlformats.org/officeDocument/2006/relationships/image" Target="../media/image37.png"/><Relationship Id="rId21" Type="http://schemas.openxmlformats.org/officeDocument/2006/relationships/tags" Target="../tags/tag91.xml"/><Relationship Id="rId34" Type="http://schemas.openxmlformats.org/officeDocument/2006/relationships/image" Target="../media/image64.jpeg"/><Relationship Id="rId42" Type="http://schemas.openxmlformats.org/officeDocument/2006/relationships/image" Target="../media/image39.png"/><Relationship Id="rId47" Type="http://schemas.openxmlformats.org/officeDocument/2006/relationships/image" Target="../media/image49.png"/><Relationship Id="rId50" Type="http://schemas.openxmlformats.org/officeDocument/2006/relationships/image" Target="../media/image34.png"/><Relationship Id="rId55" Type="http://schemas.openxmlformats.org/officeDocument/2006/relationships/image" Target="../media/image71.png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tags" Target="../tags/tag87.xml"/><Relationship Id="rId25" Type="http://schemas.openxmlformats.org/officeDocument/2006/relationships/tags" Target="../tags/tag95.xml"/><Relationship Id="rId33" Type="http://schemas.openxmlformats.org/officeDocument/2006/relationships/image" Target="../media/image63.jpeg"/><Relationship Id="rId38" Type="http://schemas.openxmlformats.org/officeDocument/2006/relationships/image" Target="../media/image66.jpeg"/><Relationship Id="rId46" Type="http://schemas.openxmlformats.org/officeDocument/2006/relationships/image" Target="../media/image40.png"/><Relationship Id="rId59" Type="http://schemas.openxmlformats.org/officeDocument/2006/relationships/image" Target="../media/image74.tiff"/><Relationship Id="rId2" Type="http://schemas.openxmlformats.org/officeDocument/2006/relationships/tags" Target="../tags/tag72.xml"/><Relationship Id="rId16" Type="http://schemas.openxmlformats.org/officeDocument/2006/relationships/tags" Target="../tags/tag86.xml"/><Relationship Id="rId20" Type="http://schemas.openxmlformats.org/officeDocument/2006/relationships/tags" Target="../tags/tag90.xml"/><Relationship Id="rId29" Type="http://schemas.openxmlformats.org/officeDocument/2006/relationships/tags" Target="../tags/tag99.xml"/><Relationship Id="rId41" Type="http://schemas.openxmlformats.org/officeDocument/2006/relationships/image" Target="../media/image45.png"/><Relationship Id="rId54" Type="http://schemas.openxmlformats.org/officeDocument/2006/relationships/image" Target="../media/image70.jpeg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24" Type="http://schemas.openxmlformats.org/officeDocument/2006/relationships/tags" Target="../tags/tag94.xml"/><Relationship Id="rId32" Type="http://schemas.openxmlformats.org/officeDocument/2006/relationships/image" Target="../media/image62.png"/><Relationship Id="rId37" Type="http://schemas.openxmlformats.org/officeDocument/2006/relationships/image" Target="../media/image48.png"/><Relationship Id="rId40" Type="http://schemas.openxmlformats.org/officeDocument/2006/relationships/image" Target="../media/image50.png"/><Relationship Id="rId45" Type="http://schemas.openxmlformats.org/officeDocument/2006/relationships/image" Target="../media/image32.png"/><Relationship Id="rId53" Type="http://schemas.openxmlformats.org/officeDocument/2006/relationships/image" Target="../media/image69.jpeg"/><Relationship Id="rId58" Type="http://schemas.openxmlformats.org/officeDocument/2006/relationships/image" Target="../media/image73.png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23" Type="http://schemas.openxmlformats.org/officeDocument/2006/relationships/tags" Target="../tags/tag93.xml"/><Relationship Id="rId28" Type="http://schemas.openxmlformats.org/officeDocument/2006/relationships/tags" Target="../tags/tag98.xml"/><Relationship Id="rId36" Type="http://schemas.openxmlformats.org/officeDocument/2006/relationships/image" Target="../media/image42.png"/><Relationship Id="rId49" Type="http://schemas.openxmlformats.org/officeDocument/2006/relationships/image" Target="../media/image43.png"/><Relationship Id="rId57" Type="http://schemas.openxmlformats.org/officeDocument/2006/relationships/image" Target="../media/image35.png"/><Relationship Id="rId10" Type="http://schemas.openxmlformats.org/officeDocument/2006/relationships/tags" Target="../tags/tag80.xml"/><Relationship Id="rId19" Type="http://schemas.openxmlformats.org/officeDocument/2006/relationships/tags" Target="../tags/tag89.xml"/><Relationship Id="rId31" Type="http://schemas.openxmlformats.org/officeDocument/2006/relationships/notesSlide" Target="../notesSlides/notesSlide2.xml"/><Relationship Id="rId44" Type="http://schemas.openxmlformats.org/officeDocument/2006/relationships/image" Target="../media/image53.png"/><Relationship Id="rId52" Type="http://schemas.openxmlformats.org/officeDocument/2006/relationships/image" Target="../media/image68.png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Relationship Id="rId22" Type="http://schemas.openxmlformats.org/officeDocument/2006/relationships/tags" Target="../tags/tag92.xml"/><Relationship Id="rId27" Type="http://schemas.openxmlformats.org/officeDocument/2006/relationships/tags" Target="../tags/tag97.xml"/><Relationship Id="rId30" Type="http://schemas.openxmlformats.org/officeDocument/2006/relationships/slideLayout" Target="../slideLayouts/slideLayout8.xml"/><Relationship Id="rId35" Type="http://schemas.openxmlformats.org/officeDocument/2006/relationships/image" Target="../media/image65.png"/><Relationship Id="rId43" Type="http://schemas.openxmlformats.org/officeDocument/2006/relationships/image" Target="../media/image44.png"/><Relationship Id="rId48" Type="http://schemas.openxmlformats.org/officeDocument/2006/relationships/image" Target="../media/image41.png"/><Relationship Id="rId56" Type="http://schemas.openxmlformats.org/officeDocument/2006/relationships/image" Target="../media/image72.png"/><Relationship Id="rId8" Type="http://schemas.openxmlformats.org/officeDocument/2006/relationships/tags" Target="../tags/tag78.xml"/><Relationship Id="rId51" Type="http://schemas.openxmlformats.org/officeDocument/2006/relationships/image" Target="../media/image67.png"/><Relationship Id="rId3" Type="http://schemas.openxmlformats.org/officeDocument/2006/relationships/tags" Target="../tags/tag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0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108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5" Type="http://schemas.openxmlformats.org/officeDocument/2006/relationships/image" Target="../media/image109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png"/><Relationship Id="rId10" Type="http://schemas.openxmlformats.org/officeDocument/2006/relationships/image" Target="../media/image119.png"/><Relationship Id="rId4" Type="http://schemas.openxmlformats.org/officeDocument/2006/relationships/image" Target="../media/image114.png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image" Target="../media/image33.png"/><Relationship Id="rId50" Type="http://schemas.openxmlformats.org/officeDocument/2006/relationships/image" Target="../media/image36.jpeg"/><Relationship Id="rId55" Type="http://schemas.openxmlformats.org/officeDocument/2006/relationships/image" Target="../media/image41.png"/><Relationship Id="rId63" Type="http://schemas.openxmlformats.org/officeDocument/2006/relationships/image" Target="../media/image49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tags" Target="../tags/tag41.xml"/><Relationship Id="rId54" Type="http://schemas.openxmlformats.org/officeDocument/2006/relationships/image" Target="../media/image40.png"/><Relationship Id="rId62" Type="http://schemas.openxmlformats.org/officeDocument/2006/relationships/image" Target="../media/image4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slideLayout" Target="../slideLayouts/slideLayout8.xml"/><Relationship Id="rId53" Type="http://schemas.openxmlformats.org/officeDocument/2006/relationships/image" Target="../media/image39.png"/><Relationship Id="rId58" Type="http://schemas.openxmlformats.org/officeDocument/2006/relationships/image" Target="../media/image44.png"/><Relationship Id="rId66" Type="http://schemas.openxmlformats.org/officeDocument/2006/relationships/image" Target="../media/image52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image" Target="../media/image35.png"/><Relationship Id="rId57" Type="http://schemas.openxmlformats.org/officeDocument/2006/relationships/image" Target="../media/image43.png"/><Relationship Id="rId61" Type="http://schemas.openxmlformats.org/officeDocument/2006/relationships/image" Target="../media/image47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image" Target="../media/image38.jpeg"/><Relationship Id="rId60" Type="http://schemas.openxmlformats.org/officeDocument/2006/relationships/image" Target="../media/image46.png"/><Relationship Id="rId65" Type="http://schemas.openxmlformats.org/officeDocument/2006/relationships/image" Target="../media/image5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image" Target="../media/image34.png"/><Relationship Id="rId56" Type="http://schemas.openxmlformats.org/officeDocument/2006/relationships/image" Target="../media/image42.png"/><Relationship Id="rId64" Type="http://schemas.openxmlformats.org/officeDocument/2006/relationships/image" Target="../media/image50.png"/><Relationship Id="rId8" Type="http://schemas.openxmlformats.org/officeDocument/2006/relationships/tags" Target="../tags/tag8.xml"/><Relationship Id="rId51" Type="http://schemas.openxmlformats.org/officeDocument/2006/relationships/image" Target="../media/image37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image" Target="../media/image32.png"/><Relationship Id="rId5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26" Type="http://schemas.openxmlformats.org/officeDocument/2006/relationships/tags" Target="../tags/tag70.xml"/><Relationship Id="rId3" Type="http://schemas.openxmlformats.org/officeDocument/2006/relationships/tags" Target="../tags/tag47.xml"/><Relationship Id="rId21" Type="http://schemas.openxmlformats.org/officeDocument/2006/relationships/tags" Target="../tags/tag65.xml"/><Relationship Id="rId34" Type="http://schemas.openxmlformats.org/officeDocument/2006/relationships/image" Target="../media/image59.png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tags" Target="../tags/tag69.xml"/><Relationship Id="rId33" Type="http://schemas.openxmlformats.org/officeDocument/2006/relationships/image" Target="../media/image58.png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20" Type="http://schemas.openxmlformats.org/officeDocument/2006/relationships/tags" Target="../tags/tag64.xml"/><Relationship Id="rId29" Type="http://schemas.openxmlformats.org/officeDocument/2006/relationships/image" Target="../media/image54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tags" Target="../tags/tag68.xml"/><Relationship Id="rId32" Type="http://schemas.openxmlformats.org/officeDocument/2006/relationships/image" Target="../media/image57.png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openxmlformats.org/officeDocument/2006/relationships/tags" Target="../tags/tag67.xml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10" Type="http://schemas.openxmlformats.org/officeDocument/2006/relationships/tags" Target="../tags/tag54.xml"/><Relationship Id="rId19" Type="http://schemas.openxmlformats.org/officeDocument/2006/relationships/tags" Target="../tags/tag63.xml"/><Relationship Id="rId31" Type="http://schemas.openxmlformats.org/officeDocument/2006/relationships/image" Target="../media/image56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tags" Target="../tags/tag66.xml"/><Relationship Id="rId27" Type="http://schemas.openxmlformats.org/officeDocument/2006/relationships/slideLayout" Target="../slideLayouts/slideLayout4.xml"/><Relationship Id="rId30" Type="http://schemas.openxmlformats.org/officeDocument/2006/relationships/image" Target="../media/image55.png"/><Relationship Id="rId35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39313"/>
            <a:ext cx="7315200" cy="8572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Are </a:t>
            </a:r>
            <a:r>
              <a:rPr lang="en-US" dirty="0"/>
              <a:t>All Electric </a:t>
            </a:r>
            <a:r>
              <a:rPr lang="en-US" dirty="0" smtClean="0"/>
              <a:t>Vehicle </a:t>
            </a:r>
            <a:r>
              <a:rPr lang="en-US" dirty="0"/>
              <a:t>Charging Stations Created Equal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504985"/>
            <a:ext cx="6934200" cy="338554"/>
          </a:xfrm>
        </p:spPr>
        <p:txBody>
          <a:bodyPr/>
          <a:lstStyle/>
          <a:p>
            <a:r>
              <a:rPr lang="en-US" dirty="0" smtClean="0"/>
              <a:t>Missouri Public Service Commission EV Workshop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May 25, 2016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Prepared for: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2986369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8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94" y="2083049"/>
            <a:ext cx="994211" cy="619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254" y="439259"/>
            <a:ext cx="9015459" cy="400110"/>
          </a:xfrm>
        </p:spPr>
        <p:txBody>
          <a:bodyPr/>
          <a:lstStyle/>
          <a:p>
            <a:r>
              <a:rPr lang="en-US" dirty="0" smtClean="0"/>
              <a:t>All EVs Are Not Created Equal…</a:t>
            </a:r>
            <a:endParaRPr lang="en-US" dirty="0"/>
          </a:p>
        </p:txBody>
      </p:sp>
      <p:sp>
        <p:nvSpPr>
          <p:cNvPr id="98" name="Rectangle 3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53130" y="4038348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Nissan LEAF</a:t>
            </a:r>
          </a:p>
        </p:txBody>
      </p:sp>
      <p:pic>
        <p:nvPicPr>
          <p:cNvPr id="99" name="Picture 8" descr="http://wwwdelivery.superstock.com/Image/1990/Thumb/1990-41279.jpg"/>
          <p:cNvPicPr>
            <a:picLocks noChangeAspect="1" noChangeArrowheads="1"/>
          </p:cNvPicPr>
          <p:nvPr/>
        </p:nvPicPr>
        <p:blipFill>
          <a:blip r:embed="rId3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432" y="2776537"/>
            <a:ext cx="667968" cy="5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tangle 3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85432" y="3309475"/>
            <a:ext cx="651424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smart EV</a:t>
            </a:r>
          </a:p>
        </p:txBody>
      </p:sp>
      <p:sp>
        <p:nvSpPr>
          <p:cNvPr id="104" name="Rectangle 3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87320" y="4775521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Mitsubishi </a:t>
            </a:r>
            <a:r>
              <a:rPr lang="en-US" sz="450" dirty="0" err="1">
                <a:solidFill>
                  <a:schemeClr val="tx1">
                    <a:lumMod val="75000"/>
                  </a:schemeClr>
                </a:solidFill>
              </a:rPr>
              <a:t>i-MiEV</a:t>
            </a:r>
            <a:endParaRPr lang="en-US" sz="4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6" name="Rectangle 3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94107" y="4038348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BMW i3</a:t>
            </a:r>
          </a:p>
        </p:txBody>
      </p:sp>
      <p:sp>
        <p:nvSpPr>
          <p:cNvPr id="108" name="Rectangle 3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12051" y="2080795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Ford C-Max </a:t>
            </a:r>
            <a:r>
              <a:rPr lang="en-US" sz="450" dirty="0" err="1">
                <a:solidFill>
                  <a:schemeClr val="tx1">
                    <a:lumMod val="75000"/>
                  </a:schemeClr>
                </a:solidFill>
              </a:rPr>
              <a:t>Energi</a:t>
            </a:r>
            <a:endParaRPr lang="en-US" sz="450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 flipV="1">
            <a:off x="3543367" y="2709052"/>
            <a:ext cx="4686233" cy="34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3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81958" y="1523645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Chevy Volt</a:t>
            </a:r>
          </a:p>
        </p:txBody>
      </p:sp>
      <p:sp>
        <p:nvSpPr>
          <p:cNvPr id="139" name="Rectangle 3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94194" y="1523645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Toyota Prius </a:t>
            </a:r>
            <a:r>
              <a:rPr lang="en-US" sz="450" dirty="0" smtClean="0">
                <a:solidFill>
                  <a:schemeClr val="tx1">
                    <a:lumMod val="75000"/>
                  </a:schemeClr>
                </a:solidFill>
              </a:rPr>
              <a:t>Prime</a:t>
            </a:r>
            <a:endParaRPr lang="en-US" sz="4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1" name="Rectangle 3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76092" y="3313935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Ford Focus</a:t>
            </a:r>
          </a:p>
        </p:txBody>
      </p:sp>
      <p:sp>
        <p:nvSpPr>
          <p:cNvPr id="145" name="Rectangle 3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116979" y="2119540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Ford Fusion </a:t>
            </a:r>
            <a:r>
              <a:rPr lang="en-US" sz="450" dirty="0" err="1">
                <a:solidFill>
                  <a:schemeClr val="tx1">
                    <a:lumMod val="75000"/>
                  </a:schemeClr>
                </a:solidFill>
              </a:rPr>
              <a:t>Energi</a:t>
            </a:r>
            <a:endParaRPr lang="en-US" sz="4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 rot="5400000">
            <a:off x="2750936" y="1623409"/>
            <a:ext cx="311624" cy="49384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825" b="1" dirty="0">
                <a:solidFill>
                  <a:schemeClr val="accent2"/>
                </a:solidFill>
              </a:rPr>
              <a:t>PHEV</a:t>
            </a:r>
          </a:p>
        </p:txBody>
      </p:sp>
      <p:sp>
        <p:nvSpPr>
          <p:cNvPr id="125" name="TextBox 124"/>
          <p:cNvSpPr txBox="1"/>
          <p:nvPr/>
        </p:nvSpPr>
        <p:spPr>
          <a:xfrm rot="5400000">
            <a:off x="2704268" y="2872443"/>
            <a:ext cx="311624" cy="39584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825" b="1" dirty="0">
                <a:solidFill>
                  <a:schemeClr val="accent2"/>
                </a:solidFill>
              </a:rPr>
              <a:t>BEV</a:t>
            </a:r>
          </a:p>
        </p:txBody>
      </p:sp>
      <p:sp>
        <p:nvSpPr>
          <p:cNvPr id="126" name="TextBox 125"/>
          <p:cNvSpPr txBox="1"/>
          <p:nvPr/>
        </p:nvSpPr>
        <p:spPr>
          <a:xfrm rot="5400000">
            <a:off x="2918866" y="3655752"/>
            <a:ext cx="438582" cy="9566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825" b="1" dirty="0">
                <a:solidFill>
                  <a:schemeClr val="accent2"/>
                </a:solidFill>
              </a:rPr>
              <a:t>BEV with DC Fast Charge</a:t>
            </a:r>
          </a:p>
        </p:txBody>
      </p:sp>
      <p:sp>
        <p:nvSpPr>
          <p:cNvPr id="127" name="Rectangle 3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127479" y="4762761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Chevy Spark</a:t>
            </a:r>
          </a:p>
        </p:txBody>
      </p:sp>
      <p:sp>
        <p:nvSpPr>
          <p:cNvPr id="128" name="Rectangle 3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980267" y="2585625"/>
            <a:ext cx="853170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Porsche </a:t>
            </a:r>
            <a:r>
              <a:rPr lang="en-US" sz="450" dirty="0" err="1" smtClean="0">
                <a:solidFill>
                  <a:schemeClr val="tx1">
                    <a:lumMod val="75000"/>
                  </a:schemeClr>
                </a:solidFill>
              </a:rPr>
              <a:t>Panamera</a:t>
            </a:r>
            <a:r>
              <a:rPr lang="en-US" sz="450" dirty="0" smtClean="0">
                <a:solidFill>
                  <a:schemeClr val="tx1">
                    <a:lumMod val="75000"/>
                  </a:schemeClr>
                </a:solidFill>
              </a:rPr>
              <a:t> S E-Hybrid</a:t>
            </a:r>
            <a:endParaRPr lang="en-US" sz="4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34" name="Rectangle 3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603414" y="2589486"/>
            <a:ext cx="757345" cy="7008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506" dirty="0">
                <a:solidFill>
                  <a:schemeClr val="tx1">
                    <a:lumMod val="75000"/>
                  </a:schemeClr>
                </a:solidFill>
              </a:rPr>
              <a:t>BMW i8</a:t>
            </a:r>
          </a:p>
        </p:txBody>
      </p:sp>
      <p:sp>
        <p:nvSpPr>
          <p:cNvPr id="150" name="Rectangle 3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338655" y="3345682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Fiat 500 E</a:t>
            </a: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672" y="3513373"/>
            <a:ext cx="762128" cy="509247"/>
          </a:xfrm>
          <a:prstGeom prst="rect">
            <a:avLst/>
          </a:prstGeom>
        </p:spPr>
      </p:pic>
      <p:sp>
        <p:nvSpPr>
          <p:cNvPr id="129" name="Rectangle 3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94489" y="4762930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Kia Soul EV</a:t>
            </a:r>
          </a:p>
        </p:txBody>
      </p:sp>
      <p:sp>
        <p:nvSpPr>
          <p:cNvPr id="130" name="Rectangle 3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470030" y="4772162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VW e-Golf</a:t>
            </a:r>
          </a:p>
        </p:txBody>
      </p:sp>
      <p:cxnSp>
        <p:nvCxnSpPr>
          <p:cNvPr id="123" name="Straight Connector 122"/>
          <p:cNvCxnSpPr/>
          <p:nvPr/>
        </p:nvCxnSpPr>
        <p:spPr>
          <a:xfrm flipV="1">
            <a:off x="3554445" y="3492640"/>
            <a:ext cx="4598955" cy="23948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3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398580" y="4052074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Tesla Model S</a:t>
            </a:r>
          </a:p>
        </p:txBody>
      </p:sp>
      <p:sp>
        <p:nvSpPr>
          <p:cNvPr id="103" name="Rectangle 30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876800" y="2591029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Porsche </a:t>
            </a:r>
            <a:r>
              <a:rPr lang="en-US" sz="450" dirty="0" smtClean="0">
                <a:solidFill>
                  <a:schemeClr val="tx1">
                    <a:lumMod val="75000"/>
                  </a:schemeClr>
                </a:solidFill>
              </a:rPr>
              <a:t>Cayenne S E-Hybrid</a:t>
            </a:r>
            <a:endParaRPr lang="en-US" sz="4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11" name="Rectangle 3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439603" y="3326231"/>
            <a:ext cx="723197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Mercedes B Class</a:t>
            </a:r>
          </a:p>
        </p:txBody>
      </p:sp>
      <p:sp>
        <p:nvSpPr>
          <p:cNvPr id="113" name="Rectangle 3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774637" y="2589835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Audi A3 E-</a:t>
            </a:r>
            <a:r>
              <a:rPr lang="en-US" sz="450" dirty="0" err="1">
                <a:solidFill>
                  <a:schemeClr val="tx1">
                    <a:lumMod val="75000"/>
                  </a:schemeClr>
                </a:solidFill>
              </a:rPr>
              <a:t>Tron</a:t>
            </a:r>
            <a:endParaRPr lang="en-US" sz="4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32" name="Rectangle 3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462100" y="4040326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Tesla Model X</a:t>
            </a: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6721" y="2882363"/>
            <a:ext cx="658894" cy="342454"/>
          </a:xfrm>
          <a:prstGeom prst="rect">
            <a:avLst/>
          </a:prstGeom>
        </p:spPr>
      </p:pic>
      <p:sp>
        <p:nvSpPr>
          <p:cNvPr id="154" name="Rectangle 3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565893" y="1538910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 err="1">
                <a:solidFill>
                  <a:schemeClr val="tx1">
                    <a:lumMod val="75000"/>
                  </a:schemeClr>
                </a:solidFill>
              </a:rPr>
              <a:t>Mercedez</a:t>
            </a: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 S </a:t>
            </a:r>
            <a:r>
              <a:rPr lang="en-US" sz="450" dirty="0" smtClean="0">
                <a:solidFill>
                  <a:schemeClr val="tx1">
                    <a:lumMod val="75000"/>
                  </a:schemeClr>
                </a:solidFill>
              </a:rPr>
              <a:t>550e</a:t>
            </a:r>
            <a:endParaRPr lang="en-US" sz="4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59" name="Rectangle 30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543238" y="2109108"/>
            <a:ext cx="796790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Volvo XC90 </a:t>
            </a:r>
          </a:p>
        </p:txBody>
      </p:sp>
      <p:sp>
        <p:nvSpPr>
          <p:cNvPr id="160" name="Rectangle 3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715001" y="243021"/>
            <a:ext cx="678301" cy="934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675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flipH="1">
            <a:off x="7393830" y="4240461"/>
            <a:ext cx="911970" cy="46720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426650" y="3582711"/>
            <a:ext cx="873815" cy="396245"/>
          </a:xfrm>
          <a:prstGeom prst="rect">
            <a:avLst/>
          </a:prstGeom>
        </p:spPr>
      </p:pic>
      <p:pic>
        <p:nvPicPr>
          <p:cNvPr id="74" name="Picture 14" descr="https://encrypted-tbn0.gstatic.com/images?q=tbn:ANd9GcQiUR5fsNvsSe9lReUkCtJhKJvvFBPW4WH9HZYqFgdo9ogW1xfgUw"/>
          <p:cNvPicPr>
            <a:picLocks noChangeAspect="1" noChangeArrowheads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41" y="3603259"/>
            <a:ext cx="785559" cy="38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6202" t="13024" r="6692" b="2473"/>
          <a:stretch/>
        </p:blipFill>
        <p:spPr>
          <a:xfrm flipH="1">
            <a:off x="4114240" y="3594692"/>
            <a:ext cx="778909" cy="37987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0"/>
          <a:srcRect l="13805" r="14830"/>
          <a:stretch/>
        </p:blipFill>
        <p:spPr>
          <a:xfrm>
            <a:off x="4124741" y="4241499"/>
            <a:ext cx="741258" cy="43480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243790" y="4308733"/>
            <a:ext cx="789838" cy="39491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42"/>
          <a:srcRect l="5965"/>
          <a:stretch/>
        </p:blipFill>
        <p:spPr>
          <a:xfrm flipH="1">
            <a:off x="6605816" y="2187292"/>
            <a:ext cx="744127" cy="33940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43"/>
          <a:srcRect l="9869" t="21775" r="5700" b="16853"/>
          <a:stretch/>
        </p:blipFill>
        <p:spPr>
          <a:xfrm>
            <a:off x="4038600" y="2223853"/>
            <a:ext cx="734549" cy="34105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 flipH="1">
            <a:off x="5753421" y="2232830"/>
            <a:ext cx="799779" cy="283677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582712" y="1649645"/>
            <a:ext cx="698265" cy="39568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46"/>
          <a:srcRect t="12899" b="14503"/>
          <a:stretch/>
        </p:blipFill>
        <p:spPr>
          <a:xfrm flipH="1">
            <a:off x="4951549" y="1646192"/>
            <a:ext cx="668827" cy="364163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47"/>
          <a:srcRect l="18345" t="28253" r="15554" b="8485"/>
          <a:stretch/>
        </p:blipFill>
        <p:spPr>
          <a:xfrm>
            <a:off x="6629302" y="1149991"/>
            <a:ext cx="707600" cy="282170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 rotWithShape="1">
          <a:blip r:embed="rId48"/>
          <a:srcRect t="12269" b="14713"/>
          <a:stretch/>
        </p:blipFill>
        <p:spPr>
          <a:xfrm flipH="1">
            <a:off x="4129376" y="1690149"/>
            <a:ext cx="670608" cy="367251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flipH="1">
            <a:off x="4027766" y="2837748"/>
            <a:ext cx="865727" cy="496002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369728" y="2821739"/>
            <a:ext cx="695199" cy="521400"/>
          </a:xfrm>
          <a:prstGeom prst="rect">
            <a:avLst/>
          </a:prstGeom>
        </p:spPr>
      </p:pic>
      <p:sp>
        <p:nvSpPr>
          <p:cNvPr id="4" name="AutoShape 2" descr="Image result for toyota rav4 ev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Image result for i-miev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353367" y="4297030"/>
            <a:ext cx="805886" cy="419786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445181" y="1200150"/>
            <a:ext cx="17839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Plug-In </a:t>
            </a:r>
            <a:r>
              <a:rPr lang="en-US" sz="1400" dirty="0" smtClean="0">
                <a:solidFill>
                  <a:schemeClr val="accent2"/>
                </a:solidFill>
              </a:rPr>
              <a:t>Models Vary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84203" y="2035373"/>
            <a:ext cx="170591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Battery Size</a:t>
            </a:r>
          </a:p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Range</a:t>
            </a:r>
          </a:p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Fuel Type</a:t>
            </a:r>
          </a:p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Charge Capability</a:t>
            </a:r>
          </a:p>
          <a:p>
            <a:pPr algn="ctr"/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66" name="Picture 65" descr="Ppt_EV2.png"/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35" y="1581150"/>
            <a:ext cx="937039" cy="4279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Image result for sonata phev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36" y="1649164"/>
            <a:ext cx="606425" cy="45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3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724266" y="2047976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Hyundai Sonata</a:t>
            </a:r>
          </a:p>
        </p:txBody>
      </p:sp>
      <p:sp>
        <p:nvSpPr>
          <p:cNvPr id="70" name="Rectangle 3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442357" y="2571750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BMW </a:t>
            </a:r>
            <a:r>
              <a:rPr lang="en-US" sz="450" dirty="0" smtClean="0">
                <a:solidFill>
                  <a:schemeClr val="tx1">
                    <a:lumMod val="75000"/>
                  </a:schemeClr>
                </a:solidFill>
              </a:rPr>
              <a:t>X5 xDrive40e</a:t>
            </a:r>
            <a:endParaRPr lang="en-US" sz="4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" name="AutoShape 8" descr="Image result for chevy volt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ttp://blog.caranddriver.com/wp-content/uploads/2015/01/2016-Chevrolet-Volt-301-876x535.jpg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861" y="1063323"/>
            <a:ext cx="736739" cy="4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ediaserver.mbusa.com/iris/iris?client=mb&amp;brand=mbusa&amp;resp=err_status%2Cpng&amp;quality=90&amp;vehicle=2016_c350we&amp;pov=e01%2Ccgd&amp;paint=2_149&amp;sa=0_22r%2Cnoglints%2Cshadow&amp;width=1536&amp;height=640&amp;w=6578&amp;h=4702&amp;x=1989&amp;y=2236&amp;bkgnd=transparent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41" y="1014217"/>
            <a:ext cx="1177759" cy="49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30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467600" y="1534973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 err="1">
                <a:solidFill>
                  <a:schemeClr val="tx1">
                    <a:lumMod val="75000"/>
                  </a:schemeClr>
                </a:solidFill>
              </a:rPr>
              <a:t>Mercedez</a:t>
            </a: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450" dirty="0" smtClean="0">
                <a:solidFill>
                  <a:schemeClr val="tx1">
                    <a:lumMod val="75000"/>
                  </a:schemeClr>
                </a:solidFill>
              </a:rPr>
              <a:t>C 350e</a:t>
            </a:r>
            <a:endParaRPr lang="en-US" sz="4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AutoShape 10" descr="014 Honda Accord Plug-In Hybrid Sedan White Orchid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6" descr="ttp://images.dealer.com/ddc/vehicles/2014/Honda/Accord%20Plug-In%20Hybrid/Sedan/oem/exterior/exterior-64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ectangle 3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718692" y="1495002"/>
            <a:ext cx="796790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 err="1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Mercedez</a:t>
            </a:r>
            <a:r>
              <a:rPr lang="en-US" sz="45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GLE 550e</a:t>
            </a:r>
            <a:endParaRPr lang="en-US" sz="45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62" y="950392"/>
            <a:ext cx="1338494" cy="557706"/>
          </a:xfrm>
          <a:prstGeom prst="rect">
            <a:avLst/>
          </a:prstGeom>
        </p:spPr>
      </p:pic>
      <p:sp>
        <p:nvSpPr>
          <p:cNvPr id="117" name="Rectangle 30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449356" y="2117285"/>
            <a:ext cx="757345" cy="62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50" dirty="0">
                <a:solidFill>
                  <a:schemeClr val="tx1">
                    <a:lumMod val="75000"/>
                  </a:schemeClr>
                </a:solidFill>
              </a:rPr>
              <a:t>Cadillac ELR</a:t>
            </a:r>
          </a:p>
        </p:txBody>
      </p:sp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57"/>
          <a:srcRect l="2323" t="14805" r="2136" b="15672"/>
          <a:stretch/>
        </p:blipFill>
        <p:spPr>
          <a:xfrm>
            <a:off x="7519202" y="1670190"/>
            <a:ext cx="666376" cy="36809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58"/>
          <a:srcRect l="10416" t="13930" r="9904" b="9616"/>
          <a:stretch/>
        </p:blipFill>
        <p:spPr>
          <a:xfrm>
            <a:off x="4972012" y="2173956"/>
            <a:ext cx="672459" cy="36294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59"/>
          <a:srcRect t="13195" b="13874"/>
          <a:stretch/>
        </p:blipFill>
        <p:spPr>
          <a:xfrm>
            <a:off x="4937450" y="1138015"/>
            <a:ext cx="670832" cy="36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33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9762"/>
            <a:ext cx="8229600" cy="677109"/>
          </a:xfrm>
        </p:spPr>
        <p:txBody>
          <a:bodyPr/>
          <a:lstStyle/>
          <a:p>
            <a:r>
              <a:rPr lang="en-US" dirty="0"/>
              <a:t>EVs </a:t>
            </a:r>
            <a:r>
              <a:rPr lang="en-US" dirty="0" smtClean="0"/>
              <a:t>On </a:t>
            </a:r>
            <a:r>
              <a:rPr lang="en-US" dirty="0"/>
              <a:t>Threshold of Mass Market Adoption</a:t>
            </a:r>
            <a:br>
              <a:rPr lang="en-US" dirty="0"/>
            </a:br>
            <a:r>
              <a:rPr lang="en-US" sz="1800" dirty="0"/>
              <a:t>$30K Price Point &amp; 200 Mile Range Critical Cost &amp; Performance Thresholds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65967-37EE-4D55-82F8-A6494FD55C3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000" y="4535329"/>
            <a:ext cx="25383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Bloomberg New Energy Finance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75"/>
          <a:stretch/>
        </p:blipFill>
        <p:spPr>
          <a:xfrm>
            <a:off x="2514600" y="2095747"/>
            <a:ext cx="5638800" cy="23810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1905000"/>
            <a:ext cx="2514600" cy="990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Availability of ~200 mile Model 3</a:t>
            </a:r>
            <a:r>
              <a:rPr lang="en-US" sz="1400" dirty="0" smtClean="0"/>
              <a:t>, </a:t>
            </a:r>
            <a:r>
              <a:rPr lang="en-US" sz="1400" dirty="0"/>
              <a:t>Bolt, LEAF &amp; others in 2018 moves the BEV into mass market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5600" y="135255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23232"/>
                </a:solidFill>
              </a:rPr>
              <a:t>200 Mile-Range BEV Pricing</a:t>
            </a:r>
            <a:br>
              <a:rPr lang="en-US" sz="1600" b="1" dirty="0">
                <a:solidFill>
                  <a:srgbClr val="323232"/>
                </a:solidFill>
              </a:rPr>
            </a:br>
            <a:r>
              <a:rPr lang="en-US" sz="1600" b="1" dirty="0">
                <a:solidFill>
                  <a:srgbClr val="323232"/>
                </a:solidFill>
              </a:rPr>
              <a:t>and Buyers’ Willingness to Pay</a:t>
            </a:r>
            <a:br>
              <a:rPr lang="en-US" sz="1600" b="1" dirty="0">
                <a:solidFill>
                  <a:srgbClr val="323232"/>
                </a:solidFill>
              </a:rPr>
            </a:br>
            <a:r>
              <a:rPr lang="en-US" sz="1600" b="1" dirty="0">
                <a:solidFill>
                  <a:srgbClr val="323232"/>
                </a:solidFill>
              </a:rPr>
              <a:t>(‘000 dollars, %) 2011–2020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2438400" y="2724150"/>
            <a:ext cx="1619250" cy="2984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onut 5"/>
          <p:cNvSpPr/>
          <p:nvPr/>
        </p:nvSpPr>
        <p:spPr>
          <a:xfrm>
            <a:off x="4064000" y="2844800"/>
            <a:ext cx="457200" cy="457200"/>
          </a:xfrm>
          <a:prstGeom prst="donut">
            <a:avLst>
              <a:gd name="adj" fmla="val 0"/>
            </a:avLst>
          </a:prstGeom>
          <a:ln w="28575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0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Happening Already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96200" y="4781550"/>
            <a:ext cx="1066800" cy="226317"/>
          </a:xfrm>
        </p:spPr>
        <p:txBody>
          <a:bodyPr/>
          <a:lstStyle/>
          <a:p>
            <a:pPr>
              <a:defRPr/>
            </a:pPr>
            <a:fld id="{B0D55CB3-A229-4D37-98DE-0BA6D5C5D1A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6" y="3659493"/>
            <a:ext cx="2521401" cy="1124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3637" y="404049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miles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30596" y="4040493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$37.5K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22184" y="404049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83637" y="224967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215 miles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30596" y="2249671"/>
            <a:ext cx="72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$35K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22184" y="224967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83637" y="125232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accent2"/>
                </a:solidFill>
              </a:rPr>
              <a:t>Range</a:t>
            </a:r>
            <a:endParaRPr lang="en-US" b="1" u="sng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0596" y="125232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accent2"/>
                </a:solidFill>
              </a:rPr>
              <a:t>Price*</a:t>
            </a:r>
            <a:endParaRPr lang="en-US" b="1" u="sng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22184" y="1252322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accent2"/>
                </a:solidFill>
              </a:rPr>
              <a:t>Availability</a:t>
            </a:r>
            <a:endParaRPr lang="en-US" b="1" u="sng" dirty="0">
              <a:solidFill>
                <a:schemeClr val="accent2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28600" y="3181350"/>
            <a:ext cx="8610600" cy="0"/>
          </a:xfrm>
          <a:prstGeom prst="line">
            <a:avLst/>
          </a:prstGeom>
          <a:ln w="31750" cmpd="thickThin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43000" y="147268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90600" y="335119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Chevy Bolt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83637" y="4781550"/>
            <a:ext cx="3392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*Federal and other incentives will drive prices lower</a:t>
            </a:r>
            <a:endParaRPr lang="en-US" sz="1100" dirty="0"/>
          </a:p>
        </p:txBody>
      </p:sp>
      <p:pic>
        <p:nvPicPr>
          <p:cNvPr id="1026" name="Picture 2" descr="https://tse2.mm.bing.net/th?id=OIP.M70497824dd965003ca0f6673519f1a8co0&amp;pid=15.1&amp;P=0&amp;w=287&amp;h=19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3" b="23398"/>
          <a:stretch/>
        </p:blipFill>
        <p:spPr bwMode="auto">
          <a:xfrm>
            <a:off x="273940" y="2027879"/>
            <a:ext cx="27336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79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19040"/>
            <a:ext cx="8229600" cy="400110"/>
          </a:xfrm>
        </p:spPr>
        <p:txBody>
          <a:bodyPr/>
          <a:lstStyle/>
          <a:p>
            <a:r>
              <a:rPr lang="en-US" dirty="0" smtClean="0"/>
              <a:t>Infrastructure 101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65967-37EE-4D55-82F8-A6494FD55C3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5" name="Group 1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997302"/>
              </p:ext>
            </p:extLst>
          </p:nvPr>
        </p:nvGraphicFramePr>
        <p:xfrm>
          <a:off x="457200" y="819150"/>
          <a:ext cx="8140701" cy="4436077"/>
        </p:xfrm>
        <a:graphic>
          <a:graphicData uri="http://schemas.openxmlformats.org/drawingml/2006/table">
            <a:tbl>
              <a:tblPr/>
              <a:tblGrid>
                <a:gridCol w="1143000"/>
                <a:gridCol w="1066800"/>
                <a:gridCol w="614199"/>
                <a:gridCol w="1196179"/>
                <a:gridCol w="1194585"/>
                <a:gridCol w="1196178"/>
                <a:gridCol w="864880"/>
                <a:gridCol w="864880"/>
              </a:tblGrid>
              <a:tr h="724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Type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Power Supply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Charger Power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Charging Level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Charger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Location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Charge Time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Miles Per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Hr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 Charge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7027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Trickle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NissanAG-Bold" pitchFamily="50" charset="0"/>
                        <a:ea typeface="HGS創英角ｺﾞｼｯｸUB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NissanAG-Bold" pitchFamily="50" charset="0"/>
                        <a:ea typeface="HGS創英角ｺﾞｼｯｸUB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NissanAG-Bold" pitchFamily="50" charset="0"/>
                        <a:ea typeface="HGS創英角ｺﾞｼｯｸUB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Normal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NissanAG-Bold" pitchFamily="50" charset="0"/>
                        <a:ea typeface="HGS創英角ｺﾞｼｯｸUB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NissanAG-Bold" pitchFamily="50" charset="0"/>
                        <a:ea typeface="HGS創英角ｺﾞｼｯｸUB" pitchFamily="50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120VAC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Single Phase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12A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1.4kW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Level 1 (L1)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On-board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18+hr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</a:tr>
              <a:tr h="716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240VAC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Single Phase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15A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3.3kW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Level 2 (L2)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8hr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12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</a:tr>
              <a:tr h="716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30A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6.6kW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4hr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25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</a:tr>
              <a:tr h="716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DC Fast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480VAC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3-phase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50kW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DC Fast Charge (DC L2)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Off-board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&lt;30min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issanAG-Bold" pitchFamily="50" charset="0"/>
                          <a:ea typeface="HGS創英角ｺﾞｼｯｸUB" pitchFamily="50" charset="-128"/>
                        </a:rPr>
                        <a:t>200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  <a:alpha val="7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83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65967-37EE-4D55-82F8-A6494FD55C3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0"/>
            <a:ext cx="9144000" cy="52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135"/>
            <a:ext cx="8229600" cy="800219"/>
          </a:xfrm>
        </p:spPr>
        <p:txBody>
          <a:bodyPr/>
          <a:lstStyle/>
          <a:p>
            <a:r>
              <a:rPr lang="en-US" dirty="0" smtClean="0"/>
              <a:t>EV Charging Station Connectors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65967-37EE-4D55-82F8-A6494FD55C3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127755"/>
              </p:ext>
            </p:extLst>
          </p:nvPr>
        </p:nvGraphicFramePr>
        <p:xfrm>
          <a:off x="457200" y="1439637"/>
          <a:ext cx="8610600" cy="28847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2650"/>
                <a:gridCol w="1504950"/>
                <a:gridCol w="1524000"/>
                <a:gridCol w="1676400"/>
                <a:gridCol w="1752600"/>
              </a:tblGrid>
              <a:tr h="74788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SAE J1772 (AC)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SAE J17772 CCS (DC)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CHAdeMO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(DC)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Tesla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06841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Connector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6841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Vehicle</a:t>
                      </a:r>
                      <a:r>
                        <a:rPr lang="en-US" baseline="0" dirty="0" smtClean="0"/>
                        <a:t> Inlet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361308"/>
            <a:ext cx="1274905" cy="770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429" y="2361308"/>
            <a:ext cx="952500" cy="7824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95600" y="2525552"/>
            <a:ext cx="752475" cy="6697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150" y="3332038"/>
            <a:ext cx="899316" cy="8993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3332038"/>
            <a:ext cx="899316" cy="899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523199" y="3293453"/>
            <a:ext cx="793133" cy="9546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3340" y="3332038"/>
            <a:ext cx="899316" cy="8993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1118" y="2301761"/>
            <a:ext cx="1205906" cy="825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3200" y="43834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L1 &amp; L2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12429" y="441221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DC L2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37734" y="438067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DC L2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683910" y="43444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 &amp; 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7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Standards </a:t>
            </a:r>
            <a:r>
              <a:rPr lang="en-US" dirty="0"/>
              <a:t>D</a:t>
            </a:r>
            <a:r>
              <a:rPr lang="en-US" dirty="0" smtClean="0"/>
              <a:t>eveloping on a National </a:t>
            </a:r>
            <a:r>
              <a:rPr lang="en-US" dirty="0"/>
              <a:t>S</a:t>
            </a:r>
            <a:r>
              <a:rPr lang="en-US" dirty="0" smtClean="0"/>
              <a:t>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3429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Connector 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Communication protocols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Interoperability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Station ID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NIST HB144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65967-37EE-4D55-82F8-A6494FD55C3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581150"/>
            <a:ext cx="2209800" cy="20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71370" y="2114550"/>
            <a:ext cx="3334130" cy="2103054"/>
          </a:xfrm>
          <a:prstGeom prst="round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269996" y="2114550"/>
            <a:ext cx="2168404" cy="2129060"/>
          </a:xfrm>
          <a:prstGeom prst="roundRect">
            <a:avLst/>
          </a:prstGeom>
          <a:solidFill>
            <a:srgbClr val="00B0F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034" y="508330"/>
            <a:ext cx="5810940" cy="42920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smtClean="0"/>
              <a:t>Electric Vehicle Supply Equipment as defined by National Electric Code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 bwMode="auto">
          <a:xfrm>
            <a:off x="2685274" y="2922730"/>
            <a:ext cx="225266" cy="47137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sz="825" b="1" dirty="0">
              <a:solidFill>
                <a:srgbClr val="0082AA"/>
              </a:solidFill>
              <a:ea typeface="ＭＳ Ｐゴシック" pitchFamily="34" charset="-128"/>
            </a:endParaRPr>
          </a:p>
        </p:txBody>
      </p:sp>
      <p:cxnSp>
        <p:nvCxnSpPr>
          <p:cNvPr id="46" name="Elbow Connector 45"/>
          <p:cNvCxnSpPr>
            <a:stCxn id="41" idx="2"/>
          </p:cNvCxnSpPr>
          <p:nvPr/>
        </p:nvCxnSpPr>
        <p:spPr bwMode="auto">
          <a:xfrm rot="16200000" flipH="1">
            <a:off x="3479859" y="2712149"/>
            <a:ext cx="217169" cy="1581072"/>
          </a:xfrm>
          <a:prstGeom prst="bentConnector2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512404" y="3600450"/>
            <a:ext cx="7649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0082AA"/>
                </a:solidFill>
                <a:ea typeface="ＭＳ Ｐゴシック" pitchFamily="34" charset="-128"/>
              </a:rPr>
              <a:t>Utility pad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0082AA"/>
                </a:solidFill>
                <a:ea typeface="ＭＳ Ｐゴシック" pitchFamily="34" charset="-128"/>
              </a:rPr>
              <a:t>transformer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30863" y="3611271"/>
            <a:ext cx="196018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0082AA"/>
                </a:solidFill>
                <a:ea typeface="ＭＳ Ｐゴシック" pitchFamily="34" charset="-128"/>
              </a:rPr>
              <a:t>Electrical Panel and Line Extension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557247" y="3611271"/>
            <a:ext cx="100535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rgbClr val="0082AA"/>
                </a:solidFill>
                <a:ea typeface="ＭＳ Ｐゴシック" pitchFamily="34" charset="-128"/>
              </a:rPr>
              <a:t>Site Host EV Charger(s) &amp; Services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978160" y="3726687"/>
            <a:ext cx="113044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0082AA"/>
                </a:solidFill>
                <a:ea typeface="ＭＳ Ｐゴシック" pitchFamily="34" charset="-128"/>
              </a:rPr>
              <a:t>Plug-in electric vehicle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565102" y="3091235"/>
            <a:ext cx="628650" cy="43007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sz="825" b="1" dirty="0">
              <a:solidFill>
                <a:srgbClr val="0082AA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91050" y="4284017"/>
            <a:ext cx="10287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z="1050" dirty="0"/>
              <a:t>EV Charger Equipment &amp; Services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9807" y="4284017"/>
            <a:ext cx="1785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Utility Service Connection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86221"/>
            <a:ext cx="324087" cy="32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Elbow Connector 8"/>
          <p:cNvCxnSpPr/>
          <p:nvPr/>
        </p:nvCxnSpPr>
        <p:spPr bwMode="auto">
          <a:xfrm rot="5400000" flipH="1" flipV="1">
            <a:off x="1473516" y="2755461"/>
            <a:ext cx="190142" cy="1347435"/>
          </a:xfrm>
          <a:prstGeom prst="bentConnector3">
            <a:avLst>
              <a:gd name="adj1" fmla="val -43310"/>
            </a:avLst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2023843" y="3600450"/>
            <a:ext cx="5669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0082AA"/>
                </a:solidFill>
                <a:ea typeface="ＭＳ Ｐゴシック" pitchFamily="34" charset="-128"/>
              </a:rPr>
              <a:t>Utility Meter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3053" y="2341162"/>
            <a:ext cx="17380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Utility</a:t>
            </a:r>
            <a:r>
              <a:rPr lang="en-US" sz="900" dirty="0"/>
              <a:t> Distribution Service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495373" y="2354070"/>
            <a:ext cx="185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Site Host </a:t>
            </a:r>
            <a:r>
              <a:rPr lang="en-US" sz="900" dirty="0"/>
              <a:t>Electrical Facilities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343400" y="2343150"/>
            <a:ext cx="147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Site Host</a:t>
            </a:r>
            <a:r>
              <a:rPr lang="en-US" sz="900" dirty="0"/>
              <a:t> EV Charger </a:t>
            </a:r>
            <a:r>
              <a:rPr lang="en-US" sz="900" dirty="0" err="1"/>
              <a:t>EcoSystem</a:t>
            </a:r>
            <a:endParaRPr lang="en-US" sz="900" dirty="0"/>
          </a:p>
        </p:txBody>
      </p:sp>
      <p:sp>
        <p:nvSpPr>
          <p:cNvPr id="3" name="Right Brace 2"/>
          <p:cNvSpPr/>
          <p:nvPr/>
        </p:nvSpPr>
        <p:spPr bwMode="auto">
          <a:xfrm rot="5400000">
            <a:off x="1265227" y="3230298"/>
            <a:ext cx="189509" cy="1785104"/>
          </a:xfrm>
          <a:prstGeom prst="rightBrac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7759" tIns="23879" rIns="47759" bIns="23879" numCol="1" rtlCol="0" anchor="ctr" anchorCtr="0" compatLnSpc="1">
            <a:prstTxWarp prst="textNoShape">
              <a:avLst/>
            </a:prstTxWarp>
          </a:bodyPr>
          <a:lstStyle/>
          <a:p>
            <a:pPr algn="ctr" defTabSz="685800">
              <a:lnSpc>
                <a:spcPct val="90000"/>
              </a:lnSpc>
              <a:spcBef>
                <a:spcPct val="30000"/>
              </a:spcBef>
            </a:pPr>
            <a:endParaRPr lang="en-US" sz="1500">
              <a:solidFill>
                <a:schemeClr val="bg1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2" name="Right Brace 41"/>
          <p:cNvSpPr/>
          <p:nvPr/>
        </p:nvSpPr>
        <p:spPr bwMode="auto">
          <a:xfrm rot="5400000">
            <a:off x="4975934" y="3581934"/>
            <a:ext cx="139166" cy="1034166"/>
          </a:xfrm>
          <a:prstGeom prst="rightBrac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7759" tIns="23879" rIns="47759" bIns="23879" numCol="1" rtlCol="0" anchor="ctr" anchorCtr="0" compatLnSpc="1">
            <a:prstTxWarp prst="textNoShape">
              <a:avLst/>
            </a:prstTxWarp>
          </a:bodyPr>
          <a:lstStyle/>
          <a:p>
            <a:pPr algn="ctr" defTabSz="685800">
              <a:lnSpc>
                <a:spcPct val="90000"/>
              </a:lnSpc>
              <a:spcBef>
                <a:spcPct val="30000"/>
              </a:spcBef>
            </a:pPr>
            <a:endParaRPr lang="en-US" sz="1500">
              <a:solidFill>
                <a:schemeClr val="bg1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3543300"/>
            <a:ext cx="845675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Picture 38" descr="Ppt_E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04" y="3179080"/>
            <a:ext cx="1234500" cy="471443"/>
          </a:xfrm>
          <a:prstGeom prst="rect">
            <a:avLst/>
          </a:prstGeom>
        </p:spPr>
      </p:pic>
      <p:pic>
        <p:nvPicPr>
          <p:cNvPr id="45" name="Picture 44" descr="OnRamp_MultiH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2967339"/>
            <a:ext cx="971550" cy="6331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83290" y="1629756"/>
            <a:ext cx="258593" cy="3231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007840" y="1640737"/>
            <a:ext cx="258593" cy="3231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338853" y="1647012"/>
            <a:ext cx="258593" cy="3231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3</a:t>
            </a:r>
          </a:p>
        </p:txBody>
      </p:sp>
      <p:sp>
        <p:nvSpPr>
          <p:cNvPr id="59" name="Right Brace 58"/>
          <p:cNvSpPr/>
          <p:nvPr/>
        </p:nvSpPr>
        <p:spPr bwMode="auto">
          <a:xfrm rot="5400000">
            <a:off x="3510702" y="3222836"/>
            <a:ext cx="146720" cy="1785376"/>
          </a:xfrm>
          <a:prstGeom prst="rightBrac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7759" tIns="23879" rIns="47759" bIns="23879" numCol="1" rtlCol="0" anchor="ctr" anchorCtr="0" compatLnSpc="1">
            <a:prstTxWarp prst="textNoShape">
              <a:avLst/>
            </a:prstTxWarp>
          </a:bodyPr>
          <a:lstStyle/>
          <a:p>
            <a:pPr algn="ctr" defTabSz="685800">
              <a:lnSpc>
                <a:spcPct val="90000"/>
              </a:lnSpc>
              <a:spcBef>
                <a:spcPct val="30000"/>
              </a:spcBef>
            </a:pPr>
            <a:endParaRPr lang="en-US" sz="1500">
              <a:solidFill>
                <a:schemeClr val="bg1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14682" y="4284017"/>
            <a:ext cx="177805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Site Host EV Infrastructure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2514600" y="1955275"/>
            <a:ext cx="0" cy="2521475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905000" y="4508090"/>
            <a:ext cx="1143000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Demarcation Line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509951" y="566175"/>
            <a:ext cx="203494" cy="209962"/>
          </a:xfrm>
          <a:prstGeom prst="roundRect">
            <a:avLst/>
          </a:prstGeom>
          <a:solidFill>
            <a:srgbClr val="00B0F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00850" y="48649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Utility</a:t>
            </a:r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6509951" y="902225"/>
            <a:ext cx="201994" cy="221725"/>
          </a:xfrm>
          <a:prstGeom prst="round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800850" y="82842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38950" y="1721882"/>
            <a:ext cx="2305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 provisions of this article cover the electrical conductors and equipment external to an electric vehicle that connect an electric vehicle to a supply of electricity by conductive or inductive means, and the installation of equipment and devices related to electric vehicle charging.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1" y="135255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NEC Article 625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65967-37EE-4D55-82F8-A6494FD55C3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" name="Picture 2" descr="Ppt_Gas_st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1" y="2901286"/>
            <a:ext cx="989618" cy="10893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09600" y="1681893"/>
            <a:ext cx="3365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Technology doesn’t require </a:t>
            </a:r>
          </a:p>
          <a:p>
            <a:pPr algn="ctr"/>
            <a:r>
              <a:rPr lang="en-US" dirty="0"/>
              <a:t>a gas station model, so...</a:t>
            </a:r>
          </a:p>
        </p:txBody>
      </p:sp>
      <p:sp>
        <p:nvSpPr>
          <p:cNvPr id="6" name="&quot;No&quot; Symbol 5"/>
          <p:cNvSpPr/>
          <p:nvPr/>
        </p:nvSpPr>
        <p:spPr>
          <a:xfrm>
            <a:off x="1402558" y="2724150"/>
            <a:ext cx="1598612" cy="1447800"/>
          </a:xfrm>
          <a:prstGeom prst="noSmoking">
            <a:avLst>
              <a:gd name="adj" fmla="val 7422"/>
            </a:avLst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6562" y="1619057"/>
            <a:ext cx="3449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Drivers will want to </a:t>
            </a:r>
            <a:r>
              <a:rPr lang="en-US" b="1" dirty="0">
                <a:solidFill>
                  <a:schemeClr val="accent1"/>
                </a:solidFill>
              </a:rPr>
              <a:t>top-off</a:t>
            </a:r>
          </a:p>
          <a:p>
            <a:pPr algn="ctr"/>
            <a:r>
              <a:rPr lang="en-US" dirty="0"/>
              <a:t>wherever they park</a:t>
            </a:r>
          </a:p>
        </p:txBody>
      </p:sp>
      <p:pic>
        <p:nvPicPr>
          <p:cNvPr id="8" name="Picture 7" descr="ChargeWherePark_Eati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062" y="3467100"/>
            <a:ext cx="1009650" cy="10096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hargeWherePark_Ga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2" y="3467100"/>
            <a:ext cx="1009650" cy="10096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hargeWherePark_Shopp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62" y="2438400"/>
            <a:ext cx="1009650" cy="10096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ChargeWherePark_Wor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063" y="2438400"/>
            <a:ext cx="1009650" cy="10096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1000" y="548566"/>
            <a:ext cx="7277100" cy="1200329"/>
          </a:xfrm>
        </p:spPr>
        <p:txBody>
          <a:bodyPr/>
          <a:lstStyle/>
          <a:p>
            <a:r>
              <a:rPr lang="en-US" dirty="0"/>
              <a:t>Paradigm Shift:</a:t>
            </a:r>
            <a:br>
              <a:rPr lang="en-US" dirty="0"/>
            </a:br>
            <a:r>
              <a:rPr lang="en-US" dirty="0"/>
              <a:t>Fueling when you arrive, not on the way there</a:t>
            </a:r>
          </a:p>
        </p:txBody>
      </p:sp>
    </p:spTree>
    <p:extLst>
      <p:ext uri="{BB962C8B-B14F-4D97-AF65-F5344CB8AC3E}">
        <p14:creationId xmlns:p14="http://schemas.microsoft.com/office/powerpoint/2010/main" val="13155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 r="33083" b="8364"/>
          <a:stretch/>
        </p:blipFill>
        <p:spPr>
          <a:xfrm>
            <a:off x="6286501" y="1075170"/>
            <a:ext cx="1637162" cy="12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Drivers Charging Their EVs?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D55CB3-A229-4D37-98DE-0BA6D5C5D1A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16869" r="25259" b="11563"/>
          <a:stretch/>
        </p:blipFill>
        <p:spPr>
          <a:xfrm>
            <a:off x="2899765" y="1068818"/>
            <a:ext cx="1688188" cy="1285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://images.thecarconnection.com/lrg/electric-car-charging-stations-at-target-in-fremont-ca-photo-by-wilson-f-via-chargepoint-network_100419184_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2693" b="7137"/>
          <a:stretch/>
        </p:blipFill>
        <p:spPr bwMode="auto">
          <a:xfrm>
            <a:off x="4611874" y="1067666"/>
            <a:ext cx="1650704" cy="12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877710"/>
              </p:ext>
            </p:extLst>
          </p:nvPr>
        </p:nvGraphicFramePr>
        <p:xfrm>
          <a:off x="1200150" y="2839316"/>
          <a:ext cx="6743700" cy="1390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1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42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751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751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Home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Work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Public - Retail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Highway Charging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Single Driver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Employees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General</a:t>
                      </a:r>
                      <a:r>
                        <a:rPr lang="en-US" sz="900" baseline="0" dirty="0"/>
                        <a:t> Public, Customers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Long Distance Drivers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Level 1 and 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Level 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Level 2, Fast DC 20KW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Fast DC 50KW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Overnight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Daytime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Business Hours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Occasionally, Quick Charge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Residential Garage</a:t>
                      </a:r>
                      <a:r>
                        <a:rPr lang="en-US" sz="900" baseline="0" dirty="0"/>
                        <a:t>/Driveway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Designated</a:t>
                      </a:r>
                      <a:r>
                        <a:rPr lang="en-US" sz="900" baseline="0" dirty="0"/>
                        <a:t> Parking Spaces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Retail Outlets, Public Parking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InterCity. Highways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Picture 2" descr="http://www.chevrolet.com/content/dam/Chevrolet/northamerica/usa/nscwebsite/en/Home/Vehicles/Cars/2014_Volt/Model_Overview/01_images/2014-chevrolet-volt-model-overview-technology-cnt-well-1-1480x551-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82" r="14821"/>
          <a:stretch/>
        </p:blipFill>
        <p:spPr bwMode="auto">
          <a:xfrm>
            <a:off x="1203608" y="1081522"/>
            <a:ext cx="1672235" cy="12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133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63911" y="3867150"/>
            <a:ext cx="5418609" cy="869479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  <a:latin typeface="Arial"/>
                <a:cs typeface="Arial"/>
              </a:rPr>
              <a:t>We Are the Industry Leader</a:t>
            </a:r>
            <a:r>
              <a:rPr lang="en-US" sz="2000" dirty="0" smtClean="0">
                <a:solidFill>
                  <a:schemeClr val="accent1"/>
                </a:solidFill>
                <a:latin typeface="Arial"/>
                <a:cs typeface="Arial"/>
              </a:rPr>
              <a:t/>
            </a:r>
            <a:br>
              <a:rPr lang="en-US" sz="2000" dirty="0" smtClean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According </a:t>
            </a:r>
            <a:r>
              <a:rPr lang="en-US" sz="1600" dirty="0">
                <a:latin typeface="Arial"/>
                <a:cs typeface="Arial"/>
              </a:rPr>
              <a:t>to Time, Bloomberg, CNBC, Navigant </a:t>
            </a:r>
            <a:r>
              <a:rPr lang="en-US" sz="1600" dirty="0" smtClean="0">
                <a:latin typeface="Arial"/>
                <a:cs typeface="Arial"/>
              </a:rPr>
              <a:t>Research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>
                <a:latin typeface="Arial"/>
                <a:cs typeface="Arial"/>
              </a:rPr>
              <a:t>many others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400" y="2581751"/>
            <a:ext cx="2438400" cy="167739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117475" indent="-117475">
              <a:spcAft>
                <a:spcPts val="450"/>
              </a:spcAft>
            </a:pPr>
            <a:r>
              <a:rPr lang="en-US" sz="1600" b="1" dirty="0" smtClean="0">
                <a:solidFill>
                  <a:srgbClr val="323232"/>
                </a:solidFill>
                <a:latin typeface="Arial"/>
                <a:cs typeface="Arial"/>
              </a:rPr>
              <a:t>Largest Community of EV drivers</a:t>
            </a:r>
            <a:endParaRPr lang="en-US" sz="1600" b="1" dirty="0">
              <a:solidFill>
                <a:srgbClr val="323232"/>
              </a:solidFill>
              <a:latin typeface="Arial"/>
              <a:cs typeface="Arial"/>
            </a:endParaRPr>
          </a:p>
          <a:p>
            <a:pPr marL="117475" indent="-117475">
              <a:spcAft>
                <a:spcPts val="450"/>
              </a:spcAft>
            </a:pPr>
            <a:r>
              <a:rPr lang="en-US" sz="1200" dirty="0">
                <a:solidFill>
                  <a:schemeClr val="accent2"/>
                </a:solidFill>
                <a:latin typeface="Arial"/>
                <a:cs typeface="Arial"/>
              </a:rPr>
              <a:t>+</a:t>
            </a:r>
            <a:r>
              <a:rPr lang="en-US" sz="1200" dirty="0">
                <a:solidFill>
                  <a:srgbClr val="323232"/>
                </a:solidFill>
                <a:latin typeface="Arial"/>
                <a:cs typeface="Arial"/>
              </a:rPr>
              <a:t> 70</a:t>
            </a:r>
            <a:r>
              <a:rPr lang="en-US" sz="1200" dirty="0" smtClean="0">
                <a:solidFill>
                  <a:srgbClr val="323232"/>
                </a:solidFill>
                <a:latin typeface="Arial"/>
                <a:cs typeface="Arial"/>
              </a:rPr>
              <a:t>% of new EV drivers join every month</a:t>
            </a:r>
            <a:endParaRPr lang="en-US" sz="1200" dirty="0">
              <a:solidFill>
                <a:srgbClr val="323232"/>
              </a:solidFill>
              <a:latin typeface="Arial"/>
              <a:cs typeface="Arial"/>
            </a:endParaRPr>
          </a:p>
          <a:p>
            <a:pPr marL="117475" indent="-117475">
              <a:spcAft>
                <a:spcPts val="450"/>
              </a:spcAft>
            </a:pPr>
            <a:r>
              <a:rPr lang="en-US" sz="1200" dirty="0">
                <a:solidFill>
                  <a:schemeClr val="accent2"/>
                </a:solidFill>
                <a:latin typeface="Arial"/>
                <a:cs typeface="Arial"/>
              </a:rPr>
              <a:t>+</a:t>
            </a:r>
            <a:r>
              <a:rPr lang="en-US" sz="1200" dirty="0" smtClean="0">
                <a:solidFill>
                  <a:srgbClr val="323232"/>
                </a:solidFill>
                <a:latin typeface="Arial"/>
                <a:cs typeface="Arial"/>
              </a:rPr>
              <a:t> A driver plugs into our network every 4 seconds</a:t>
            </a:r>
            <a:endParaRPr lang="en-US" sz="1200" dirty="0">
              <a:solidFill>
                <a:srgbClr val="323232"/>
              </a:solidFill>
              <a:latin typeface="Arial"/>
              <a:cs typeface="Arial"/>
            </a:endParaRPr>
          </a:p>
          <a:p>
            <a:pPr marL="117475" indent="-117475">
              <a:spcAft>
                <a:spcPts val="450"/>
              </a:spcAft>
            </a:pPr>
            <a:endParaRPr lang="en-US" sz="1200" dirty="0">
              <a:solidFill>
                <a:srgbClr val="323232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83331" y="2581751"/>
            <a:ext cx="2246467" cy="813053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600" b="1" dirty="0" smtClean="0">
                <a:solidFill>
                  <a:srgbClr val="323232"/>
                </a:solidFill>
                <a:latin typeface="Arial"/>
                <a:cs typeface="Arial"/>
              </a:rPr>
              <a:t>Charging Everywhere</a:t>
            </a:r>
            <a:endParaRPr lang="en-US" sz="1600" b="1" dirty="0">
              <a:solidFill>
                <a:srgbClr val="323232"/>
              </a:solidFill>
              <a:latin typeface="Arial"/>
              <a:cs typeface="Arial"/>
            </a:endParaRPr>
          </a:p>
          <a:p>
            <a:pPr>
              <a:spcAft>
                <a:spcPts val="450"/>
              </a:spcAft>
            </a:pPr>
            <a:r>
              <a:rPr lang="en-US" sz="1200" dirty="0">
                <a:solidFill>
                  <a:schemeClr val="accent2"/>
                </a:solidFill>
                <a:latin typeface="Arial"/>
                <a:cs typeface="Arial"/>
              </a:rPr>
              <a:t>+</a:t>
            </a:r>
            <a:r>
              <a:rPr lang="en-US" sz="1200" dirty="0" smtClean="0">
                <a:solidFill>
                  <a:srgbClr val="323232"/>
                </a:solidFill>
                <a:latin typeface="Arial"/>
                <a:cs typeface="Arial"/>
              </a:rPr>
              <a:t> 28,000+ charging </a:t>
            </a:r>
            <a:r>
              <a:rPr lang="en-US" sz="1200" dirty="0">
                <a:solidFill>
                  <a:srgbClr val="323232"/>
                </a:solidFill>
                <a:latin typeface="Arial"/>
                <a:cs typeface="Arial"/>
              </a:rPr>
              <a:t>spots</a:t>
            </a:r>
          </a:p>
          <a:p>
            <a:pPr>
              <a:spcAft>
                <a:spcPts val="450"/>
              </a:spcAft>
            </a:pPr>
            <a:r>
              <a:rPr lang="en-US" sz="1200" dirty="0" smtClean="0">
                <a:solidFill>
                  <a:schemeClr val="accent2"/>
                </a:solidFill>
                <a:latin typeface="Arial"/>
                <a:cs typeface="Arial"/>
              </a:rPr>
              <a:t>+ </a:t>
            </a:r>
            <a:r>
              <a:rPr lang="en-US" sz="1200" dirty="0">
                <a:solidFill>
                  <a:srgbClr val="323232"/>
                </a:solidFill>
                <a:latin typeface="Arial"/>
                <a:cs typeface="Arial"/>
              </a:rPr>
              <a:t>3</a:t>
            </a:r>
            <a:r>
              <a:rPr lang="en-US" sz="1200" dirty="0" smtClean="0">
                <a:solidFill>
                  <a:srgbClr val="323232"/>
                </a:solidFill>
                <a:latin typeface="Arial"/>
                <a:cs typeface="Arial"/>
              </a:rPr>
              <a:t>00+ Express stations</a:t>
            </a:r>
            <a:endParaRPr lang="en-US" sz="1200" dirty="0">
              <a:solidFill>
                <a:srgbClr val="323232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4601" y="2581752"/>
            <a:ext cx="2362199" cy="105927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600" b="1" dirty="0">
                <a:solidFill>
                  <a:srgbClr val="323232"/>
                </a:solidFill>
                <a:latin typeface="Arial"/>
                <a:cs typeface="Arial"/>
              </a:rPr>
              <a:t>We’re </a:t>
            </a:r>
            <a:r>
              <a:rPr lang="en-US" sz="1600" b="1" dirty="0" smtClean="0">
                <a:solidFill>
                  <a:srgbClr val="323232"/>
                </a:solidFill>
                <a:latin typeface="Arial"/>
                <a:cs typeface="Arial"/>
              </a:rPr>
              <a:t>Established and Growing</a:t>
            </a:r>
            <a:endParaRPr lang="en-US" sz="1600" b="1" dirty="0">
              <a:solidFill>
                <a:srgbClr val="323232"/>
              </a:solidFill>
              <a:latin typeface="Arial"/>
              <a:cs typeface="Arial"/>
            </a:endParaRPr>
          </a:p>
          <a:p>
            <a:pPr>
              <a:spcAft>
                <a:spcPts val="450"/>
              </a:spcAft>
            </a:pPr>
            <a:r>
              <a:rPr lang="en-US" sz="1200" dirty="0">
                <a:solidFill>
                  <a:schemeClr val="accent2"/>
                </a:solidFill>
                <a:latin typeface="Arial"/>
                <a:cs typeface="Arial"/>
              </a:rPr>
              <a:t>+</a:t>
            </a:r>
            <a:r>
              <a:rPr lang="en-US" sz="1200" dirty="0" smtClean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323232"/>
                </a:solidFill>
                <a:latin typeface="Arial"/>
                <a:cs typeface="Arial"/>
              </a:rPr>
              <a:t>600+ ports added every month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solidFill>
                  <a:schemeClr val="accent2"/>
                </a:solidFill>
                <a:latin typeface="Arial"/>
                <a:cs typeface="Arial"/>
              </a:rPr>
              <a:t>+</a:t>
            </a:r>
            <a:r>
              <a:rPr lang="en-US" sz="1200" dirty="0" smtClean="0">
                <a:solidFill>
                  <a:srgbClr val="323232"/>
                </a:solidFill>
                <a:latin typeface="Arial"/>
                <a:cs typeface="Arial"/>
              </a:rPr>
              <a:t> International market growth</a:t>
            </a:r>
            <a:endParaRPr lang="en-US" sz="1200" dirty="0">
              <a:solidFill>
                <a:srgbClr val="323232"/>
              </a:solidFill>
              <a:latin typeface="Arial"/>
              <a:cs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World’s Largest and Most Open</a:t>
            </a:r>
            <a:br>
              <a:rPr lang="en-US" smtClean="0"/>
            </a:br>
            <a:r>
              <a:rPr lang="en-US" smtClean="0"/>
              <a:t>EV Charging Network</a:t>
            </a:r>
            <a:endParaRPr lang="en-US" dirty="0"/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CCA5C-75CA-43B8-B936-D2315E2FCCF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Picture 1" descr="ChargePoint_car_2015_tri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782598"/>
            <a:ext cx="1816608" cy="746480"/>
          </a:xfrm>
          <a:prstGeom prst="rect">
            <a:avLst/>
          </a:prstGeom>
        </p:spPr>
      </p:pic>
      <p:pic>
        <p:nvPicPr>
          <p:cNvPr id="16" name="Picture 15" descr="Pin_green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720424"/>
            <a:ext cx="304800" cy="3598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0734" y="1986974"/>
            <a:ext cx="1679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28,000+</a:t>
            </a:r>
            <a:endParaRPr lang="en-US" sz="32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Picture 18" descr="Pin_green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720424"/>
            <a:ext cx="304800" cy="359802"/>
          </a:xfrm>
          <a:prstGeom prst="rect">
            <a:avLst/>
          </a:prstGeom>
        </p:spPr>
      </p:pic>
      <p:pic>
        <p:nvPicPr>
          <p:cNvPr id="20" name="Picture 19" descr="Pin_green0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1623026"/>
            <a:ext cx="387309" cy="457200"/>
          </a:xfrm>
          <a:prstGeom prst="rect">
            <a:avLst/>
          </a:prstGeom>
        </p:spPr>
      </p:pic>
      <p:pic>
        <p:nvPicPr>
          <p:cNvPr id="6" name="Picture 5" descr="growin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599" y="971550"/>
            <a:ext cx="2008513" cy="14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3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CT4021_3QRHF_150dpi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76"/>
          <a:stretch/>
        </p:blipFill>
        <p:spPr>
          <a:xfrm>
            <a:off x="3228710" y="2563019"/>
            <a:ext cx="875350" cy="1930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85455" y="1123950"/>
            <a:ext cx="1073106" cy="284703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ctr"/>
            <a:r>
              <a:rPr lang="en-US" sz="1400" dirty="0">
                <a:solidFill>
                  <a:srgbClr val="FA8024"/>
                </a:solidFill>
                <a:latin typeface="Arial"/>
                <a:cs typeface="Arial"/>
              </a:rPr>
              <a:t>Workplaces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76002" y="1123951"/>
            <a:ext cx="1114288" cy="50014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A8024"/>
                </a:solidFill>
                <a:latin typeface="Arial"/>
                <a:cs typeface="Arial"/>
              </a:rPr>
              <a:t>Retail &amp; Hospitality</a:t>
            </a:r>
            <a:endParaRPr lang="en-US" sz="1400" dirty="0">
              <a:solidFill>
                <a:srgbClr val="FA8024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38132" y="1123951"/>
            <a:ext cx="1295400" cy="50014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A8024"/>
                </a:solidFill>
                <a:latin typeface="Arial"/>
                <a:cs typeface="Arial"/>
              </a:rPr>
              <a:t>Multi-family</a:t>
            </a:r>
            <a:br>
              <a:rPr lang="en-US" sz="1400" dirty="0" smtClean="0">
                <a:solidFill>
                  <a:srgbClr val="FA8024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A8024"/>
                </a:solidFill>
                <a:latin typeface="Arial"/>
                <a:cs typeface="Arial"/>
              </a:rPr>
              <a:t>Homes</a:t>
            </a:r>
            <a:endParaRPr lang="en-US" sz="1400" dirty="0">
              <a:solidFill>
                <a:srgbClr val="FA8024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81316" y="1197323"/>
            <a:ext cx="537653" cy="284703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ctr"/>
            <a:r>
              <a:rPr lang="en-US" sz="1400" dirty="0">
                <a:solidFill>
                  <a:srgbClr val="FA8024"/>
                </a:solidFill>
                <a:latin typeface="Arial"/>
                <a:cs typeface="Arial"/>
              </a:rPr>
              <a:t>Fleet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553135"/>
            <a:ext cx="8458200" cy="800219"/>
          </a:xfrm>
        </p:spPr>
        <p:txBody>
          <a:bodyPr/>
          <a:lstStyle/>
          <a:p>
            <a:r>
              <a:rPr lang="en-US" dirty="0"/>
              <a:t>Different </a:t>
            </a:r>
            <a:r>
              <a:rPr lang="en-US" dirty="0" smtClean="0"/>
              <a:t>Sites Require Different Charging Stations</a:t>
            </a:r>
            <a:r>
              <a:rPr lang="en-US" dirty="0"/>
              <a:t>…</a:t>
            </a: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CCA5C-75CA-43B8-B936-D2315E2FCCF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9" name="Picture 28" descr="Ppt_Corporati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078" y="1657350"/>
            <a:ext cx="789567" cy="725424"/>
          </a:xfrm>
          <a:prstGeom prst="rect">
            <a:avLst/>
          </a:prstGeom>
        </p:spPr>
      </p:pic>
      <p:pic>
        <p:nvPicPr>
          <p:cNvPr id="31" name="Picture 30" descr="Ppt_Retai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049" y="2114550"/>
            <a:ext cx="865153" cy="268224"/>
          </a:xfrm>
          <a:prstGeom prst="rect">
            <a:avLst/>
          </a:prstGeom>
        </p:spPr>
      </p:pic>
      <p:pic>
        <p:nvPicPr>
          <p:cNvPr id="34" name="Picture 33" descr="Ppt_MDU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667" y="1962150"/>
            <a:ext cx="792933" cy="420624"/>
          </a:xfrm>
          <a:prstGeom prst="rect">
            <a:avLst/>
          </a:prstGeom>
        </p:spPr>
      </p:pic>
      <p:pic>
        <p:nvPicPr>
          <p:cNvPr id="36" name="Picture 35" descr="Ppt_Flee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962150"/>
            <a:ext cx="810768" cy="492252"/>
          </a:xfrm>
          <a:prstGeom prst="rect">
            <a:avLst/>
          </a:prstGeom>
        </p:spPr>
      </p:pic>
      <p:pic>
        <p:nvPicPr>
          <p:cNvPr id="30" name="Picture 29" descr="Ppt_Hospitality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802" y="1673225"/>
            <a:ext cx="581598" cy="7095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t="1" b="38881"/>
          <a:stretch/>
        </p:blipFill>
        <p:spPr>
          <a:xfrm>
            <a:off x="2033974" y="2582266"/>
            <a:ext cx="686651" cy="15222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761999" y="4318855"/>
            <a:ext cx="137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/>
              <a:t>CPF25*</a:t>
            </a:r>
            <a:r>
              <a:rPr lang="en-US" sz="900" i="1" dirty="0"/>
              <a:t>: </a:t>
            </a:r>
            <a:r>
              <a:rPr lang="en-US" sz="900" i="1" dirty="0" smtClean="0"/>
              <a:t>“Multi-Family and Fleet Applications</a:t>
            </a:r>
            <a:endParaRPr lang="en-US" sz="9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2279544" y="4321839"/>
            <a:ext cx="137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/>
              <a:t>CT4000</a:t>
            </a:r>
            <a:r>
              <a:rPr lang="en-US" sz="900" i="1" dirty="0"/>
              <a:t>: “Mixed Use” Level 2 charger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4600" y="2952750"/>
            <a:ext cx="702227" cy="97869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9467" y="2831575"/>
            <a:ext cx="655617" cy="14287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182791" y="4318855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/>
              <a:t>CPE100</a:t>
            </a:r>
            <a:r>
              <a:rPr lang="en-US" sz="900" i="1" dirty="0"/>
              <a:t>: </a:t>
            </a:r>
            <a:r>
              <a:rPr lang="en-US" sz="900" b="1" i="1" dirty="0"/>
              <a:t>24kW</a:t>
            </a:r>
            <a:r>
              <a:rPr lang="en-US" sz="900" i="1" dirty="0"/>
              <a:t> DC Fast Charger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134350" y="4318855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/>
              <a:t>CPE200</a:t>
            </a:r>
            <a:r>
              <a:rPr lang="en-US" sz="900" i="1" dirty="0"/>
              <a:t>: </a:t>
            </a:r>
            <a:r>
              <a:rPr lang="en-US" sz="900" b="1" i="1" dirty="0"/>
              <a:t>50kW</a:t>
            </a:r>
            <a:r>
              <a:rPr lang="en-US" sz="900" i="1" dirty="0"/>
              <a:t> DC Fast Charger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763"/>
          <a:stretch/>
        </p:blipFill>
        <p:spPr>
          <a:xfrm>
            <a:off x="405777" y="2759579"/>
            <a:ext cx="1327600" cy="135703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40927" y="4308753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/>
              <a:t>Home</a:t>
            </a:r>
            <a:r>
              <a:rPr lang="en-US" sz="900" i="1" dirty="0"/>
              <a:t>: </a:t>
            </a:r>
            <a:r>
              <a:rPr lang="en-US" sz="900" i="1" dirty="0" smtClean="0"/>
              <a:t/>
            </a:r>
            <a:br>
              <a:rPr lang="en-US" sz="900" i="1" dirty="0" smtClean="0"/>
            </a:br>
            <a:r>
              <a:rPr lang="en-US" sz="900" i="1" dirty="0" smtClean="0"/>
              <a:t>Single Family </a:t>
            </a:r>
            <a:r>
              <a:rPr lang="en-US" sz="900" i="1" dirty="0"/>
              <a:t>Home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10" y="2933167"/>
            <a:ext cx="809290" cy="1011613"/>
          </a:xfrm>
          <a:prstGeom prst="rect">
            <a:avLst/>
          </a:prstGeom>
        </p:spPr>
      </p:pic>
      <p:pic>
        <p:nvPicPr>
          <p:cNvPr id="53" name="Picture 52" descr="Ppt_Hospitality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1793587"/>
            <a:ext cx="481067" cy="586902"/>
          </a:xfrm>
          <a:prstGeom prst="rect">
            <a:avLst/>
          </a:prstGeom>
        </p:spPr>
      </p:pic>
      <p:pic>
        <p:nvPicPr>
          <p:cNvPr id="54" name="Picture 53" descr="OutofTow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052" y="1096380"/>
            <a:ext cx="485924" cy="1270878"/>
          </a:xfrm>
          <a:prstGeom prst="rect">
            <a:avLst/>
          </a:prstGeom>
        </p:spPr>
      </p:pic>
      <p:pic>
        <p:nvPicPr>
          <p:cNvPr id="56" name="Picture 55" descr="Ppt_Single_fam_home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78" y="2067738"/>
            <a:ext cx="685800" cy="315036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692158" y="1123950"/>
            <a:ext cx="616214" cy="284703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A8024"/>
                </a:solidFill>
                <a:latin typeface="Arial"/>
                <a:cs typeface="Arial"/>
              </a:rPr>
              <a:t>Home</a:t>
            </a:r>
            <a:endParaRPr lang="en-US" sz="1400" dirty="0">
              <a:solidFill>
                <a:srgbClr val="FA8024"/>
              </a:solidFill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91400" y="1096380"/>
            <a:ext cx="1295400" cy="50014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A8024"/>
                </a:solidFill>
                <a:latin typeface="Arial"/>
                <a:cs typeface="Arial"/>
              </a:rPr>
              <a:t>Hotel and Travel</a:t>
            </a:r>
            <a:endParaRPr lang="en-US" sz="1400" dirty="0">
              <a:solidFill>
                <a:srgbClr val="FA8024"/>
              </a:solidFill>
              <a:latin typeface="Arial"/>
              <a:cs typeface="Arial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/>
          <a:srcRect t="1" b="38881"/>
          <a:stretch/>
        </p:blipFill>
        <p:spPr>
          <a:xfrm>
            <a:off x="7597205" y="2703205"/>
            <a:ext cx="686651" cy="152228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803411"/>
            <a:ext cx="97536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4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EV Charging Industry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Globally more than 50 players make up the EV charging industry providing equipment, infrastructure and services.</a:t>
            </a:r>
          </a:p>
          <a:p>
            <a:r>
              <a:rPr lang="en-US" dirty="0"/>
              <a:t>In the next 10 years, the EV charging industry is expected to generate $8.6 billion in sales.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100" dirty="0" smtClean="0"/>
              <a:t>Source: Navigant Research, “Electric Vehicle Charging Services” Q1 2015</a:t>
            </a:r>
            <a:endParaRPr lang="en-US" sz="1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D55CB3-A229-4D37-98DE-0BA6D5C5D1A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922" t="70049" r="51745" b="18109"/>
          <a:stretch/>
        </p:blipFill>
        <p:spPr>
          <a:xfrm>
            <a:off x="1447800" y="2343150"/>
            <a:ext cx="5819996" cy="211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2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2461" y="1873250"/>
            <a:ext cx="4830808" cy="1069534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Our network:</a:t>
            </a:r>
          </a:p>
          <a:p>
            <a:r>
              <a:rPr lang="en-US" sz="2900" dirty="0">
                <a:solidFill>
                  <a:schemeClr val="bg1"/>
                </a:solidFill>
                <a:latin typeface="Arial"/>
                <a:cs typeface="Arial"/>
              </a:rPr>
              <a:t>Smart charging for everyone</a:t>
            </a:r>
          </a:p>
        </p:txBody>
      </p:sp>
      <p:pic>
        <p:nvPicPr>
          <p:cNvPr id="2" name="Picture 1" descr="iStock_000026507069Small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22"/>
          <a:stretch/>
        </p:blipFill>
        <p:spPr>
          <a:xfrm>
            <a:off x="0" y="0"/>
            <a:ext cx="9144000" cy="5268066"/>
          </a:xfrm>
          <a:prstGeom prst="rect">
            <a:avLst/>
          </a:prstGeom>
        </p:spPr>
      </p:pic>
      <p:pic>
        <p:nvPicPr>
          <p:cNvPr id="14" name="Picture 13" descr="ChargePoint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554264"/>
            <a:ext cx="3200400" cy="874486"/>
          </a:xfrm>
          <a:prstGeom prst="rect">
            <a:avLst/>
          </a:prstGeom>
          <a:effectLst>
            <a:glow rad="381000">
              <a:schemeClr val="bg1">
                <a:alpha val="70000"/>
              </a:schemeClr>
            </a:glow>
          </a:effectLst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914400" y="2818209"/>
            <a:ext cx="7580313" cy="45005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Network Services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1600200" y="3351610"/>
            <a:ext cx="6894512" cy="667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Smart Charging for Everyone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8572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of the Network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D55CB3-A229-4D37-98DE-0BA6D5C5D1A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04900"/>
            <a:ext cx="8229600" cy="3600450"/>
          </a:xfrm>
          <a:prstGeom prst="rect">
            <a:avLst/>
          </a:prstGeom>
        </p:spPr>
        <p:txBody>
          <a:bodyPr/>
          <a:lstStyle>
            <a:lvl1pPr marL="288925" indent="-288925" algn="l" rtl="0" eaLnBrk="1" fontAlgn="base" hangingPunct="1"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Arial Bold"/>
              <a:buChar char="+"/>
              <a:defRPr sz="2000" kern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34" charset="0"/>
              </a:defRPr>
            </a:lvl1pPr>
            <a:lvl2pPr marL="568325" indent="-222250" algn="l" rtl="0" eaLnBrk="1" fontAlgn="base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Font typeface="Lucida Grande"/>
              <a:buChar char="•"/>
              <a:defRPr sz="18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2pPr>
            <a:lvl3pPr marL="857250" indent="-233363" algn="l" rtl="0" eaLnBrk="1" fontAlgn="base" hangingPunct="1"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Font typeface="Lucida Grande"/>
              <a:buChar char="−"/>
              <a:defRPr sz="16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3pPr>
            <a:lvl4pPr marL="1081088" indent="-223838" algn="l" rtl="0" eaLnBrk="1" fontAlgn="base" hangingPunct="1"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4pPr>
            <a:lvl5pPr marL="1258888" indent="-177800" algn="l" rtl="0" eaLnBrk="1" fontAlgn="base" hangingPunct="1"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Cloud services….</a:t>
            </a:r>
          </a:p>
          <a:p>
            <a:r>
              <a:rPr lang="en-US" dirty="0" smtClean="0"/>
              <a:t>Access control by time, vehicle, individuals or groups</a:t>
            </a:r>
          </a:p>
          <a:p>
            <a:r>
              <a:rPr lang="en-US" dirty="0" smtClean="0"/>
              <a:t>Set varied pricing by time, energy or driver</a:t>
            </a:r>
          </a:p>
          <a:p>
            <a:r>
              <a:rPr lang="en-US" dirty="0" smtClean="0"/>
              <a:t>Generate usage reports and track environmental figures</a:t>
            </a:r>
          </a:p>
          <a:p>
            <a:r>
              <a:rPr lang="en-US" dirty="0" smtClean="0"/>
              <a:t>Remote station services support</a:t>
            </a:r>
          </a:p>
          <a:p>
            <a:r>
              <a:rPr lang="en-US" dirty="0" smtClean="0"/>
              <a:t>Mange ROI, energy usage and cost</a:t>
            </a:r>
          </a:p>
          <a:p>
            <a:r>
              <a:rPr lang="en-US" dirty="0" smtClean="0"/>
              <a:t>24/7 remote support for drivers</a:t>
            </a:r>
          </a:p>
          <a:p>
            <a:r>
              <a:rPr lang="en-US" dirty="0" smtClean="0"/>
              <a:t>Real-time availability </a:t>
            </a:r>
          </a:p>
          <a:p>
            <a:r>
              <a:rPr lang="en-US" dirty="0" smtClean="0"/>
              <a:t>Dynamic Load Management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10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Charging services are not all created equal…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65967-37EE-4D55-82F8-A6494FD55C3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18565" y="3552475"/>
            <a:ext cx="13452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i="1" dirty="0"/>
              <a:t>Advertising &amp; branding</a:t>
            </a:r>
          </a:p>
        </p:txBody>
      </p:sp>
      <p:pic>
        <p:nvPicPr>
          <p:cNvPr id="6" name="Picture 5" descr="OnRamp_Advertisi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30" y="2803992"/>
            <a:ext cx="909690" cy="593419"/>
          </a:xfrm>
          <a:prstGeom prst="rect">
            <a:avLst/>
          </a:prstGeom>
        </p:spPr>
      </p:pic>
      <p:pic>
        <p:nvPicPr>
          <p:cNvPr id="9" name="Picture 8" descr="OnRamp_EnergyMgm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91" y="1421257"/>
            <a:ext cx="1122447" cy="6977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47418" y="2109273"/>
            <a:ext cx="128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i="1" dirty="0"/>
              <a:t>Energy management/</a:t>
            </a:r>
          </a:p>
          <a:p>
            <a:pPr algn="ctr"/>
            <a:r>
              <a:rPr lang="en-US" sz="900" i="1" dirty="0"/>
              <a:t>Demand response</a:t>
            </a:r>
          </a:p>
        </p:txBody>
      </p:sp>
      <p:pic>
        <p:nvPicPr>
          <p:cNvPr id="16" name="Picture 15" descr="Ppt_ChargePoint_car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63" y="1480486"/>
            <a:ext cx="915250" cy="5613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8230" y="2112664"/>
            <a:ext cx="148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Time of Use Access Control per user type</a:t>
            </a:r>
          </a:p>
        </p:txBody>
      </p:sp>
      <p:pic>
        <p:nvPicPr>
          <p:cNvPr id="12" name="Picture 11" descr="OnRamp_Pric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28750"/>
            <a:ext cx="983880" cy="6303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49589" y="2111926"/>
            <a:ext cx="143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Flexible pricing and automated collections</a:t>
            </a:r>
          </a:p>
        </p:txBody>
      </p:sp>
      <p:pic>
        <p:nvPicPr>
          <p:cNvPr id="7" name="Picture 6" descr="OnRamp_Analytics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981"/>
          <a:stretch/>
        </p:blipFill>
        <p:spPr>
          <a:xfrm>
            <a:off x="3127439" y="1348169"/>
            <a:ext cx="1310572" cy="74151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07732" y="211899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Station Reporting and Analytics</a:t>
            </a:r>
          </a:p>
        </p:txBody>
      </p:sp>
      <p:pic>
        <p:nvPicPr>
          <p:cNvPr id="14" name="Picture 13" descr="OnRamp_StationSuppor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44" y="2707264"/>
            <a:ext cx="628650" cy="7508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983292" y="3566842"/>
            <a:ext cx="12618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i="1" dirty="0"/>
              <a:t>Host/Station support </a:t>
            </a:r>
          </a:p>
        </p:txBody>
      </p:sp>
      <p:pic>
        <p:nvPicPr>
          <p:cNvPr id="8" name="Picture 7" descr="OnRamp_DriverSupport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482" y="2707264"/>
            <a:ext cx="729538" cy="7660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364663" y="3577838"/>
            <a:ext cx="1165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i="1" dirty="0"/>
              <a:t>24/7 Driver support</a:t>
            </a:r>
          </a:p>
        </p:txBody>
      </p:sp>
      <p:pic>
        <p:nvPicPr>
          <p:cNvPr id="11" name="Picture 10" descr="OnRamp_MultiHW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73" y="2746392"/>
            <a:ext cx="1041843" cy="67891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79463" y="3553149"/>
            <a:ext cx="124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Same interface for all station models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6259" y="3554755"/>
            <a:ext cx="13144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Unlimited logins of varying role and scope</a:t>
            </a:r>
          </a:p>
        </p:txBody>
      </p:sp>
      <p:pic>
        <p:nvPicPr>
          <p:cNvPr id="28" name="Picture 27" descr="Ppt_Admin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22" y="2717519"/>
            <a:ext cx="742998" cy="6767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35952" y="2178523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i="1" dirty="0"/>
              <a:t>Waitlist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94A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71626" y="1482658"/>
            <a:ext cx="835485" cy="626615"/>
          </a:xfrm>
          <a:prstGeom prst="rect">
            <a:avLst/>
          </a:prstGeom>
        </p:spPr>
      </p:pic>
      <p:pic>
        <p:nvPicPr>
          <p:cNvPr id="42" name="Picture 41" descr="Ppt_CP_cloud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1" y="2686427"/>
            <a:ext cx="1141151" cy="7388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51662" y="3537250"/>
            <a:ext cx="12573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Cloud solution: new features and no software to install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33165" y="2109273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APIs for back end integration</a:t>
            </a:r>
          </a:p>
        </p:txBody>
      </p:sp>
      <p:pic>
        <p:nvPicPr>
          <p:cNvPr id="14338" name="Picture 2" descr="http://cdn1.softproject.onlinebusiness.cc/files/en_sp/en_Adapters/Protocols%20and%20services/WebService-SOAP.jpg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rgbClr val="5A7E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516" y="1428750"/>
            <a:ext cx="644539" cy="64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54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8150"/>
            <a:ext cx="7505700" cy="1200329"/>
          </a:xfrm>
        </p:spPr>
        <p:txBody>
          <a:bodyPr/>
          <a:lstStyle/>
          <a:p>
            <a:r>
              <a:rPr lang="en-US" dirty="0"/>
              <a:t>Intelligent and Connected Charging Solutions Enable </a:t>
            </a:r>
            <a:r>
              <a:rPr lang="en-US" dirty="0" smtClean="0"/>
              <a:t>Renewable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580" y="971550"/>
            <a:ext cx="2012020" cy="3600450"/>
          </a:xfrm>
        </p:spPr>
        <p:txBody>
          <a:bodyPr/>
          <a:lstStyle/>
          <a:p>
            <a:endParaRPr lang="en-US" sz="1200" dirty="0"/>
          </a:p>
          <a:p>
            <a:pPr>
              <a:spcBef>
                <a:spcPts val="450"/>
              </a:spcBef>
            </a:pPr>
            <a:r>
              <a:rPr lang="en-US" sz="1200" dirty="0"/>
              <a:t>Charge Incentives</a:t>
            </a:r>
          </a:p>
          <a:p>
            <a:pPr>
              <a:spcBef>
                <a:spcPts val="450"/>
              </a:spcBef>
            </a:pPr>
            <a:r>
              <a:rPr lang="en-US" sz="1200" dirty="0"/>
              <a:t>Notifications</a:t>
            </a:r>
          </a:p>
          <a:p>
            <a:pPr>
              <a:spcBef>
                <a:spcPts val="450"/>
              </a:spcBef>
            </a:pPr>
            <a:r>
              <a:rPr lang="en-US" sz="1200" dirty="0"/>
              <a:t>“Green” Fuel</a:t>
            </a:r>
          </a:p>
          <a:p>
            <a:pPr>
              <a:spcBef>
                <a:spcPts val="450"/>
              </a:spcBef>
            </a:pPr>
            <a:endParaRPr lang="en-US" sz="1200" dirty="0"/>
          </a:p>
          <a:p>
            <a:pPr>
              <a:spcBef>
                <a:spcPts val="450"/>
              </a:spcBef>
            </a:pPr>
            <a:r>
              <a:rPr lang="en-US" sz="1200" dirty="0"/>
              <a:t>Employee / Tenant Services</a:t>
            </a:r>
          </a:p>
          <a:p>
            <a:pPr>
              <a:spcBef>
                <a:spcPts val="450"/>
              </a:spcBef>
            </a:pPr>
            <a:r>
              <a:rPr lang="en-US" sz="1200" dirty="0"/>
              <a:t>GHG Tracking</a:t>
            </a:r>
          </a:p>
          <a:p>
            <a:pPr>
              <a:spcBef>
                <a:spcPts val="450"/>
              </a:spcBef>
            </a:pPr>
            <a:r>
              <a:rPr lang="en-US" sz="1200" dirty="0"/>
              <a:t>Enhanced Sustainability </a:t>
            </a:r>
          </a:p>
          <a:p>
            <a:pPr>
              <a:spcBef>
                <a:spcPts val="450"/>
              </a:spcBef>
            </a:pPr>
            <a:r>
              <a:rPr lang="en-US" sz="1200" dirty="0"/>
              <a:t>Energy Mgt.</a:t>
            </a:r>
          </a:p>
          <a:p>
            <a:pPr marL="0" indent="0">
              <a:spcBef>
                <a:spcPts val="450"/>
              </a:spcBef>
              <a:buNone/>
            </a:pPr>
            <a:endParaRPr lang="en-US" sz="1200" dirty="0"/>
          </a:p>
          <a:p>
            <a:pPr>
              <a:spcBef>
                <a:spcPts val="450"/>
              </a:spcBef>
            </a:pPr>
            <a:r>
              <a:rPr lang="en-US" sz="1200" dirty="0"/>
              <a:t>Visibility </a:t>
            </a:r>
          </a:p>
          <a:p>
            <a:pPr>
              <a:spcBef>
                <a:spcPts val="450"/>
              </a:spcBef>
            </a:pPr>
            <a:r>
              <a:rPr lang="en-US" sz="1200" dirty="0"/>
              <a:t>Flexible Load </a:t>
            </a:r>
          </a:p>
          <a:p>
            <a:pPr>
              <a:spcBef>
                <a:spcPts val="450"/>
              </a:spcBef>
            </a:pPr>
            <a:r>
              <a:rPr lang="en-US" sz="1200" dirty="0"/>
              <a:t>Load Balancing</a:t>
            </a:r>
          </a:p>
          <a:p>
            <a:pPr>
              <a:spcBef>
                <a:spcPts val="450"/>
              </a:spcBef>
            </a:pPr>
            <a:r>
              <a:rPr lang="en-US" sz="1200" dirty="0"/>
              <a:t>Distribution Planning</a:t>
            </a:r>
          </a:p>
          <a:p>
            <a:pPr>
              <a:spcBef>
                <a:spcPts val="450"/>
              </a:spcBef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65967-37EE-4D55-82F8-A6494FD55C3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780978" y="3638550"/>
            <a:ext cx="31438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spcBef>
                <a:spcPts val="8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Arial Bold"/>
              <a:buChar char="+"/>
              <a:defRPr sz="2200" kern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34" charset="0"/>
              </a:defRPr>
            </a:lvl1pPr>
            <a:lvl2pPr marL="568325" indent="-222250" algn="l" rtl="0" eaLnBrk="1" fontAlgn="base" hangingPunct="1"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Font typeface="Lucida Grande"/>
              <a:buChar char="•"/>
              <a:defRPr sz="20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2pPr>
            <a:lvl3pPr marL="857250" indent="-233363" algn="l" rtl="0" eaLnBrk="1" fontAlgn="base" hangingPunct="1"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Font typeface="Lucida Grande"/>
              <a:buChar char="−"/>
              <a:defRPr sz="16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3pPr>
            <a:lvl4pPr marL="1081088" indent="-223838" algn="l" rtl="0" eaLnBrk="1" fontAlgn="base" hangingPunct="1"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4pPr>
            <a:lvl5pPr marL="1258888" indent="-177800" algn="l" rtl="0" eaLnBrk="1" fontAlgn="base" hangingPunct="1"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Different use cases can provide different value to the grid</a:t>
            </a:r>
          </a:p>
          <a:p>
            <a:r>
              <a:rPr lang="en-US" sz="900" dirty="0"/>
              <a:t>Profiles are aggregated loads from groups of customers for each use case</a:t>
            </a:r>
          </a:p>
          <a:p>
            <a:r>
              <a:rPr lang="en-US" sz="938" dirty="0"/>
              <a:t>Meant to capture trends only, actual profiles vary by customer!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1" y="1312308"/>
            <a:ext cx="3657599" cy="2211942"/>
          </a:xfrm>
          <a:prstGeom prst="rect">
            <a:avLst/>
          </a:prstGeom>
        </p:spPr>
      </p:pic>
      <p:pic>
        <p:nvPicPr>
          <p:cNvPr id="7" name="Picture 6" descr="Ppt_Corporati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7" y="2692535"/>
            <a:ext cx="641421" cy="577580"/>
          </a:xfrm>
          <a:prstGeom prst="rect">
            <a:avLst/>
          </a:prstGeom>
        </p:spPr>
      </p:pic>
      <p:pic>
        <p:nvPicPr>
          <p:cNvPr id="8" name="Picture 7" descr="Ppt_Utilit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68" y="4004362"/>
            <a:ext cx="874664" cy="662888"/>
          </a:xfrm>
          <a:prstGeom prst="rect">
            <a:avLst/>
          </a:prstGeom>
        </p:spPr>
      </p:pic>
      <p:pic>
        <p:nvPicPr>
          <p:cNvPr id="9" name="Picture 8" descr="Ppt_Drive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49" y="1497194"/>
            <a:ext cx="408177" cy="619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9990" y="1638300"/>
            <a:ext cx="5733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Driver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2915268"/>
            <a:ext cx="62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Site Host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4459501"/>
            <a:ext cx="5733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Utility</a:t>
            </a:r>
          </a:p>
        </p:txBody>
      </p:sp>
    </p:spTree>
    <p:extLst>
      <p:ext uri="{BB962C8B-B14F-4D97-AF65-F5344CB8AC3E}">
        <p14:creationId xmlns:p14="http://schemas.microsoft.com/office/powerpoint/2010/main" val="38708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Stock_000020655796XL_RGB_150dpi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9400" cy="514807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43000" y="1714545"/>
            <a:ext cx="7315200" cy="857205"/>
          </a:xfrm>
        </p:spPr>
        <p:txBody>
          <a:bodyPr>
            <a:normAutofit/>
          </a:bodyPr>
          <a:lstStyle/>
          <a:p>
            <a:r>
              <a:rPr lang="en-US" sz="4000" b="0" dirty="0" smtClean="0">
                <a:solidFill>
                  <a:schemeClr val="bg1"/>
                </a:solidFill>
              </a:rPr>
              <a:t>Driving a Better Way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14" name="Picture 13" descr="ChargePoint_logo_Whit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590550"/>
            <a:ext cx="2760319" cy="51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96200" y="4781550"/>
            <a:ext cx="1066800" cy="226317"/>
          </a:xfrm>
        </p:spPr>
        <p:txBody>
          <a:bodyPr/>
          <a:lstStyle/>
          <a:p>
            <a:fld id="{EFE1F0F9-63C8-4A47-994A-8AAA8806FED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57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38800" y="3714750"/>
            <a:ext cx="3048000" cy="117725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Convenient and connected </a:t>
            </a:r>
            <a:r>
              <a:rPr lang="en-US" dirty="0">
                <a:latin typeface="Arial"/>
                <a:cs typeface="Arial"/>
              </a:rPr>
              <a:t>charging for home, work, </a:t>
            </a:r>
            <a:r>
              <a:rPr lang="en-US" dirty="0" smtClean="0">
                <a:latin typeface="Arial"/>
                <a:cs typeface="Arial"/>
              </a:rPr>
              <a:t>around town </a:t>
            </a:r>
            <a:r>
              <a:rPr lang="en-US" dirty="0">
                <a:latin typeface="Arial"/>
                <a:cs typeface="Arial"/>
              </a:rPr>
              <a:t>and out of town.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943" y="3346175"/>
            <a:ext cx="549012" cy="253926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Home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590800" y="3989070"/>
            <a:ext cx="497590" cy="253926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Work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452895" y="3977062"/>
            <a:ext cx="1046794" cy="253926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Around </a:t>
            </a:r>
            <a:r>
              <a:rPr lang="en-US" sz="1200" dirty="0" smtClean="0">
                <a:latin typeface="Arial"/>
                <a:cs typeface="Arial"/>
              </a:rPr>
              <a:t>Town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603267" y="2540658"/>
            <a:ext cx="956876" cy="253926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Out of </a:t>
            </a:r>
            <a:r>
              <a:rPr lang="en-US" sz="1200" dirty="0" smtClean="0">
                <a:latin typeface="Arial"/>
                <a:cs typeface="Arial"/>
              </a:rPr>
              <a:t>Town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Mission: EV Charging, Everywhere</a:t>
            </a:r>
            <a:endParaRPr lang="en-US" dirty="0"/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CCA5C-75CA-43B8-B936-D2315E2FCCF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939293" y="2067177"/>
            <a:ext cx="7671307" cy="2089440"/>
          </a:xfrm>
          <a:custGeom>
            <a:avLst/>
            <a:gdLst>
              <a:gd name="connsiteX0" fmla="*/ 0 w 8108932"/>
              <a:gd name="connsiteY0" fmla="*/ 1158494 h 2489055"/>
              <a:gd name="connsiteX1" fmla="*/ 574919 w 8108932"/>
              <a:gd name="connsiteY1" fmla="*/ 1132750 h 2489055"/>
              <a:gd name="connsiteX2" fmla="*/ 3149183 w 8108932"/>
              <a:gd name="connsiteY2" fmla="*/ 2488617 h 2489055"/>
              <a:gd name="connsiteX3" fmla="*/ 5474602 w 8108932"/>
              <a:gd name="connsiteY3" fmla="*/ 1278634 h 2489055"/>
              <a:gd name="connsiteX4" fmla="*/ 6804638 w 8108932"/>
              <a:gd name="connsiteY4" fmla="*/ 1046935 h 2489055"/>
              <a:gd name="connsiteX5" fmla="*/ 7345233 w 8108932"/>
              <a:gd name="connsiteY5" fmla="*/ 180210 h 2489055"/>
              <a:gd name="connsiteX6" fmla="*/ 8108932 w 8108932"/>
              <a:gd name="connsiteY6" fmla="*/ 0 h 2489055"/>
              <a:gd name="connsiteX0" fmla="*/ 0 w 8108932"/>
              <a:gd name="connsiteY0" fmla="*/ 1209983 h 2489055"/>
              <a:gd name="connsiteX1" fmla="*/ 574919 w 8108932"/>
              <a:gd name="connsiteY1" fmla="*/ 1132750 h 2489055"/>
              <a:gd name="connsiteX2" fmla="*/ 3149183 w 8108932"/>
              <a:gd name="connsiteY2" fmla="*/ 2488617 h 2489055"/>
              <a:gd name="connsiteX3" fmla="*/ 5474602 w 8108932"/>
              <a:gd name="connsiteY3" fmla="*/ 1278634 h 2489055"/>
              <a:gd name="connsiteX4" fmla="*/ 6804638 w 8108932"/>
              <a:gd name="connsiteY4" fmla="*/ 1046935 h 2489055"/>
              <a:gd name="connsiteX5" fmla="*/ 7345233 w 8108932"/>
              <a:gd name="connsiteY5" fmla="*/ 180210 h 2489055"/>
              <a:gd name="connsiteX6" fmla="*/ 8108932 w 8108932"/>
              <a:gd name="connsiteY6" fmla="*/ 0 h 2489055"/>
              <a:gd name="connsiteX0" fmla="*/ 0 w 8108932"/>
              <a:gd name="connsiteY0" fmla="*/ 1209983 h 2488899"/>
              <a:gd name="connsiteX1" fmla="*/ 1158419 w 8108932"/>
              <a:gd name="connsiteY1" fmla="*/ 1390193 h 2488899"/>
              <a:gd name="connsiteX2" fmla="*/ 3149183 w 8108932"/>
              <a:gd name="connsiteY2" fmla="*/ 2488617 h 2488899"/>
              <a:gd name="connsiteX3" fmla="*/ 5474602 w 8108932"/>
              <a:gd name="connsiteY3" fmla="*/ 1278634 h 2488899"/>
              <a:gd name="connsiteX4" fmla="*/ 6804638 w 8108932"/>
              <a:gd name="connsiteY4" fmla="*/ 1046935 h 2488899"/>
              <a:gd name="connsiteX5" fmla="*/ 7345233 w 8108932"/>
              <a:gd name="connsiteY5" fmla="*/ 180210 h 2488899"/>
              <a:gd name="connsiteX6" fmla="*/ 8108932 w 8108932"/>
              <a:gd name="connsiteY6" fmla="*/ 0 h 2488899"/>
              <a:gd name="connsiteX0" fmla="*/ 0 w 8108932"/>
              <a:gd name="connsiteY0" fmla="*/ 1209983 h 2488899"/>
              <a:gd name="connsiteX1" fmla="*/ 1158419 w 8108932"/>
              <a:gd name="connsiteY1" fmla="*/ 1390193 h 2488899"/>
              <a:gd name="connsiteX2" fmla="*/ 3149183 w 8108932"/>
              <a:gd name="connsiteY2" fmla="*/ 2488617 h 2488899"/>
              <a:gd name="connsiteX3" fmla="*/ 5474602 w 8108932"/>
              <a:gd name="connsiteY3" fmla="*/ 1278634 h 2488899"/>
              <a:gd name="connsiteX4" fmla="*/ 6804638 w 8108932"/>
              <a:gd name="connsiteY4" fmla="*/ 1046935 h 2488899"/>
              <a:gd name="connsiteX5" fmla="*/ 7345233 w 8108932"/>
              <a:gd name="connsiteY5" fmla="*/ 180210 h 2488899"/>
              <a:gd name="connsiteX6" fmla="*/ 8108932 w 8108932"/>
              <a:gd name="connsiteY6" fmla="*/ 0 h 2488899"/>
              <a:gd name="connsiteX0" fmla="*/ 0 w 8108932"/>
              <a:gd name="connsiteY0" fmla="*/ 1209983 h 2489177"/>
              <a:gd name="connsiteX1" fmla="*/ 1553139 w 8108932"/>
              <a:gd name="connsiteY1" fmla="*/ 1433100 h 2489177"/>
              <a:gd name="connsiteX2" fmla="*/ 3149183 w 8108932"/>
              <a:gd name="connsiteY2" fmla="*/ 2488617 h 2489177"/>
              <a:gd name="connsiteX3" fmla="*/ 5474602 w 8108932"/>
              <a:gd name="connsiteY3" fmla="*/ 1278634 h 2489177"/>
              <a:gd name="connsiteX4" fmla="*/ 6804638 w 8108932"/>
              <a:gd name="connsiteY4" fmla="*/ 1046935 h 2489177"/>
              <a:gd name="connsiteX5" fmla="*/ 7345233 w 8108932"/>
              <a:gd name="connsiteY5" fmla="*/ 180210 h 2489177"/>
              <a:gd name="connsiteX6" fmla="*/ 8108932 w 8108932"/>
              <a:gd name="connsiteY6" fmla="*/ 0 h 2489177"/>
              <a:gd name="connsiteX0" fmla="*/ 0 w 8108932"/>
              <a:gd name="connsiteY0" fmla="*/ 1209983 h 2472023"/>
              <a:gd name="connsiteX1" fmla="*/ 1553139 w 8108932"/>
              <a:gd name="connsiteY1" fmla="*/ 1433100 h 2472023"/>
              <a:gd name="connsiteX2" fmla="*/ 3458095 w 8108932"/>
              <a:gd name="connsiteY2" fmla="*/ 2471454 h 2472023"/>
              <a:gd name="connsiteX3" fmla="*/ 5474602 w 8108932"/>
              <a:gd name="connsiteY3" fmla="*/ 1278634 h 2472023"/>
              <a:gd name="connsiteX4" fmla="*/ 6804638 w 8108932"/>
              <a:gd name="connsiteY4" fmla="*/ 1046935 h 2472023"/>
              <a:gd name="connsiteX5" fmla="*/ 7345233 w 8108932"/>
              <a:gd name="connsiteY5" fmla="*/ 180210 h 2472023"/>
              <a:gd name="connsiteX6" fmla="*/ 8108932 w 8108932"/>
              <a:gd name="connsiteY6" fmla="*/ 0 h 2472023"/>
              <a:gd name="connsiteX0" fmla="*/ 0 w 7679888"/>
              <a:gd name="connsiteY0" fmla="*/ 1338705 h 2472010"/>
              <a:gd name="connsiteX1" fmla="*/ 1124095 w 7679888"/>
              <a:gd name="connsiteY1" fmla="*/ 1433100 h 2472010"/>
              <a:gd name="connsiteX2" fmla="*/ 3029051 w 7679888"/>
              <a:gd name="connsiteY2" fmla="*/ 2471454 h 2472010"/>
              <a:gd name="connsiteX3" fmla="*/ 5045558 w 7679888"/>
              <a:gd name="connsiteY3" fmla="*/ 1278634 h 2472010"/>
              <a:gd name="connsiteX4" fmla="*/ 6375594 w 7679888"/>
              <a:gd name="connsiteY4" fmla="*/ 1046935 h 2472010"/>
              <a:gd name="connsiteX5" fmla="*/ 6916189 w 7679888"/>
              <a:gd name="connsiteY5" fmla="*/ 180210 h 2472010"/>
              <a:gd name="connsiteX6" fmla="*/ 7679888 w 7679888"/>
              <a:gd name="connsiteY6" fmla="*/ 0 h 2472010"/>
              <a:gd name="connsiteX0" fmla="*/ 0 w 7679888"/>
              <a:gd name="connsiteY0" fmla="*/ 1338705 h 2473992"/>
              <a:gd name="connsiteX1" fmla="*/ 1570300 w 7679888"/>
              <a:gd name="connsiteY1" fmla="*/ 1587566 h 2473992"/>
              <a:gd name="connsiteX2" fmla="*/ 3029051 w 7679888"/>
              <a:gd name="connsiteY2" fmla="*/ 2471454 h 2473992"/>
              <a:gd name="connsiteX3" fmla="*/ 5045558 w 7679888"/>
              <a:gd name="connsiteY3" fmla="*/ 1278634 h 2473992"/>
              <a:gd name="connsiteX4" fmla="*/ 6375594 w 7679888"/>
              <a:gd name="connsiteY4" fmla="*/ 1046935 h 2473992"/>
              <a:gd name="connsiteX5" fmla="*/ 6916189 w 7679888"/>
              <a:gd name="connsiteY5" fmla="*/ 180210 h 2473992"/>
              <a:gd name="connsiteX6" fmla="*/ 7679888 w 7679888"/>
              <a:gd name="connsiteY6" fmla="*/ 0 h 2473992"/>
              <a:gd name="connsiteX0" fmla="*/ 0 w 7679888"/>
              <a:gd name="connsiteY0" fmla="*/ 1338705 h 2474265"/>
              <a:gd name="connsiteX1" fmla="*/ 1570300 w 7679888"/>
              <a:gd name="connsiteY1" fmla="*/ 1587566 h 2474265"/>
              <a:gd name="connsiteX2" fmla="*/ 3029051 w 7679888"/>
              <a:gd name="connsiteY2" fmla="*/ 2471454 h 2474265"/>
              <a:gd name="connsiteX3" fmla="*/ 5045558 w 7679888"/>
              <a:gd name="connsiteY3" fmla="*/ 1278634 h 2474265"/>
              <a:gd name="connsiteX4" fmla="*/ 6375594 w 7679888"/>
              <a:gd name="connsiteY4" fmla="*/ 1046935 h 2474265"/>
              <a:gd name="connsiteX5" fmla="*/ 6916189 w 7679888"/>
              <a:gd name="connsiteY5" fmla="*/ 180210 h 2474265"/>
              <a:gd name="connsiteX6" fmla="*/ 7679888 w 7679888"/>
              <a:gd name="connsiteY6" fmla="*/ 0 h 2474265"/>
              <a:gd name="connsiteX0" fmla="*/ 0 w 7679888"/>
              <a:gd name="connsiteY0" fmla="*/ 1338705 h 2473448"/>
              <a:gd name="connsiteX1" fmla="*/ 1570300 w 7679888"/>
              <a:gd name="connsiteY1" fmla="*/ 1587566 h 2473448"/>
              <a:gd name="connsiteX2" fmla="*/ 3029051 w 7679888"/>
              <a:gd name="connsiteY2" fmla="*/ 2471454 h 2473448"/>
              <a:gd name="connsiteX3" fmla="*/ 4685161 w 7679888"/>
              <a:gd name="connsiteY3" fmla="*/ 1330123 h 2473448"/>
              <a:gd name="connsiteX4" fmla="*/ 6375594 w 7679888"/>
              <a:gd name="connsiteY4" fmla="*/ 1046935 h 2473448"/>
              <a:gd name="connsiteX5" fmla="*/ 6916189 w 7679888"/>
              <a:gd name="connsiteY5" fmla="*/ 180210 h 2473448"/>
              <a:gd name="connsiteX6" fmla="*/ 7679888 w 7679888"/>
              <a:gd name="connsiteY6" fmla="*/ 0 h 2473448"/>
              <a:gd name="connsiteX0" fmla="*/ 0 w 7679888"/>
              <a:gd name="connsiteY0" fmla="*/ 1350716 h 2485459"/>
              <a:gd name="connsiteX1" fmla="*/ 1570300 w 7679888"/>
              <a:gd name="connsiteY1" fmla="*/ 1599577 h 2485459"/>
              <a:gd name="connsiteX2" fmla="*/ 3029051 w 7679888"/>
              <a:gd name="connsiteY2" fmla="*/ 2483465 h 2485459"/>
              <a:gd name="connsiteX3" fmla="*/ 4685161 w 7679888"/>
              <a:gd name="connsiteY3" fmla="*/ 1342134 h 2485459"/>
              <a:gd name="connsiteX4" fmla="*/ 6083844 w 7679888"/>
              <a:gd name="connsiteY4" fmla="*/ 1582414 h 2485459"/>
              <a:gd name="connsiteX5" fmla="*/ 6916189 w 7679888"/>
              <a:gd name="connsiteY5" fmla="*/ 192221 h 2485459"/>
              <a:gd name="connsiteX6" fmla="*/ 7679888 w 7679888"/>
              <a:gd name="connsiteY6" fmla="*/ 12011 h 2485459"/>
              <a:gd name="connsiteX0" fmla="*/ 0 w 7679888"/>
              <a:gd name="connsiteY0" fmla="*/ 1350716 h 2484062"/>
              <a:gd name="connsiteX1" fmla="*/ 1570300 w 7679888"/>
              <a:gd name="connsiteY1" fmla="*/ 1599577 h 2484062"/>
              <a:gd name="connsiteX2" fmla="*/ 3029051 w 7679888"/>
              <a:gd name="connsiteY2" fmla="*/ 2483465 h 2484062"/>
              <a:gd name="connsiteX3" fmla="*/ 4453477 w 7679888"/>
              <a:gd name="connsiteY3" fmla="*/ 1462274 h 2484062"/>
              <a:gd name="connsiteX4" fmla="*/ 6083844 w 7679888"/>
              <a:gd name="connsiteY4" fmla="*/ 1582414 h 2484062"/>
              <a:gd name="connsiteX5" fmla="*/ 6916189 w 7679888"/>
              <a:gd name="connsiteY5" fmla="*/ 192221 h 2484062"/>
              <a:gd name="connsiteX6" fmla="*/ 7679888 w 7679888"/>
              <a:gd name="connsiteY6" fmla="*/ 12011 h 2484062"/>
              <a:gd name="connsiteX0" fmla="*/ 0 w 7679888"/>
              <a:gd name="connsiteY0" fmla="*/ 1338705 h 2472051"/>
              <a:gd name="connsiteX1" fmla="*/ 1570300 w 7679888"/>
              <a:gd name="connsiteY1" fmla="*/ 1587566 h 2472051"/>
              <a:gd name="connsiteX2" fmla="*/ 3029051 w 7679888"/>
              <a:gd name="connsiteY2" fmla="*/ 2471454 h 2472051"/>
              <a:gd name="connsiteX3" fmla="*/ 4453477 w 7679888"/>
              <a:gd name="connsiteY3" fmla="*/ 1450263 h 2472051"/>
              <a:gd name="connsiteX4" fmla="*/ 6083844 w 7679888"/>
              <a:gd name="connsiteY4" fmla="*/ 1570403 h 2472051"/>
              <a:gd name="connsiteX5" fmla="*/ 6693087 w 7679888"/>
              <a:gd name="connsiteY5" fmla="*/ 343257 h 2472051"/>
              <a:gd name="connsiteX6" fmla="*/ 7679888 w 7679888"/>
              <a:gd name="connsiteY6" fmla="*/ 0 h 2472051"/>
              <a:gd name="connsiteX0" fmla="*/ 0 w 7679888"/>
              <a:gd name="connsiteY0" fmla="*/ 1105638 h 2238984"/>
              <a:gd name="connsiteX1" fmla="*/ 1570300 w 7679888"/>
              <a:gd name="connsiteY1" fmla="*/ 1354499 h 2238984"/>
              <a:gd name="connsiteX2" fmla="*/ 3029051 w 7679888"/>
              <a:gd name="connsiteY2" fmla="*/ 2238387 h 2238984"/>
              <a:gd name="connsiteX3" fmla="*/ 4453477 w 7679888"/>
              <a:gd name="connsiteY3" fmla="*/ 1217196 h 2238984"/>
              <a:gd name="connsiteX4" fmla="*/ 6083844 w 7679888"/>
              <a:gd name="connsiteY4" fmla="*/ 1337336 h 2238984"/>
              <a:gd name="connsiteX5" fmla="*/ 6693087 w 7679888"/>
              <a:gd name="connsiteY5" fmla="*/ 110190 h 2238984"/>
              <a:gd name="connsiteX6" fmla="*/ 7679888 w 7679888"/>
              <a:gd name="connsiteY6" fmla="*/ 58702 h 2238984"/>
              <a:gd name="connsiteX0" fmla="*/ 0 w 7679888"/>
              <a:gd name="connsiteY0" fmla="*/ 1048767 h 2182113"/>
              <a:gd name="connsiteX1" fmla="*/ 1570300 w 7679888"/>
              <a:gd name="connsiteY1" fmla="*/ 1297628 h 2182113"/>
              <a:gd name="connsiteX2" fmla="*/ 3029051 w 7679888"/>
              <a:gd name="connsiteY2" fmla="*/ 2181516 h 2182113"/>
              <a:gd name="connsiteX3" fmla="*/ 4453477 w 7679888"/>
              <a:gd name="connsiteY3" fmla="*/ 1160325 h 2182113"/>
              <a:gd name="connsiteX4" fmla="*/ 6083844 w 7679888"/>
              <a:gd name="connsiteY4" fmla="*/ 1280465 h 2182113"/>
              <a:gd name="connsiteX5" fmla="*/ 6650182 w 7679888"/>
              <a:gd name="connsiteY5" fmla="*/ 182041 h 2182113"/>
              <a:gd name="connsiteX6" fmla="*/ 7679888 w 7679888"/>
              <a:gd name="connsiteY6" fmla="*/ 1831 h 2182113"/>
              <a:gd name="connsiteX0" fmla="*/ 0 w 7679888"/>
              <a:gd name="connsiteY0" fmla="*/ 1067429 h 2200775"/>
              <a:gd name="connsiteX1" fmla="*/ 1570300 w 7679888"/>
              <a:gd name="connsiteY1" fmla="*/ 1316290 h 2200775"/>
              <a:gd name="connsiteX2" fmla="*/ 3029051 w 7679888"/>
              <a:gd name="connsiteY2" fmla="*/ 2200178 h 2200775"/>
              <a:gd name="connsiteX3" fmla="*/ 4453477 w 7679888"/>
              <a:gd name="connsiteY3" fmla="*/ 1178987 h 2200775"/>
              <a:gd name="connsiteX4" fmla="*/ 6083844 w 7679888"/>
              <a:gd name="connsiteY4" fmla="*/ 1299127 h 2200775"/>
              <a:gd name="connsiteX5" fmla="*/ 6650182 w 7679888"/>
              <a:gd name="connsiteY5" fmla="*/ 200703 h 2200775"/>
              <a:gd name="connsiteX6" fmla="*/ 7679888 w 7679888"/>
              <a:gd name="connsiteY6" fmla="*/ 20493 h 2200775"/>
              <a:gd name="connsiteX0" fmla="*/ 0 w 7671307"/>
              <a:gd name="connsiteY0" fmla="*/ 1107006 h 2240352"/>
              <a:gd name="connsiteX1" fmla="*/ 1570300 w 7671307"/>
              <a:gd name="connsiteY1" fmla="*/ 1355867 h 2240352"/>
              <a:gd name="connsiteX2" fmla="*/ 3029051 w 7671307"/>
              <a:gd name="connsiteY2" fmla="*/ 2239755 h 2240352"/>
              <a:gd name="connsiteX3" fmla="*/ 4453477 w 7671307"/>
              <a:gd name="connsiteY3" fmla="*/ 1218564 h 2240352"/>
              <a:gd name="connsiteX4" fmla="*/ 6083844 w 7671307"/>
              <a:gd name="connsiteY4" fmla="*/ 1338704 h 2240352"/>
              <a:gd name="connsiteX5" fmla="*/ 6650182 w 7671307"/>
              <a:gd name="connsiteY5" fmla="*/ 240280 h 2240352"/>
              <a:gd name="connsiteX6" fmla="*/ 7671307 w 7671307"/>
              <a:gd name="connsiteY6" fmla="*/ 0 h 2240352"/>
              <a:gd name="connsiteX0" fmla="*/ 0 w 7671307"/>
              <a:gd name="connsiteY0" fmla="*/ 1117209 h 2250555"/>
              <a:gd name="connsiteX1" fmla="*/ 1570300 w 7671307"/>
              <a:gd name="connsiteY1" fmla="*/ 1366070 h 2250555"/>
              <a:gd name="connsiteX2" fmla="*/ 3029051 w 7671307"/>
              <a:gd name="connsiteY2" fmla="*/ 2249958 h 2250555"/>
              <a:gd name="connsiteX3" fmla="*/ 4453477 w 7671307"/>
              <a:gd name="connsiteY3" fmla="*/ 1228767 h 2250555"/>
              <a:gd name="connsiteX4" fmla="*/ 6083844 w 7671307"/>
              <a:gd name="connsiteY4" fmla="*/ 1348907 h 2250555"/>
              <a:gd name="connsiteX5" fmla="*/ 6650182 w 7671307"/>
              <a:gd name="connsiteY5" fmla="*/ 250483 h 2250555"/>
              <a:gd name="connsiteX6" fmla="*/ 7671307 w 7671307"/>
              <a:gd name="connsiteY6" fmla="*/ 10203 h 2250555"/>
              <a:gd name="connsiteX0" fmla="*/ 0 w 7671307"/>
              <a:gd name="connsiteY0" fmla="*/ 1107006 h 2240352"/>
              <a:gd name="connsiteX1" fmla="*/ 1570300 w 7671307"/>
              <a:gd name="connsiteY1" fmla="*/ 1355867 h 2240352"/>
              <a:gd name="connsiteX2" fmla="*/ 3029051 w 7671307"/>
              <a:gd name="connsiteY2" fmla="*/ 2239755 h 2240352"/>
              <a:gd name="connsiteX3" fmla="*/ 4453477 w 7671307"/>
              <a:gd name="connsiteY3" fmla="*/ 1218564 h 2240352"/>
              <a:gd name="connsiteX4" fmla="*/ 5937969 w 7671307"/>
              <a:gd name="connsiteY4" fmla="*/ 1072679 h 2240352"/>
              <a:gd name="connsiteX5" fmla="*/ 6650182 w 7671307"/>
              <a:gd name="connsiteY5" fmla="*/ 240280 h 2240352"/>
              <a:gd name="connsiteX6" fmla="*/ 7671307 w 7671307"/>
              <a:gd name="connsiteY6" fmla="*/ 0 h 2240352"/>
              <a:gd name="connsiteX0" fmla="*/ 0 w 7671307"/>
              <a:gd name="connsiteY0" fmla="*/ 1107006 h 2240352"/>
              <a:gd name="connsiteX1" fmla="*/ 1570300 w 7671307"/>
              <a:gd name="connsiteY1" fmla="*/ 1355867 h 2240352"/>
              <a:gd name="connsiteX2" fmla="*/ 3029051 w 7671307"/>
              <a:gd name="connsiteY2" fmla="*/ 2239755 h 2240352"/>
              <a:gd name="connsiteX3" fmla="*/ 4453477 w 7671307"/>
              <a:gd name="connsiteY3" fmla="*/ 1218564 h 2240352"/>
              <a:gd name="connsiteX4" fmla="*/ 6049520 w 7671307"/>
              <a:gd name="connsiteY4" fmla="*/ 978284 h 2240352"/>
              <a:gd name="connsiteX5" fmla="*/ 6650182 w 7671307"/>
              <a:gd name="connsiteY5" fmla="*/ 240280 h 2240352"/>
              <a:gd name="connsiteX6" fmla="*/ 7671307 w 7671307"/>
              <a:gd name="connsiteY6" fmla="*/ 0 h 2240352"/>
              <a:gd name="connsiteX0" fmla="*/ 0 w 7671307"/>
              <a:gd name="connsiteY0" fmla="*/ 1107006 h 2231713"/>
              <a:gd name="connsiteX1" fmla="*/ 1570300 w 7671307"/>
              <a:gd name="connsiteY1" fmla="*/ 1355867 h 2231713"/>
              <a:gd name="connsiteX2" fmla="*/ 3183507 w 7671307"/>
              <a:gd name="connsiteY2" fmla="*/ 2231173 h 2231713"/>
              <a:gd name="connsiteX3" fmla="*/ 4453477 w 7671307"/>
              <a:gd name="connsiteY3" fmla="*/ 1218564 h 2231713"/>
              <a:gd name="connsiteX4" fmla="*/ 6049520 w 7671307"/>
              <a:gd name="connsiteY4" fmla="*/ 978284 h 2231713"/>
              <a:gd name="connsiteX5" fmla="*/ 6650182 w 7671307"/>
              <a:gd name="connsiteY5" fmla="*/ 240280 h 2231713"/>
              <a:gd name="connsiteX6" fmla="*/ 7671307 w 7671307"/>
              <a:gd name="connsiteY6" fmla="*/ 0 h 2231713"/>
              <a:gd name="connsiteX0" fmla="*/ 0 w 7671307"/>
              <a:gd name="connsiteY0" fmla="*/ 1107006 h 2077363"/>
              <a:gd name="connsiteX1" fmla="*/ 1570300 w 7671307"/>
              <a:gd name="connsiteY1" fmla="*/ 1355867 h 2077363"/>
              <a:gd name="connsiteX2" fmla="*/ 3140603 w 7671307"/>
              <a:gd name="connsiteY2" fmla="*/ 2076707 h 2077363"/>
              <a:gd name="connsiteX3" fmla="*/ 4453477 w 7671307"/>
              <a:gd name="connsiteY3" fmla="*/ 1218564 h 2077363"/>
              <a:gd name="connsiteX4" fmla="*/ 6049520 w 7671307"/>
              <a:gd name="connsiteY4" fmla="*/ 978284 h 2077363"/>
              <a:gd name="connsiteX5" fmla="*/ 6650182 w 7671307"/>
              <a:gd name="connsiteY5" fmla="*/ 240280 h 2077363"/>
              <a:gd name="connsiteX6" fmla="*/ 7671307 w 7671307"/>
              <a:gd name="connsiteY6" fmla="*/ 0 h 2077363"/>
              <a:gd name="connsiteX0" fmla="*/ 0 w 7671307"/>
              <a:gd name="connsiteY0" fmla="*/ 1107006 h 2085936"/>
              <a:gd name="connsiteX1" fmla="*/ 1570300 w 7671307"/>
              <a:gd name="connsiteY1" fmla="*/ 1355867 h 2085936"/>
              <a:gd name="connsiteX2" fmla="*/ 2891758 w 7671307"/>
              <a:gd name="connsiteY2" fmla="*/ 2085288 h 2085936"/>
              <a:gd name="connsiteX3" fmla="*/ 4453477 w 7671307"/>
              <a:gd name="connsiteY3" fmla="*/ 1218564 h 2085936"/>
              <a:gd name="connsiteX4" fmla="*/ 6049520 w 7671307"/>
              <a:gd name="connsiteY4" fmla="*/ 978284 h 2085936"/>
              <a:gd name="connsiteX5" fmla="*/ 6650182 w 7671307"/>
              <a:gd name="connsiteY5" fmla="*/ 240280 h 2085936"/>
              <a:gd name="connsiteX6" fmla="*/ 7671307 w 7671307"/>
              <a:gd name="connsiteY6" fmla="*/ 0 h 2085936"/>
              <a:gd name="connsiteX0" fmla="*/ 0 w 7671307"/>
              <a:gd name="connsiteY0" fmla="*/ 1107006 h 2085936"/>
              <a:gd name="connsiteX1" fmla="*/ 1570300 w 7671307"/>
              <a:gd name="connsiteY1" fmla="*/ 1355867 h 2085936"/>
              <a:gd name="connsiteX2" fmla="*/ 2891758 w 7671307"/>
              <a:gd name="connsiteY2" fmla="*/ 2085288 h 2085936"/>
              <a:gd name="connsiteX3" fmla="*/ 4453477 w 7671307"/>
              <a:gd name="connsiteY3" fmla="*/ 1218564 h 2085936"/>
              <a:gd name="connsiteX4" fmla="*/ 6049520 w 7671307"/>
              <a:gd name="connsiteY4" fmla="*/ 978284 h 2085936"/>
              <a:gd name="connsiteX5" fmla="*/ 6650182 w 7671307"/>
              <a:gd name="connsiteY5" fmla="*/ 240280 h 2085936"/>
              <a:gd name="connsiteX6" fmla="*/ 7671307 w 7671307"/>
              <a:gd name="connsiteY6" fmla="*/ 0 h 2085936"/>
              <a:gd name="connsiteX0" fmla="*/ 0 w 7671307"/>
              <a:gd name="connsiteY0" fmla="*/ 1110510 h 2089440"/>
              <a:gd name="connsiteX1" fmla="*/ 1570300 w 7671307"/>
              <a:gd name="connsiteY1" fmla="*/ 1359371 h 2089440"/>
              <a:gd name="connsiteX2" fmla="*/ 2891758 w 7671307"/>
              <a:gd name="connsiteY2" fmla="*/ 2088792 h 2089440"/>
              <a:gd name="connsiteX3" fmla="*/ 4453477 w 7671307"/>
              <a:gd name="connsiteY3" fmla="*/ 1222068 h 2089440"/>
              <a:gd name="connsiteX4" fmla="*/ 6049520 w 7671307"/>
              <a:gd name="connsiteY4" fmla="*/ 981788 h 2089440"/>
              <a:gd name="connsiteX5" fmla="*/ 6650182 w 7671307"/>
              <a:gd name="connsiteY5" fmla="*/ 243784 h 2089440"/>
              <a:gd name="connsiteX6" fmla="*/ 7671307 w 7671307"/>
              <a:gd name="connsiteY6" fmla="*/ 3504 h 208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71307" h="2089440">
                <a:moveTo>
                  <a:pt x="0" y="1110510"/>
                </a:moveTo>
                <a:cubicBezTo>
                  <a:pt x="496976" y="1106934"/>
                  <a:pt x="1088340" y="1196324"/>
                  <a:pt x="1570300" y="1359371"/>
                </a:cubicBezTo>
                <a:cubicBezTo>
                  <a:pt x="2052260" y="1522418"/>
                  <a:pt x="2411229" y="2111676"/>
                  <a:pt x="2891758" y="2088792"/>
                </a:cubicBezTo>
                <a:cubicBezTo>
                  <a:pt x="3372287" y="2065908"/>
                  <a:pt x="3995830" y="1552454"/>
                  <a:pt x="4453477" y="1222068"/>
                </a:cubicBezTo>
                <a:cubicBezTo>
                  <a:pt x="4911124" y="891682"/>
                  <a:pt x="5683403" y="1144835"/>
                  <a:pt x="6049520" y="981788"/>
                </a:cubicBezTo>
                <a:cubicBezTo>
                  <a:pt x="6415637" y="818741"/>
                  <a:pt x="6328399" y="535553"/>
                  <a:pt x="6650182" y="243784"/>
                </a:cubicBezTo>
                <a:cubicBezTo>
                  <a:pt x="6971965" y="-47985"/>
                  <a:pt x="7671307" y="3504"/>
                  <a:pt x="7671307" y="3504"/>
                </a:cubicBezTo>
              </a:path>
            </a:pathLst>
          </a:custGeom>
          <a:ln w="57150" cmpd="sng">
            <a:solidFill>
              <a:srgbClr val="FFC4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Ppt_Corporati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115" y="3184165"/>
            <a:ext cx="761999" cy="700095"/>
          </a:xfrm>
          <a:prstGeom prst="rect">
            <a:avLst/>
          </a:prstGeom>
        </p:spPr>
      </p:pic>
      <p:pic>
        <p:nvPicPr>
          <p:cNvPr id="19" name="Picture 18" descr="Ppt_Hospitalit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381" y="1902882"/>
            <a:ext cx="481067" cy="586902"/>
          </a:xfrm>
          <a:prstGeom prst="rect">
            <a:avLst/>
          </a:prstGeom>
        </p:spPr>
      </p:pic>
      <p:pic>
        <p:nvPicPr>
          <p:cNvPr id="20" name="Picture 19" descr="Ppt_Major_metr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495" y="2723637"/>
            <a:ext cx="646411" cy="884062"/>
          </a:xfrm>
          <a:prstGeom prst="rect">
            <a:avLst/>
          </a:prstGeom>
        </p:spPr>
      </p:pic>
      <p:pic>
        <p:nvPicPr>
          <p:cNvPr id="21" name="Picture 20" descr="Ppt_MDU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48" y="2888975"/>
            <a:ext cx="742421" cy="393829"/>
          </a:xfrm>
          <a:prstGeom prst="rect">
            <a:avLst/>
          </a:prstGeom>
        </p:spPr>
      </p:pic>
      <p:pic>
        <p:nvPicPr>
          <p:cNvPr id="22" name="Picture 21" descr="Ppt_Private_parkin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347" y="3218118"/>
            <a:ext cx="773148" cy="351188"/>
          </a:xfrm>
          <a:prstGeom prst="rect">
            <a:avLst/>
          </a:prstGeom>
        </p:spPr>
      </p:pic>
      <p:pic>
        <p:nvPicPr>
          <p:cNvPr id="23" name="Picture 22" descr="Ppt_Retail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258" y="3649575"/>
            <a:ext cx="838199" cy="259868"/>
          </a:xfrm>
          <a:prstGeom prst="rect">
            <a:avLst/>
          </a:prstGeom>
        </p:spPr>
      </p:pic>
      <p:pic>
        <p:nvPicPr>
          <p:cNvPr id="24" name="Picture 23" descr="Ppt_Single_fam_home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3323514"/>
            <a:ext cx="685800" cy="315036"/>
          </a:xfrm>
          <a:prstGeom prst="rect">
            <a:avLst/>
          </a:prstGeom>
        </p:spPr>
      </p:pic>
      <p:pic>
        <p:nvPicPr>
          <p:cNvPr id="25" name="Picture 24" descr="Ppt_EV2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584175"/>
            <a:ext cx="947057" cy="432514"/>
          </a:xfrm>
          <a:prstGeom prst="rect">
            <a:avLst/>
          </a:prstGeom>
        </p:spPr>
      </p:pic>
      <p:pic>
        <p:nvPicPr>
          <p:cNvPr id="10" name="Picture 9" descr="OutofTow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200150"/>
            <a:ext cx="396240" cy="1036320"/>
          </a:xfrm>
          <a:prstGeom prst="rect">
            <a:avLst/>
          </a:prstGeom>
        </p:spPr>
      </p:pic>
      <p:pic>
        <p:nvPicPr>
          <p:cNvPr id="26" name="Picture 25" descr="Pin_green0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43" y="2571750"/>
            <a:ext cx="258206" cy="304800"/>
          </a:xfrm>
          <a:prstGeom prst="rect">
            <a:avLst/>
          </a:prstGeom>
        </p:spPr>
      </p:pic>
      <p:pic>
        <p:nvPicPr>
          <p:cNvPr id="27" name="Picture 26" descr="Pin_green0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876550"/>
            <a:ext cx="258206" cy="304800"/>
          </a:xfrm>
          <a:prstGeom prst="rect">
            <a:avLst/>
          </a:prstGeom>
        </p:spPr>
      </p:pic>
      <p:pic>
        <p:nvPicPr>
          <p:cNvPr id="28" name="Picture 27" descr="Pin_green0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328" y="3360200"/>
            <a:ext cx="258206" cy="304800"/>
          </a:xfrm>
          <a:prstGeom prst="rect">
            <a:avLst/>
          </a:prstGeom>
        </p:spPr>
      </p:pic>
      <p:pic>
        <p:nvPicPr>
          <p:cNvPr id="29" name="Picture 28" descr="Pin_green0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019" y="2974037"/>
            <a:ext cx="258206" cy="304800"/>
          </a:xfrm>
          <a:prstGeom prst="rect">
            <a:avLst/>
          </a:prstGeom>
        </p:spPr>
      </p:pic>
      <p:pic>
        <p:nvPicPr>
          <p:cNvPr id="30" name="Picture 29" descr="Pin_green0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695" y="2618780"/>
            <a:ext cx="258206" cy="304800"/>
          </a:xfrm>
          <a:prstGeom prst="rect">
            <a:avLst/>
          </a:prstGeom>
        </p:spPr>
      </p:pic>
      <p:pic>
        <p:nvPicPr>
          <p:cNvPr id="31" name="Picture 30" descr="Pin_green0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838" y="1597283"/>
            <a:ext cx="258206" cy="304800"/>
          </a:xfrm>
          <a:prstGeom prst="rect">
            <a:avLst/>
          </a:prstGeom>
        </p:spPr>
      </p:pic>
      <p:pic>
        <p:nvPicPr>
          <p:cNvPr id="32" name="Picture 31" descr="Pin_green0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194" y="3105150"/>
            <a:ext cx="258206" cy="3048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57200" y="1352550"/>
            <a:ext cx="4419600" cy="62325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Get everyone behind the wheel of an EV and give them charging wherever they go.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6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593514" y="4748635"/>
            <a:ext cx="189814" cy="176982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rial"/>
                <a:cs typeface="Arial"/>
              </a:rPr>
              <a:t>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924" y="2001724"/>
            <a:ext cx="619286" cy="39052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69850" y="2491913"/>
            <a:ext cx="1077950" cy="116186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>
                <a:latin typeface="Arial"/>
                <a:cs typeface="Arial"/>
              </a:rPr>
              <a:t>Commercial</a:t>
            </a:r>
            <a:br>
              <a:rPr lang="en-US" sz="1100" b="1" dirty="0">
                <a:latin typeface="Arial"/>
                <a:cs typeface="Arial"/>
              </a:rPr>
            </a:br>
            <a:r>
              <a:rPr lang="en-US" sz="1100" b="1" dirty="0" smtClean="0">
                <a:latin typeface="Arial"/>
                <a:cs typeface="Arial"/>
              </a:rPr>
              <a:t>Charging</a:t>
            </a:r>
            <a:r>
              <a:rPr lang="en-US" sz="1100" b="1" dirty="0">
                <a:latin typeface="Arial"/>
                <a:cs typeface="Arial"/>
              </a:rPr>
              <a:t/>
            </a:r>
            <a:br>
              <a:rPr lang="en-US" sz="1100" b="1" dirty="0">
                <a:latin typeface="Arial"/>
                <a:cs typeface="Arial"/>
              </a:rPr>
            </a:br>
            <a:r>
              <a:rPr lang="en-US" sz="1100" b="1" dirty="0" smtClean="0">
                <a:latin typeface="Arial"/>
                <a:cs typeface="Arial"/>
              </a:rPr>
              <a:t>Stations</a:t>
            </a:r>
          </a:p>
          <a:p>
            <a:pPr>
              <a:spcAft>
                <a:spcPts val="600"/>
              </a:spcAft>
            </a:pPr>
            <a:r>
              <a:rPr lang="en-US" sz="1100" dirty="0" smtClean="0"/>
              <a:t>Level 2 and Express DC fast chargers</a:t>
            </a:r>
            <a:endParaRPr lang="en-US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1388648" y="2491912"/>
            <a:ext cx="1125952" cy="99259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>
                <a:latin typeface="Arial"/>
                <a:cs typeface="Arial"/>
              </a:rPr>
              <a:t>Software-as</a:t>
            </a:r>
            <a:r>
              <a:rPr lang="en-US" sz="1100" b="1" dirty="0" smtClean="0">
                <a:latin typeface="Arial"/>
                <a:cs typeface="Arial"/>
              </a:rPr>
              <a:t>-</a:t>
            </a:r>
            <a:br>
              <a:rPr lang="en-US" sz="1100" b="1" dirty="0" smtClean="0">
                <a:latin typeface="Arial"/>
                <a:cs typeface="Arial"/>
              </a:rPr>
            </a:br>
            <a:r>
              <a:rPr lang="en-US" sz="1100" b="1" dirty="0" smtClean="0">
                <a:latin typeface="Arial"/>
                <a:cs typeface="Arial"/>
              </a:rPr>
              <a:t>a-Service</a:t>
            </a:r>
          </a:p>
          <a:p>
            <a:pPr>
              <a:spcAft>
                <a:spcPts val="600"/>
              </a:spcAft>
            </a:pPr>
            <a:r>
              <a:rPr lang="en-US" sz="1100" dirty="0" smtClean="0">
                <a:latin typeface="Arial"/>
                <a:cs typeface="Arial"/>
              </a:rPr>
              <a:t>Cloud-based network</a:t>
            </a:r>
            <a:r>
              <a:rPr lang="en-US" sz="1100" dirty="0">
                <a:latin typeface="Arial"/>
                <a:cs typeface="Arial"/>
              </a:rPr>
              <a:t/>
            </a:r>
            <a:br>
              <a:rPr lang="en-US" sz="1100" dirty="0">
                <a:latin typeface="Arial"/>
                <a:cs typeface="Arial"/>
              </a:rPr>
            </a:br>
            <a:r>
              <a:rPr lang="en-US" sz="1100" dirty="0">
                <a:latin typeface="Arial"/>
                <a:cs typeface="Arial"/>
              </a:rPr>
              <a:t>subscriptions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33863" y="2491913"/>
            <a:ext cx="1147537" cy="133114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 smtClean="0">
                <a:latin typeface="Arial"/>
                <a:cs typeface="Arial"/>
              </a:rPr>
              <a:t>Service &amp; Support</a:t>
            </a:r>
          </a:p>
          <a:p>
            <a:pPr>
              <a:spcAft>
                <a:spcPts val="600"/>
              </a:spcAft>
            </a:pPr>
            <a:r>
              <a:rPr lang="en-US" sz="1100" dirty="0" smtClean="0">
                <a:latin typeface="Arial"/>
                <a:cs typeface="Arial"/>
              </a:rPr>
              <a:t>Reporting, analytics,</a:t>
            </a:r>
            <a:r>
              <a:rPr lang="en-US" sz="1100" dirty="0">
                <a:latin typeface="Arial"/>
                <a:cs typeface="Arial"/>
              </a:rPr>
              <a:t/>
            </a:r>
            <a:br>
              <a:rPr lang="en-US" sz="1100" dirty="0">
                <a:latin typeface="Arial"/>
                <a:cs typeface="Arial"/>
              </a:rPr>
            </a:br>
            <a:r>
              <a:rPr lang="en-US" sz="1100" dirty="0" smtClean="0">
                <a:latin typeface="Arial"/>
                <a:cs typeface="Arial"/>
              </a:rPr>
              <a:t>daily support and on going coverage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51109" y="2491913"/>
            <a:ext cx="1092023" cy="992590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>
                <a:latin typeface="Arial"/>
                <a:cs typeface="Arial"/>
              </a:rPr>
              <a:t>Advertising</a:t>
            </a:r>
            <a:br>
              <a:rPr lang="en-US" sz="1100" b="1" dirty="0">
                <a:latin typeface="Arial"/>
                <a:cs typeface="Arial"/>
              </a:rPr>
            </a:br>
            <a:r>
              <a:rPr lang="en-US" sz="1100" b="1" dirty="0" smtClean="0">
                <a:latin typeface="Arial"/>
                <a:cs typeface="Arial"/>
              </a:rPr>
              <a:t>&amp; Promotion</a:t>
            </a:r>
          </a:p>
          <a:p>
            <a:pPr>
              <a:spcAft>
                <a:spcPts val="600"/>
              </a:spcAft>
            </a:pPr>
            <a:r>
              <a:rPr lang="en-US" sz="1100" dirty="0" smtClean="0">
                <a:latin typeface="Arial"/>
                <a:cs typeface="Arial"/>
              </a:rPr>
              <a:t>Connecting</a:t>
            </a:r>
            <a:r>
              <a:rPr lang="en-US" sz="1100" dirty="0">
                <a:latin typeface="Arial"/>
                <a:cs typeface="Arial"/>
              </a:rPr>
              <a:t/>
            </a:r>
            <a:br>
              <a:rPr lang="en-US" sz="1100" dirty="0">
                <a:latin typeface="Arial"/>
                <a:cs typeface="Arial"/>
              </a:rPr>
            </a:br>
            <a:r>
              <a:rPr lang="en-US" sz="1100" dirty="0">
                <a:latin typeface="Arial"/>
                <a:cs typeface="Arial"/>
              </a:rPr>
              <a:t>businesses</a:t>
            </a:r>
            <a:br>
              <a:rPr lang="en-US" sz="1100" dirty="0">
                <a:latin typeface="Arial"/>
                <a:cs typeface="Arial"/>
              </a:rPr>
            </a:br>
            <a:r>
              <a:rPr lang="en-US" sz="1100" dirty="0">
                <a:latin typeface="Arial"/>
                <a:cs typeface="Arial"/>
              </a:rPr>
              <a:t>with EV drivers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25735" y="2491912"/>
            <a:ext cx="1089265" cy="133114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 smtClean="0">
                <a:latin typeface="Arial"/>
                <a:cs typeface="Arial"/>
              </a:rPr>
              <a:t>Partners</a:t>
            </a:r>
          </a:p>
          <a:p>
            <a:pPr>
              <a:spcAft>
                <a:spcPts val="600"/>
              </a:spcAft>
            </a:pPr>
            <a:r>
              <a:rPr lang="en-US" sz="1100" dirty="0" smtClean="0">
                <a:latin typeface="Arial"/>
                <a:cs typeface="Arial"/>
              </a:rPr>
              <a:t>Connecting the EV ecosystem from OEMs to autos to utilities and beyond</a:t>
            </a:r>
            <a:endParaRPr lang="en-US" sz="1100" dirty="0">
              <a:latin typeface="Arial"/>
              <a:cs typeface="Arial"/>
            </a:endParaRPr>
          </a:p>
        </p:txBody>
      </p:sp>
      <p:pic>
        <p:nvPicPr>
          <p:cNvPr id="2" name="Picture 1" descr="page5_symbo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834135"/>
            <a:ext cx="695550" cy="57607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00362" y="2493342"/>
            <a:ext cx="1005238" cy="99259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>
                <a:latin typeface="Arial"/>
                <a:cs typeface="Arial"/>
              </a:rPr>
              <a:t>Home</a:t>
            </a:r>
            <a:br>
              <a:rPr lang="en-US" sz="1100" b="1" dirty="0">
                <a:latin typeface="Arial"/>
                <a:cs typeface="Arial"/>
              </a:rPr>
            </a:br>
            <a:r>
              <a:rPr lang="en-US" sz="1100" b="1" dirty="0" smtClean="0">
                <a:latin typeface="Arial"/>
                <a:cs typeface="Arial"/>
              </a:rPr>
              <a:t>Charging</a:t>
            </a:r>
          </a:p>
          <a:p>
            <a:pPr>
              <a:spcAft>
                <a:spcPts val="600"/>
              </a:spcAft>
            </a:pPr>
            <a:r>
              <a:rPr lang="en-US" sz="1100" dirty="0" smtClean="0">
                <a:latin typeface="Arial"/>
                <a:cs typeface="Arial"/>
              </a:rPr>
              <a:t>Networked, residential charging</a:t>
            </a:r>
            <a:endParaRPr lang="en-US" sz="1100" dirty="0">
              <a:latin typeface="Arial"/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41837" y="1318683"/>
            <a:ext cx="5071628" cy="369332"/>
            <a:chOff x="588962" y="2053415"/>
            <a:chExt cx="6760410" cy="492442"/>
          </a:xfrm>
        </p:grpSpPr>
        <p:sp>
          <p:nvSpPr>
            <p:cNvPr id="28" name="TextBox 27"/>
            <p:cNvSpPr txBox="1"/>
            <p:nvPr/>
          </p:nvSpPr>
          <p:spPr>
            <a:xfrm>
              <a:off x="3538318" y="2053415"/>
              <a:ext cx="861700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A8024"/>
                  </a:solidFill>
                  <a:latin typeface="Arial"/>
                  <a:cs typeface="Arial"/>
                </a:rPr>
                <a:t>B2B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303" b="-3652"/>
            <a:stretch/>
          </p:blipFill>
          <p:spPr>
            <a:xfrm>
              <a:off x="588962" y="2255520"/>
              <a:ext cx="2916238" cy="105306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303" b="-3652"/>
            <a:stretch/>
          </p:blipFill>
          <p:spPr>
            <a:xfrm rot="10800000">
              <a:off x="4433134" y="2255521"/>
              <a:ext cx="2916238" cy="10530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830635" y="1318683"/>
            <a:ext cx="2869909" cy="369332"/>
            <a:chOff x="7772155" y="2053415"/>
            <a:chExt cx="3825549" cy="492442"/>
          </a:xfrm>
        </p:grpSpPr>
        <p:sp>
          <p:nvSpPr>
            <p:cNvPr id="29" name="TextBox 28"/>
            <p:cNvSpPr txBox="1"/>
            <p:nvPr/>
          </p:nvSpPr>
          <p:spPr>
            <a:xfrm>
              <a:off x="9254080" y="2053415"/>
              <a:ext cx="861700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A8024"/>
                  </a:solidFill>
                  <a:latin typeface="Arial"/>
                  <a:cs typeface="Arial"/>
                </a:rPr>
                <a:t>B2C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772155" y="2255520"/>
              <a:ext cx="3825549" cy="105307"/>
              <a:chOff x="7772155" y="2255520"/>
              <a:chExt cx="3825549" cy="105307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4191" b="-3652"/>
              <a:stretch/>
            </p:blipFill>
            <p:spPr>
              <a:xfrm>
                <a:off x="7772155" y="2255520"/>
                <a:ext cx="1489320" cy="105306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4191" b="-3652"/>
              <a:stretch/>
            </p:blipFill>
            <p:spPr>
              <a:xfrm rot="10800000">
                <a:off x="10108384" y="2255521"/>
                <a:ext cx="1489320" cy="105306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7712032" y="2493342"/>
            <a:ext cx="1116932" cy="99259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 smtClean="0">
                <a:latin typeface="Arial"/>
                <a:cs typeface="Arial"/>
              </a:rPr>
              <a:t>Advocacy</a:t>
            </a:r>
          </a:p>
          <a:p>
            <a:pPr>
              <a:spcAft>
                <a:spcPts val="600"/>
              </a:spcAft>
            </a:pPr>
            <a:r>
              <a:rPr lang="en-US" sz="1100" dirty="0" smtClean="0">
                <a:latin typeface="Arial"/>
                <a:cs typeface="Arial"/>
              </a:rPr>
              <a:t>Driving policy and awareness to support EV adoption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05601" y="2493342"/>
            <a:ext cx="1066800" cy="166969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 smtClean="0">
                <a:latin typeface="Arial"/>
                <a:cs typeface="Arial"/>
              </a:rPr>
              <a:t>Driver</a:t>
            </a:r>
            <a:r>
              <a:rPr lang="en-US" sz="1100" b="1" dirty="0">
                <a:latin typeface="Arial"/>
                <a:cs typeface="Arial"/>
              </a:rPr>
              <a:t/>
            </a:r>
            <a:br>
              <a:rPr lang="en-US" sz="1100" b="1" dirty="0">
                <a:latin typeface="Arial"/>
                <a:cs typeface="Arial"/>
              </a:rPr>
            </a:br>
            <a:r>
              <a:rPr lang="en-US" sz="1100" b="1" dirty="0" smtClean="0">
                <a:latin typeface="Arial"/>
                <a:cs typeface="Arial"/>
              </a:rPr>
              <a:t>Services</a:t>
            </a:r>
          </a:p>
          <a:p>
            <a:pPr>
              <a:spcAft>
                <a:spcPts val="600"/>
              </a:spcAft>
            </a:pPr>
            <a:r>
              <a:rPr lang="en-US" sz="1100" dirty="0" smtClean="0">
                <a:latin typeface="Arial"/>
                <a:cs typeface="Arial"/>
              </a:rPr>
              <a:t>Free membership, 24/7 support, mobile app, reporting and exclusive promotions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Powering the EV Charging Ecosystem</a:t>
            </a:r>
            <a:endParaRPr lang="en-US" dirty="0"/>
          </a:p>
        </p:txBody>
      </p:sp>
      <p:sp>
        <p:nvSpPr>
          <p:cNvPr id="4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CCA5C-75CA-43B8-B936-D2315E2FCCF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1" name="Picture 30" descr="PNGs_Double_st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05" y="1824485"/>
            <a:ext cx="236178" cy="602087"/>
          </a:xfrm>
          <a:prstGeom prst="rect">
            <a:avLst/>
          </a:prstGeom>
        </p:spPr>
      </p:pic>
      <p:pic>
        <p:nvPicPr>
          <p:cNvPr id="32" name="Picture 31" descr="PNGs_ExpressStatio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55" y="1841860"/>
            <a:ext cx="545926" cy="573842"/>
          </a:xfrm>
          <a:prstGeom prst="rect">
            <a:avLst/>
          </a:prstGeom>
        </p:spPr>
      </p:pic>
      <p:pic>
        <p:nvPicPr>
          <p:cNvPr id="36" name="Picture 35" descr="PNGs_Hom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375" y="1816973"/>
            <a:ext cx="241825" cy="685800"/>
          </a:xfrm>
          <a:prstGeom prst="rect">
            <a:avLst/>
          </a:prstGeom>
        </p:spPr>
      </p:pic>
      <p:pic>
        <p:nvPicPr>
          <p:cNvPr id="42" name="Picture 41" descr="Ppt_CP_clou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875266"/>
            <a:ext cx="838200" cy="542726"/>
          </a:xfrm>
          <a:prstGeom prst="rect">
            <a:avLst/>
          </a:prstGeom>
        </p:spPr>
      </p:pic>
      <p:pic>
        <p:nvPicPr>
          <p:cNvPr id="43" name="Picture 42" descr="Ppt_StationOwner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816973"/>
            <a:ext cx="336770" cy="639258"/>
          </a:xfrm>
          <a:prstGeom prst="rect">
            <a:avLst/>
          </a:prstGeom>
        </p:spPr>
      </p:pic>
      <p:pic>
        <p:nvPicPr>
          <p:cNvPr id="44" name="Picture 43" descr="ChargePoint_car_2015_trio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963" y="2038580"/>
            <a:ext cx="1010850" cy="415378"/>
          </a:xfrm>
          <a:prstGeom prst="rect">
            <a:avLst/>
          </a:prstGeom>
        </p:spPr>
      </p:pic>
      <p:pic>
        <p:nvPicPr>
          <p:cNvPr id="45" name="Picture 44" descr="Ppt_ChargePoint_card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974" y="2102840"/>
            <a:ext cx="457201" cy="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1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2462" y="1947570"/>
            <a:ext cx="4946693" cy="96949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Arial"/>
                <a:cs typeface="Arial"/>
              </a:rPr>
              <a:t>Market data: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The numbers speak for themselves</a:t>
            </a:r>
          </a:p>
        </p:txBody>
      </p:sp>
      <p:pic>
        <p:nvPicPr>
          <p:cNvPr id="2" name="Picture 1" descr="iStock_000023611080M_150dpi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" y="0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Market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Its really all about the cars!</a:t>
            </a:r>
            <a:endParaRPr lang="en-US" sz="24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62600" y="514351"/>
            <a:ext cx="3581400" cy="945068"/>
          </a:xfrm>
          <a:prstGeom prst="rect">
            <a:avLst/>
          </a:prstGeom>
          <a:solidFill>
            <a:schemeClr val="bg2">
              <a:lumMod val="10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hargePoint_logo.png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554264"/>
            <a:ext cx="3200400" cy="8744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1579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65967-37EE-4D55-82F8-A6494FD55C3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EV Sales By Year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1014944"/>
              </p:ext>
            </p:extLst>
          </p:nvPr>
        </p:nvGraphicFramePr>
        <p:xfrm>
          <a:off x="381000" y="971550"/>
          <a:ext cx="83058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183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Missouri EV Market Snapshot as of 3/31/16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Plug-In Vehicles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Charging Stations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65967-37EE-4D55-82F8-A6494FD55C3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529532"/>
            <a:ext cx="3482976" cy="3087565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3" t="3679" r="1521" b="3477"/>
          <a:stretch/>
        </p:blipFill>
        <p:spPr>
          <a:xfrm>
            <a:off x="533400" y="1618505"/>
            <a:ext cx="3601903" cy="3143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54350" y="1998757"/>
            <a:ext cx="1443038" cy="381000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2530 PEVs</a:t>
            </a:r>
            <a:endParaRPr lang="en-US" dirty="0"/>
          </a:p>
        </p:txBody>
      </p:sp>
      <p:pic>
        <p:nvPicPr>
          <p:cNvPr id="15" name="Picture 14" descr="ChargePoint_car_tri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350" y="1409094"/>
            <a:ext cx="1421767" cy="5896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576249" y="3100967"/>
            <a:ext cx="1520825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719 Stations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066800" y="2419350"/>
            <a:ext cx="381000" cy="457200"/>
          </a:xfrm>
          <a:prstGeom prst="ellipse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934929" y="2706329"/>
            <a:ext cx="494071" cy="394637"/>
          </a:xfrm>
          <a:prstGeom prst="ellipse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600200" y="3790950"/>
            <a:ext cx="304800" cy="304800"/>
          </a:xfrm>
          <a:prstGeom prst="ellipse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7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803729" y="1747581"/>
            <a:ext cx="934449" cy="5295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7"/>
          <a:srcRect t="17593" b="12761"/>
          <a:stretch/>
        </p:blipFill>
        <p:spPr>
          <a:xfrm>
            <a:off x="1605869" y="3486150"/>
            <a:ext cx="864660" cy="451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225801" y="4114801"/>
            <a:ext cx="910328" cy="682745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49"/>
          <a:srcRect l="2323" t="14805" r="2136" b="15672"/>
          <a:stretch/>
        </p:blipFill>
        <p:spPr>
          <a:xfrm>
            <a:off x="4264341" y="1833612"/>
            <a:ext cx="790062" cy="43641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00351" y="1338291"/>
            <a:ext cx="1139081" cy="604808"/>
            <a:chOff x="800870" y="1297708"/>
            <a:chExt cx="1518775" cy="806411"/>
          </a:xfrm>
        </p:grpSpPr>
        <p:pic>
          <p:nvPicPr>
            <p:cNvPr id="328" name="Picture 26" descr="http://file.kelleybluebookimages.com/kbb/vehicleimage/evoxseo/cj/l/8319/2013-tesla-model%20s-side_8319_001_640x480_evox01.jpg"/>
            <p:cNvPicPr>
              <a:picLocks noChangeAspect="1" noChangeArrowheads="1"/>
            </p:cNvPicPr>
            <p:nvPr/>
          </p:nvPicPr>
          <p:blipFill>
            <a:blip r:embed="rId5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9" t="21320" b="20348"/>
            <a:stretch>
              <a:fillRect/>
            </a:stretch>
          </p:blipFill>
          <p:spPr bwMode="auto">
            <a:xfrm>
              <a:off x="800870" y="1423762"/>
              <a:ext cx="1518775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9" name="Rectangle 30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987170" y="19832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June 2012</a:t>
              </a:r>
            </a:p>
          </p:txBody>
        </p:sp>
        <p:sp>
          <p:nvSpPr>
            <p:cNvPr id="330" name="Rectangle 30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987170" y="1297708"/>
              <a:ext cx="1146175" cy="124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TESLA: Model S</a:t>
              </a: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7147" y="417776"/>
            <a:ext cx="6172200" cy="400110"/>
          </a:xfrm>
        </p:spPr>
        <p:txBody>
          <a:bodyPr/>
          <a:lstStyle/>
          <a:p>
            <a:r>
              <a:rPr lang="en-US" dirty="0" smtClean="0"/>
              <a:t>Electric Vehicles Are Here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497679" y="2580394"/>
            <a:ext cx="1066322" cy="596464"/>
            <a:chOff x="697374" y="2670366"/>
            <a:chExt cx="1421762" cy="795285"/>
          </a:xfrm>
        </p:grpSpPr>
        <p:pic>
          <p:nvPicPr>
            <p:cNvPr id="228" name="Picture 227"/>
            <p:cNvPicPr>
              <a:picLocks noChangeAspect="1"/>
            </p:cNvPicPr>
            <p:nvPr/>
          </p:nvPicPr>
          <p:blipFill rotWithShape="1">
            <a:blip r:embed="rId5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rcRect l="6202" t="13024" r="6692" b="2473"/>
            <a:stretch/>
          </p:blipFill>
          <p:spPr>
            <a:xfrm flipH="1">
              <a:off x="697374" y="2759912"/>
              <a:ext cx="1421762" cy="609607"/>
            </a:xfrm>
            <a:prstGeom prst="rect">
              <a:avLst/>
            </a:prstGeom>
          </p:spPr>
        </p:pic>
        <p:sp>
          <p:nvSpPr>
            <p:cNvPr id="10" name="Rectangle 30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835169" y="33548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December 2010</a:t>
              </a:r>
            </a:p>
          </p:txBody>
        </p:sp>
        <p:sp>
          <p:nvSpPr>
            <p:cNvPr id="11" name="Rectangle 30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835169" y="2670366"/>
              <a:ext cx="1146175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NISSAN: Leaf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18882" y="3398099"/>
            <a:ext cx="859631" cy="597257"/>
            <a:chOff x="801817" y="3623257"/>
            <a:chExt cx="1146175" cy="796343"/>
          </a:xfrm>
        </p:grpSpPr>
        <p:sp>
          <p:nvSpPr>
            <p:cNvPr id="27" name="Rectangle 30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801817" y="4308800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December 2010</a:t>
              </a:r>
            </a:p>
          </p:txBody>
        </p:sp>
        <p:sp>
          <p:nvSpPr>
            <p:cNvPr id="28" name="Rectangle 30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801817" y="3623257"/>
              <a:ext cx="1146175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CHEVROLET: Volt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474533" y="945792"/>
            <a:ext cx="965555" cy="597257"/>
            <a:chOff x="2358349" y="1297708"/>
            <a:chExt cx="1287406" cy="796343"/>
          </a:xfrm>
        </p:grpSpPr>
        <p:sp>
          <p:nvSpPr>
            <p:cNvPr id="237" name="Rectangle 3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428965" y="19832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May 2014</a:t>
              </a:r>
            </a:p>
          </p:txBody>
        </p:sp>
        <p:sp>
          <p:nvSpPr>
            <p:cNvPr id="238" name="Rectangle 30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428965" y="1297708"/>
              <a:ext cx="1146175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BMW: i3</a:t>
              </a:r>
            </a:p>
          </p:txBody>
        </p:sp>
        <p:pic>
          <p:nvPicPr>
            <p:cNvPr id="239" name="Picture 14" descr="https://encrypted-tbn0.gstatic.com/images?q=tbn:ANd9GcQiUR5fsNvsSe9lReUkCtJhKJvvFBPW4WH9HZYqFgdo9ogW1xfgUw"/>
            <p:cNvPicPr>
              <a:picLocks noChangeAspect="1" noChangeArrowheads="1"/>
            </p:cNvPicPr>
            <p:nvPr/>
          </p:nvPicPr>
          <p:blipFill>
            <a:blip r:embed="rId5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349" y="1454721"/>
              <a:ext cx="1287406" cy="554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Group 79"/>
          <p:cNvGrpSpPr/>
          <p:nvPr/>
        </p:nvGrpSpPr>
        <p:grpSpPr>
          <a:xfrm>
            <a:off x="5405995" y="2579600"/>
            <a:ext cx="1102633" cy="597257"/>
            <a:chOff x="3753834" y="2669308"/>
            <a:chExt cx="1470177" cy="796343"/>
          </a:xfrm>
        </p:grpSpPr>
        <p:pic>
          <p:nvPicPr>
            <p:cNvPr id="257" name="Picture 256"/>
            <p:cNvPicPr>
              <a:picLocks noChangeAspect="1"/>
            </p:cNvPicPr>
            <p:nvPr/>
          </p:nvPicPr>
          <p:blipFill rotWithShape="1">
            <a:blip r:embed="rId53"/>
            <a:srcRect l="5965"/>
            <a:stretch/>
          </p:blipFill>
          <p:spPr>
            <a:xfrm flipH="1">
              <a:off x="3753834" y="2718434"/>
              <a:ext cx="1470177" cy="670568"/>
            </a:xfrm>
            <a:prstGeom prst="rect">
              <a:avLst/>
            </a:prstGeom>
          </p:spPr>
        </p:pic>
        <p:sp>
          <p:nvSpPr>
            <p:cNvPr id="258" name="Rectangle 30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962465" y="3354851"/>
              <a:ext cx="1146174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August 2014</a:t>
              </a:r>
            </a:p>
          </p:txBody>
        </p:sp>
        <p:sp>
          <p:nvSpPr>
            <p:cNvPr id="259" name="Rectangle 30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962465" y="2669308"/>
              <a:ext cx="1146174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BMW: i8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2886270" y="4146984"/>
            <a:ext cx="945595" cy="596464"/>
            <a:chOff x="2228691" y="4727766"/>
            <a:chExt cx="1260793" cy="79528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4"/>
            <a:srcRect t="12899" b="14503"/>
            <a:stretch/>
          </p:blipFill>
          <p:spPr>
            <a:xfrm flipH="1">
              <a:off x="2299283" y="4808949"/>
              <a:ext cx="1119608" cy="609607"/>
            </a:xfrm>
            <a:prstGeom prst="rect">
              <a:avLst/>
            </a:prstGeom>
          </p:spPr>
        </p:pic>
        <p:sp>
          <p:nvSpPr>
            <p:cNvPr id="243" name="Rectangle 30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286000" y="5412251"/>
              <a:ext cx="1146174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October 2012</a:t>
              </a:r>
            </a:p>
          </p:txBody>
        </p:sp>
        <p:sp>
          <p:nvSpPr>
            <p:cNvPr id="244" name="Rectangle 30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228691" y="4727766"/>
              <a:ext cx="1260793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FORD: C-Max  Energi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186575" y="2580394"/>
            <a:ext cx="945595" cy="596464"/>
            <a:chOff x="3484404" y="2670366"/>
            <a:chExt cx="1260793" cy="79528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5"/>
            <a:srcRect t="12269" b="14713"/>
            <a:stretch/>
          </p:blipFill>
          <p:spPr>
            <a:xfrm flipH="1">
              <a:off x="3558223" y="2759905"/>
              <a:ext cx="1113155" cy="609607"/>
            </a:xfrm>
            <a:prstGeom prst="rect">
              <a:avLst/>
            </a:prstGeom>
          </p:spPr>
        </p:pic>
        <p:sp>
          <p:nvSpPr>
            <p:cNvPr id="248" name="Rectangle 30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541713" y="3354851"/>
              <a:ext cx="1146174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February 2013</a:t>
              </a:r>
            </a:p>
          </p:txBody>
        </p:sp>
        <p:sp>
          <p:nvSpPr>
            <p:cNvPr id="249" name="Rectangle 30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484404" y="2670366"/>
              <a:ext cx="1260793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FORD: Fusion Energi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427304" y="4146988"/>
            <a:ext cx="1060013" cy="596463"/>
            <a:chOff x="4926857" y="2670367"/>
            <a:chExt cx="1413350" cy="79528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 flipH="1">
              <a:off x="4926857" y="2701420"/>
              <a:ext cx="1413350" cy="670568"/>
            </a:xfrm>
            <a:prstGeom prst="rect">
              <a:avLst/>
            </a:prstGeom>
          </p:spPr>
        </p:pic>
        <p:sp>
          <p:nvSpPr>
            <p:cNvPr id="270" name="Rectangl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060445" y="33548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October 2014</a:t>
              </a:r>
            </a:p>
          </p:txBody>
        </p:sp>
        <p:sp>
          <p:nvSpPr>
            <p:cNvPr id="271" name="Rectangle 30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060445" y="2670367"/>
              <a:ext cx="1146175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VW: e-Golf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774885" y="2577870"/>
            <a:ext cx="1168365" cy="669395"/>
            <a:chOff x="2062790" y="2626430"/>
            <a:chExt cx="1557820" cy="89252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 flipH="1">
              <a:off x="2062790" y="2626430"/>
              <a:ext cx="1557820" cy="892526"/>
            </a:xfrm>
            <a:prstGeom prst="rect">
              <a:avLst/>
            </a:prstGeom>
          </p:spPr>
        </p:pic>
        <p:sp>
          <p:nvSpPr>
            <p:cNvPr id="265" name="Rectangle 3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268613" y="33548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January 2012</a:t>
              </a:r>
            </a:p>
          </p:txBody>
        </p:sp>
        <p:sp>
          <p:nvSpPr>
            <p:cNvPr id="266" name="Rectangle 3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211305" y="2670366"/>
              <a:ext cx="1260793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FORD: Focus Electric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1182105" y="2463570"/>
            <a:ext cx="41148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988560" y="2265051"/>
            <a:ext cx="742950" cy="401868"/>
            <a:chOff x="-228600" y="3352253"/>
            <a:chExt cx="990600" cy="535823"/>
          </a:xfrm>
        </p:grpSpPr>
        <p:sp>
          <p:nvSpPr>
            <p:cNvPr id="21" name="TextBox 20"/>
            <p:cNvSpPr txBox="1"/>
            <p:nvPr/>
          </p:nvSpPr>
          <p:spPr>
            <a:xfrm>
              <a:off x="-228600" y="3352253"/>
              <a:ext cx="990600" cy="276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" dirty="0">
                  <a:solidFill>
                    <a:schemeClr val="accent6"/>
                  </a:solidFill>
                </a:rPr>
                <a:t>Premium</a:t>
              </a: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-228600" y="3611078"/>
              <a:ext cx="990600" cy="276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" dirty="0">
                  <a:solidFill>
                    <a:schemeClr val="accent6"/>
                  </a:solidFill>
                </a:rPr>
                <a:t>Volume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843376" y="1716230"/>
            <a:ext cx="859631" cy="597257"/>
            <a:chOff x="5531946" y="1297708"/>
            <a:chExt cx="1146175" cy="796343"/>
          </a:xfrm>
        </p:grpSpPr>
        <p:sp>
          <p:nvSpPr>
            <p:cNvPr id="387" name="Rectangle 30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531946" y="19832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August 2015</a:t>
              </a:r>
            </a:p>
          </p:txBody>
        </p:sp>
        <p:sp>
          <p:nvSpPr>
            <p:cNvPr id="388" name="Rectangle 3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531946" y="1297708"/>
              <a:ext cx="1146175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VOLVO: XC90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167017" y="945792"/>
            <a:ext cx="984711" cy="597257"/>
            <a:chOff x="732160" y="1602508"/>
            <a:chExt cx="1312948" cy="796343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58"/>
            <a:srcRect l="9869" t="21775" r="5700" b="16853"/>
            <a:stretch/>
          </p:blipFill>
          <p:spPr>
            <a:xfrm>
              <a:off x="732160" y="1708397"/>
              <a:ext cx="1312948" cy="609607"/>
            </a:xfrm>
            <a:prstGeom prst="rect">
              <a:avLst/>
            </a:prstGeom>
          </p:spPr>
        </p:pic>
        <p:sp>
          <p:nvSpPr>
            <p:cNvPr id="407" name="Rectangle 3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815547" y="22880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October 2013</a:t>
              </a:r>
            </a:p>
          </p:txBody>
        </p:sp>
        <p:sp>
          <p:nvSpPr>
            <p:cNvPr id="408" name="Rectangle 30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58239" y="1602508"/>
              <a:ext cx="1260793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PORSCHE: Panamera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484514" y="3398099"/>
            <a:ext cx="945595" cy="597257"/>
            <a:chOff x="3844607" y="1297708"/>
            <a:chExt cx="1260793" cy="796343"/>
          </a:xfrm>
        </p:grpSpPr>
        <p:sp>
          <p:nvSpPr>
            <p:cNvPr id="412" name="Rectangle 3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901916" y="1983251"/>
              <a:ext cx="1146174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November 2014</a:t>
              </a:r>
            </a:p>
          </p:txBody>
        </p:sp>
        <p:sp>
          <p:nvSpPr>
            <p:cNvPr id="413" name="Rectangle 30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844607" y="1297708"/>
              <a:ext cx="1260793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PORSCHE: Cayenne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229557" y="4146191"/>
            <a:ext cx="859631" cy="597257"/>
            <a:chOff x="3543300" y="4726708"/>
            <a:chExt cx="1146175" cy="796343"/>
          </a:xfrm>
        </p:grpSpPr>
        <p:sp>
          <p:nvSpPr>
            <p:cNvPr id="417" name="Rectangle 3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543300" y="54122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July 2013</a:t>
              </a:r>
            </a:p>
          </p:txBody>
        </p:sp>
        <p:sp>
          <p:nvSpPr>
            <p:cNvPr id="418" name="Rectangle 30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543300" y="4726708"/>
              <a:ext cx="1146175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FIAT: 500e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6848120" y="4146192"/>
            <a:ext cx="859631" cy="597257"/>
            <a:chOff x="4819801" y="3623257"/>
            <a:chExt cx="1146175" cy="796343"/>
          </a:xfrm>
        </p:grpSpPr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4838700" y="3750512"/>
              <a:ext cx="1108376" cy="554188"/>
            </a:xfrm>
            <a:prstGeom prst="rect">
              <a:avLst/>
            </a:prstGeom>
          </p:spPr>
        </p:pic>
        <p:sp>
          <p:nvSpPr>
            <p:cNvPr id="432" name="Rectangle 3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819801" y="4308800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October 2014</a:t>
              </a:r>
            </a:p>
          </p:txBody>
        </p:sp>
        <p:sp>
          <p:nvSpPr>
            <p:cNvPr id="433" name="Rectangle 3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819801" y="3623257"/>
              <a:ext cx="1146175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KIA: Soul EV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810741" y="3398894"/>
            <a:ext cx="1096654" cy="596463"/>
            <a:chOff x="2007617" y="3624316"/>
            <a:chExt cx="1462205" cy="795284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 rotWithShape="1">
            <a:blip r:embed="rId60"/>
            <a:srcRect l="21498" r="20354"/>
            <a:stretch/>
          </p:blipFill>
          <p:spPr>
            <a:xfrm>
              <a:off x="2007617" y="3652180"/>
              <a:ext cx="1462205" cy="670568"/>
            </a:xfrm>
            <a:prstGeom prst="rect">
              <a:avLst/>
            </a:prstGeom>
          </p:spPr>
        </p:pic>
        <p:sp>
          <p:nvSpPr>
            <p:cNvPr id="437" name="Rectangle 3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167038" y="4308800"/>
              <a:ext cx="1146174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February 2012</a:t>
              </a:r>
            </a:p>
          </p:txBody>
        </p:sp>
        <p:sp>
          <p:nvSpPr>
            <p:cNvPr id="438" name="Rectangle 3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109729" y="3624316"/>
              <a:ext cx="1260793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TOYOTA: Prius PHEV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464565" y="1745892"/>
            <a:ext cx="985493" cy="597257"/>
            <a:chOff x="2073873" y="1602508"/>
            <a:chExt cx="1313991" cy="796343"/>
          </a:xfrm>
        </p:grpSpPr>
        <p:pic>
          <p:nvPicPr>
            <p:cNvPr id="132" name="Picture 131"/>
            <p:cNvPicPr>
              <a:picLocks noChangeAspect="1"/>
            </p:cNvPicPr>
            <p:nvPr/>
          </p:nvPicPr>
          <p:blipFill rotWithShape="1">
            <a:blip r:embed="rId61"/>
            <a:srcRect l="11512" t="11917" r="8716" b="14065"/>
            <a:stretch/>
          </p:blipFill>
          <p:spPr>
            <a:xfrm>
              <a:off x="2073873" y="1694202"/>
              <a:ext cx="1313991" cy="609607"/>
            </a:xfrm>
            <a:prstGeom prst="rect">
              <a:avLst/>
            </a:prstGeom>
          </p:spPr>
        </p:pic>
        <p:sp>
          <p:nvSpPr>
            <p:cNvPr id="442" name="Rectangle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157781" y="22880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July 2014</a:t>
              </a:r>
            </a:p>
          </p:txBody>
        </p:sp>
        <p:sp>
          <p:nvSpPr>
            <p:cNvPr id="443" name="Rectangle 3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100472" y="1602508"/>
              <a:ext cx="1260794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MERCEDES: B-Class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186575" y="1745892"/>
            <a:ext cx="945595" cy="597257"/>
            <a:chOff x="508830" y="2669308"/>
            <a:chExt cx="1260793" cy="796343"/>
          </a:xfrm>
        </p:grpSpPr>
        <p:sp>
          <p:nvSpPr>
            <p:cNvPr id="452" name="Rectangle 3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66139" y="3354851"/>
              <a:ext cx="1146174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December 2013</a:t>
              </a:r>
            </a:p>
          </p:txBody>
        </p:sp>
        <p:sp>
          <p:nvSpPr>
            <p:cNvPr id="453" name="Rectangle 3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830" y="2669308"/>
              <a:ext cx="1260793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CADILLAC: ELR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00851" y="2573480"/>
            <a:ext cx="984404" cy="597257"/>
            <a:chOff x="7556223" y="2327857"/>
            <a:chExt cx="1312539" cy="7963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2"/>
            <a:stretch>
              <a:fillRect/>
            </a:stretch>
          </p:blipFill>
          <p:spPr>
            <a:xfrm>
              <a:off x="7556223" y="2469989"/>
              <a:ext cx="1312539" cy="595191"/>
            </a:xfrm>
            <a:prstGeom prst="rect">
              <a:avLst/>
            </a:prstGeom>
          </p:spPr>
        </p:pic>
        <p:grpSp>
          <p:nvGrpSpPr>
            <p:cNvPr id="73" name="Group 72"/>
            <p:cNvGrpSpPr/>
            <p:nvPr/>
          </p:nvGrpSpPr>
          <p:grpSpPr>
            <a:xfrm>
              <a:off x="7606826" y="2327857"/>
              <a:ext cx="1146175" cy="796343"/>
              <a:chOff x="6785002" y="2669308"/>
              <a:chExt cx="1146175" cy="796343"/>
            </a:xfrm>
          </p:grpSpPr>
          <p:sp>
            <p:nvSpPr>
              <p:cNvPr id="163" name="Rectangle 30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6785002" y="3354851"/>
                <a:ext cx="1146175" cy="11080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0" tIns="0" rIns="0" bIns="0" anchor="b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600" dirty="0">
                    <a:solidFill>
                      <a:schemeClr val="tx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September 2015</a:t>
                </a:r>
              </a:p>
            </p:txBody>
          </p:sp>
          <p:sp>
            <p:nvSpPr>
              <p:cNvPr id="164" name="Rectangle 30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6785002" y="2669308"/>
                <a:ext cx="1146175" cy="12464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0" tIns="0" rIns="0" bIns="0" anchor="b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675" b="1" dirty="0">
                    <a:solidFill>
                      <a:srgbClr val="546E8F"/>
                    </a:solidFill>
                    <a:latin typeface="Arial" pitchFamily="34" charset="0"/>
                    <a:cs typeface="Arial" pitchFamily="34" charset="0"/>
                  </a:rPr>
                  <a:t>TESLA: Model X</a:t>
                </a: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6848120" y="3398099"/>
            <a:ext cx="859631" cy="597257"/>
            <a:chOff x="5753100" y="1602508"/>
            <a:chExt cx="1146175" cy="796343"/>
          </a:xfrm>
        </p:grpSpPr>
        <p:sp>
          <p:nvSpPr>
            <p:cNvPr id="170" name="Rectangle 3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753100" y="22880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October 2015</a:t>
              </a:r>
            </a:p>
          </p:txBody>
        </p:sp>
        <p:sp>
          <p:nvSpPr>
            <p:cNvPr id="171" name="Rectangle 3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753100" y="1602508"/>
              <a:ext cx="1146175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BMW: X5 </a:t>
              </a:r>
              <a:r>
                <a:rPr lang="en-US" sz="675" b="1" dirty="0" err="1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xDrive</a:t>
              </a:r>
              <a:r>
                <a:rPr lang="en-US" sz="675" b="1" dirty="0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 40e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69816" y="945792"/>
            <a:ext cx="1016238" cy="597257"/>
            <a:chOff x="3496749" y="1602508"/>
            <a:chExt cx="1354984" cy="796343"/>
          </a:xfrm>
        </p:grpSpPr>
        <p:sp>
          <p:nvSpPr>
            <p:cNvPr id="447" name="Rectangle 3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601154" y="22880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July 2015</a:t>
              </a:r>
            </a:p>
          </p:txBody>
        </p:sp>
        <p:sp>
          <p:nvSpPr>
            <p:cNvPr id="448" name="Rectangle 3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543845" y="1602508"/>
              <a:ext cx="1260793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MERCEDES: S550e</a:t>
              </a: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63"/>
            <a:srcRect l="18345" t="28253" r="15554" b="8485"/>
            <a:stretch/>
          </p:blipFill>
          <p:spPr>
            <a:xfrm>
              <a:off x="3496749" y="1721219"/>
              <a:ext cx="1354984" cy="540327"/>
            </a:xfrm>
            <a:prstGeom prst="rect">
              <a:avLst/>
            </a:prstGeom>
          </p:spPr>
        </p:pic>
      </p:grpSp>
      <p:grpSp>
        <p:nvGrpSpPr>
          <p:cNvPr id="101" name="Group 100"/>
          <p:cNvGrpSpPr/>
          <p:nvPr/>
        </p:nvGrpSpPr>
        <p:grpSpPr>
          <a:xfrm>
            <a:off x="4186575" y="3304613"/>
            <a:ext cx="945595" cy="690744"/>
            <a:chOff x="3352800" y="3498608"/>
            <a:chExt cx="1260793" cy="920992"/>
          </a:xfrm>
        </p:grpSpPr>
        <p:sp>
          <p:nvSpPr>
            <p:cNvPr id="427" name="Rectangle 3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410109" y="4308800"/>
              <a:ext cx="1146174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June 2013</a:t>
              </a:r>
            </a:p>
          </p:txBody>
        </p:sp>
        <p:sp>
          <p:nvSpPr>
            <p:cNvPr id="428" name="Rectangle 3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352800" y="3498608"/>
              <a:ext cx="1260793" cy="2492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CHEVROLET: Spark EV</a:t>
              </a:r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64"/>
            <a:srcRect l="13805" r="14830"/>
            <a:stretch/>
          </p:blipFill>
          <p:spPr>
            <a:xfrm>
              <a:off x="3437585" y="3680668"/>
              <a:ext cx="1091222" cy="640080"/>
            </a:xfrm>
            <a:prstGeom prst="rect">
              <a:avLst/>
            </a:prstGeom>
          </p:spPr>
        </p:pic>
      </p:grpSp>
      <p:cxnSp>
        <p:nvCxnSpPr>
          <p:cNvPr id="226" name="Straight Connector 225"/>
          <p:cNvCxnSpPr/>
          <p:nvPr/>
        </p:nvCxnSpPr>
        <p:spPr>
          <a:xfrm>
            <a:off x="5321070" y="4055265"/>
            <a:ext cx="2496555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5304060" y="2463570"/>
            <a:ext cx="0" cy="160020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1300364" y="4750795"/>
            <a:ext cx="3328786" cy="342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428751" y="4743450"/>
            <a:ext cx="1244192" cy="0"/>
          </a:xfrm>
          <a:prstGeom prst="straightConnector1">
            <a:avLst/>
          </a:prstGeom>
          <a:ln w="12700" cmpd="sng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58681" y="4724564"/>
            <a:ext cx="710967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" b="1" dirty="0"/>
              <a:t>2010 - 2011</a:t>
            </a:r>
          </a:p>
        </p:txBody>
      </p:sp>
      <p:cxnSp>
        <p:nvCxnSpPr>
          <p:cNvPr id="184" name="Straight Arrow Connector 183"/>
          <p:cNvCxnSpPr/>
          <p:nvPr/>
        </p:nvCxnSpPr>
        <p:spPr>
          <a:xfrm>
            <a:off x="2732190" y="4750795"/>
            <a:ext cx="1244192" cy="0"/>
          </a:xfrm>
          <a:prstGeom prst="straightConnector1">
            <a:avLst/>
          </a:prstGeom>
          <a:ln w="12700" cmpd="sng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>
            <a:off x="3062120" y="4731909"/>
            <a:ext cx="710967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" b="1" dirty="0"/>
              <a:t>2012</a:t>
            </a:r>
          </a:p>
        </p:txBody>
      </p:sp>
      <p:cxnSp>
        <p:nvCxnSpPr>
          <p:cNvPr id="187" name="Straight Arrow Connector 186"/>
          <p:cNvCxnSpPr/>
          <p:nvPr/>
        </p:nvCxnSpPr>
        <p:spPr>
          <a:xfrm>
            <a:off x="4035630" y="4750795"/>
            <a:ext cx="1244192" cy="0"/>
          </a:xfrm>
          <a:prstGeom prst="straightConnector1">
            <a:avLst/>
          </a:prstGeom>
          <a:ln w="12700" cmpd="sng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4365560" y="4731909"/>
            <a:ext cx="710967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" b="1" dirty="0"/>
              <a:t>2013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>
            <a:off x="5366240" y="4750795"/>
            <a:ext cx="1244192" cy="0"/>
          </a:xfrm>
          <a:prstGeom prst="straightConnector1">
            <a:avLst/>
          </a:prstGeom>
          <a:ln w="12700" cmpd="sng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5669000" y="4731909"/>
            <a:ext cx="710967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" b="1" dirty="0"/>
              <a:t>2014</a:t>
            </a:r>
          </a:p>
        </p:txBody>
      </p:sp>
      <p:cxnSp>
        <p:nvCxnSpPr>
          <p:cNvPr id="193" name="Straight Arrow Connector 192"/>
          <p:cNvCxnSpPr/>
          <p:nvPr/>
        </p:nvCxnSpPr>
        <p:spPr>
          <a:xfrm>
            <a:off x="6669679" y="4750795"/>
            <a:ext cx="1244192" cy="0"/>
          </a:xfrm>
          <a:prstGeom prst="straightConnector1">
            <a:avLst/>
          </a:prstGeom>
          <a:ln w="12700" cmpd="sng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6972439" y="4731909"/>
            <a:ext cx="710967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" b="1" dirty="0"/>
              <a:t>2015</a:t>
            </a:r>
          </a:p>
        </p:txBody>
      </p:sp>
      <p:sp>
        <p:nvSpPr>
          <p:cNvPr id="116" name="Rectangle 3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00150" y="4478513"/>
            <a:ext cx="645854" cy="934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675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BEV</a:t>
            </a:r>
          </a:p>
        </p:txBody>
      </p:sp>
      <p:sp>
        <p:nvSpPr>
          <p:cNvPr id="118" name="Rectangle 3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00150" y="4592813"/>
            <a:ext cx="645854" cy="934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675" b="1" dirty="0">
                <a:solidFill>
                  <a:srgbClr val="546E8F"/>
                </a:solidFill>
                <a:latin typeface="Arial" pitchFamily="34" charset="0"/>
                <a:cs typeface="Arial" pitchFamily="34" charset="0"/>
              </a:rPr>
              <a:t>PHEV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5"/>
          <a:srcRect l="14014" t="31940" r="10854"/>
          <a:stretch/>
        </p:blipFill>
        <p:spPr>
          <a:xfrm>
            <a:off x="5549219" y="3479501"/>
            <a:ext cx="809858" cy="480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42" y="3385260"/>
            <a:ext cx="1091718" cy="68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1000" y="420977"/>
            <a:ext cx="8229600" cy="400110"/>
          </a:xfrm>
        </p:spPr>
        <p:txBody>
          <a:bodyPr/>
          <a:lstStyle/>
          <a:p>
            <a:r>
              <a:rPr lang="en-US" dirty="0" smtClean="0"/>
              <a:t>More Models Are Coming 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1485900" y="3829050"/>
            <a:ext cx="6172200" cy="1085850"/>
          </a:xfrm>
        </p:spPr>
        <p:txBody>
          <a:bodyPr/>
          <a:lstStyle/>
          <a:p>
            <a:r>
              <a:rPr lang="en-US" sz="1500" dirty="0"/>
              <a:t>Volkswagen Group, Volvo: all models will have a plug-in option</a:t>
            </a:r>
          </a:p>
          <a:p>
            <a:r>
              <a:rPr lang="en-US" sz="1500" dirty="0"/>
              <a:t>BMW: all models will have a plug by 2025</a:t>
            </a:r>
          </a:p>
          <a:p>
            <a:r>
              <a:rPr lang="en-US" sz="1500" dirty="0"/>
              <a:t>Hyundai: 12 PHEV models by 2020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1200150" y="4743450"/>
            <a:ext cx="3477331" cy="342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74507" y="973281"/>
            <a:ext cx="1625182" cy="855519"/>
            <a:chOff x="457200" y="1373908"/>
            <a:chExt cx="2166909" cy="1140692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 flipH="1">
              <a:off x="457200" y="1567034"/>
              <a:ext cx="2166909" cy="768591"/>
            </a:xfrm>
            <a:prstGeom prst="rect">
              <a:avLst/>
            </a:prstGeom>
          </p:spPr>
        </p:pic>
        <p:sp>
          <p:nvSpPr>
            <p:cNvPr id="116" name="Rectangle 30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967567" y="2403800"/>
              <a:ext cx="1146174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November 2015</a:t>
              </a:r>
            </a:p>
          </p:txBody>
        </p:sp>
        <p:sp>
          <p:nvSpPr>
            <p:cNvPr id="118" name="Rectangle 3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967567" y="1373908"/>
              <a:ext cx="1146174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AUDI: A3 e-</a:t>
              </a:r>
              <a:r>
                <a:rPr lang="en-US" sz="675" b="1" dirty="0" err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tron</a:t>
              </a:r>
              <a:endParaRPr lang="en-US" sz="675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66873" y="2116281"/>
            <a:ext cx="945595" cy="855519"/>
            <a:chOff x="5102261" y="1373908"/>
            <a:chExt cx="1260793" cy="1140692"/>
          </a:xfrm>
        </p:grpSpPr>
        <p:sp>
          <p:nvSpPr>
            <p:cNvPr id="123" name="Rectangle 3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159570" y="2403800"/>
              <a:ext cx="1146174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Est. 2018</a:t>
              </a:r>
            </a:p>
          </p:txBody>
        </p:sp>
        <p:sp>
          <p:nvSpPr>
            <p:cNvPr id="124" name="Rectangle 30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102261" y="1373908"/>
              <a:ext cx="1260793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AUDI: e-</a:t>
              </a:r>
              <a:r>
                <a:rPr lang="en-US" sz="675" b="1" dirty="0" err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tron</a:t>
              </a: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675" b="1" dirty="0" err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quattro</a:t>
              </a:r>
              <a:endParaRPr lang="en-US" sz="675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86500" y="2116281"/>
            <a:ext cx="1419949" cy="855519"/>
            <a:chOff x="2666999" y="1373908"/>
            <a:chExt cx="1893265" cy="1140692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29"/>
            <a:srcRect l="9884" t="10448" r="11742" b="11461"/>
            <a:stretch/>
          </p:blipFill>
          <p:spPr>
            <a:xfrm flipH="1">
              <a:off x="2666999" y="1521960"/>
              <a:ext cx="1893265" cy="858738"/>
            </a:xfrm>
            <a:prstGeom prst="rect">
              <a:avLst/>
            </a:prstGeom>
          </p:spPr>
        </p:pic>
        <p:sp>
          <p:nvSpPr>
            <p:cNvPr id="129" name="Rectangle 3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040544" y="2403800"/>
              <a:ext cx="1146174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Est. 2018</a:t>
              </a:r>
            </a:p>
          </p:txBody>
        </p:sp>
        <p:sp>
          <p:nvSpPr>
            <p:cNvPr id="131" name="Rectangle 30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83235" y="1373908"/>
              <a:ext cx="1260793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PORSCHE: Mission E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373027" y="973281"/>
            <a:ext cx="1399373" cy="855519"/>
            <a:chOff x="6791967" y="1373908"/>
            <a:chExt cx="1865831" cy="1140692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30"/>
            <a:srcRect l="6743" t="7212" r="6573" b="5460"/>
            <a:stretch/>
          </p:blipFill>
          <p:spPr>
            <a:xfrm flipH="1">
              <a:off x="6791967" y="1532229"/>
              <a:ext cx="1865831" cy="838200"/>
            </a:xfrm>
            <a:prstGeom prst="rect">
              <a:avLst/>
            </a:prstGeom>
          </p:spPr>
        </p:pic>
        <p:sp>
          <p:nvSpPr>
            <p:cNvPr id="141" name="Rectangle 3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151795" y="2403800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Est. 2016</a:t>
              </a:r>
            </a:p>
          </p:txBody>
        </p:sp>
        <p:sp>
          <p:nvSpPr>
            <p:cNvPr id="142" name="Rectangle 30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7094486" y="1373908"/>
              <a:ext cx="1260794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dirty="0">
                  <a:solidFill>
                    <a:srgbClr val="FF7A14"/>
                  </a:solidFill>
                  <a:latin typeface="Arial" pitchFamily="34" charset="0"/>
                  <a:cs typeface="Arial" pitchFamily="34" charset="0"/>
                </a:rPr>
                <a:t>CHEVROLET: Bolt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104991" y="973281"/>
            <a:ext cx="1515544" cy="855519"/>
            <a:chOff x="3525489" y="3126508"/>
            <a:chExt cx="2020725" cy="1140692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31"/>
            <a:srcRect l="5358" t="10999" r="5394" b="12612"/>
            <a:stretch/>
          </p:blipFill>
          <p:spPr>
            <a:xfrm flipH="1">
              <a:off x="3525489" y="3353869"/>
              <a:ext cx="2020725" cy="760931"/>
            </a:xfrm>
            <a:prstGeom prst="rect">
              <a:avLst/>
            </a:prstGeom>
          </p:spPr>
        </p:pic>
        <p:sp>
          <p:nvSpPr>
            <p:cNvPr id="156" name="Rectangle 3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962764" y="4156400"/>
              <a:ext cx="1146174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Est. 2016</a:t>
              </a:r>
            </a:p>
          </p:txBody>
        </p:sp>
        <p:sp>
          <p:nvSpPr>
            <p:cNvPr id="157" name="Rectangle 3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962764" y="3126508"/>
              <a:ext cx="1146174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HYUNDAI: Sonata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25838" y="973281"/>
            <a:ext cx="1341886" cy="855519"/>
            <a:chOff x="6369346" y="3126508"/>
            <a:chExt cx="1789181" cy="11406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2"/>
            <a:srcRect l="4093" t="14080" r="5999" b="7750"/>
            <a:stretch/>
          </p:blipFill>
          <p:spPr>
            <a:xfrm>
              <a:off x="6369346" y="3216462"/>
              <a:ext cx="1789181" cy="898338"/>
            </a:xfrm>
            <a:prstGeom prst="rect">
              <a:avLst/>
            </a:prstGeom>
          </p:spPr>
        </p:pic>
        <p:sp>
          <p:nvSpPr>
            <p:cNvPr id="161" name="Rectangle 3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690849" y="4156400"/>
              <a:ext cx="1146174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Est. 2016</a:t>
              </a:r>
            </a:p>
          </p:txBody>
        </p:sp>
        <p:sp>
          <p:nvSpPr>
            <p:cNvPr id="162" name="Rectangle 3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570501" y="3126508"/>
              <a:ext cx="1386872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MITSUBISHI: Outlander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06489" y="2116281"/>
            <a:ext cx="859631" cy="855519"/>
            <a:chOff x="1278101" y="3126508"/>
            <a:chExt cx="1146175" cy="1140692"/>
          </a:xfrm>
        </p:grpSpPr>
        <p:sp>
          <p:nvSpPr>
            <p:cNvPr id="47" name="Rectangle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278101" y="4156400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Est. 2016</a:t>
              </a:r>
            </a:p>
          </p:txBody>
        </p:sp>
        <p:sp>
          <p:nvSpPr>
            <p:cNvPr id="48" name="Rectangle 3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278101" y="3126508"/>
              <a:ext cx="1146175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AUDI: Q7 e-</a:t>
              </a:r>
              <a:r>
                <a:rPr lang="en-US" sz="675" b="1" dirty="0" err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tron</a:t>
              </a:r>
              <a:endParaRPr lang="en-US" sz="675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3513" y="3144979"/>
            <a:ext cx="1037381" cy="540107"/>
            <a:chOff x="3035549" y="4955308"/>
            <a:chExt cx="1383175" cy="720143"/>
          </a:xfrm>
        </p:grpSpPr>
        <p:sp>
          <p:nvSpPr>
            <p:cNvPr id="136" name="Rectangle 3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54049" y="55646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Est. 2018</a:t>
              </a:r>
            </a:p>
          </p:txBody>
        </p:sp>
        <p:sp>
          <p:nvSpPr>
            <p:cNvPr id="137" name="Rectangle 3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096740" y="4955308"/>
              <a:ext cx="1260794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TESLA: Model 3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3"/>
            <a:srcRect l="3349" t="25162" r="4139" b="16909"/>
            <a:stretch/>
          </p:blipFill>
          <p:spPr>
            <a:xfrm>
              <a:off x="3035549" y="5098163"/>
              <a:ext cx="1383175" cy="443159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6457951" y="3144979"/>
            <a:ext cx="1037381" cy="540107"/>
            <a:chOff x="3035549" y="4955308"/>
            <a:chExt cx="1383175" cy="720143"/>
          </a:xfrm>
        </p:grpSpPr>
        <p:sp>
          <p:nvSpPr>
            <p:cNvPr id="57" name="Rectangle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54049" y="55646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Est. 2018</a:t>
              </a:r>
            </a:p>
          </p:txBody>
        </p:sp>
        <p:sp>
          <p:nvSpPr>
            <p:cNvPr id="58" name="Rectangle 3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096740" y="4955308"/>
              <a:ext cx="1260794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HONDA: </a:t>
              </a:r>
              <a:r>
                <a:rPr lang="en-US" sz="675" b="1" i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New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33"/>
            <a:srcRect l="3349" t="25162" r="4139" b="16909"/>
            <a:stretch/>
          </p:blipFill>
          <p:spPr>
            <a:xfrm>
              <a:off x="3035549" y="5098163"/>
              <a:ext cx="1383175" cy="44315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2814638" y="3144979"/>
            <a:ext cx="1037381" cy="540107"/>
            <a:chOff x="3035549" y="4955308"/>
            <a:chExt cx="1383175" cy="720143"/>
          </a:xfrm>
        </p:grpSpPr>
        <p:sp>
          <p:nvSpPr>
            <p:cNvPr id="61" name="Rectangle 3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54049" y="55646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Est. 2018</a:t>
              </a:r>
            </a:p>
          </p:txBody>
        </p:sp>
        <p:sp>
          <p:nvSpPr>
            <p:cNvPr id="62" name="Rectangle 3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096740" y="4955308"/>
              <a:ext cx="1260794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HONDA: </a:t>
              </a:r>
              <a:r>
                <a:rPr lang="en-US" sz="675" b="1" i="1" dirty="0">
                  <a:solidFill>
                    <a:srgbClr val="546E8F"/>
                  </a:solidFill>
                  <a:latin typeface="Arial" pitchFamily="34" charset="0"/>
                  <a:cs typeface="Arial" pitchFamily="34" charset="0"/>
                </a:rPr>
                <a:t>New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33"/>
            <a:srcRect l="3349" t="25162" r="4139" b="16909"/>
            <a:stretch/>
          </p:blipFill>
          <p:spPr>
            <a:xfrm>
              <a:off x="3035549" y="5098163"/>
              <a:ext cx="1383175" cy="44315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4029076" y="3144979"/>
            <a:ext cx="1037381" cy="540107"/>
            <a:chOff x="3035549" y="4955308"/>
            <a:chExt cx="1383175" cy="720143"/>
          </a:xfrm>
        </p:grpSpPr>
        <p:sp>
          <p:nvSpPr>
            <p:cNvPr id="65" name="Rectangle 3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154049" y="55646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Est. 2018</a:t>
              </a:r>
            </a:p>
          </p:txBody>
        </p:sp>
        <p:sp>
          <p:nvSpPr>
            <p:cNvPr id="66" name="Rectangle 3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096740" y="4955308"/>
              <a:ext cx="1260794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FORD: </a:t>
              </a:r>
              <a:r>
                <a:rPr lang="en-US" sz="675" b="1" i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New</a:t>
              </a: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3"/>
            <a:srcRect l="3349" t="25162" r="4139" b="16909"/>
            <a:stretch/>
          </p:blipFill>
          <p:spPr>
            <a:xfrm>
              <a:off x="3035549" y="5098163"/>
              <a:ext cx="1383175" cy="44315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3273226" y="2116281"/>
            <a:ext cx="1040154" cy="855519"/>
            <a:chOff x="6570500" y="3126508"/>
            <a:chExt cx="1386872" cy="1140692"/>
          </a:xfrm>
        </p:grpSpPr>
        <p:sp>
          <p:nvSpPr>
            <p:cNvPr id="71" name="Rectangle 3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690849" y="4156400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Est. 2017</a:t>
              </a:r>
            </a:p>
          </p:txBody>
        </p:sp>
        <p:sp>
          <p:nvSpPr>
            <p:cNvPr id="72" name="Rectangle 3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570500" y="3126508"/>
              <a:ext cx="1386872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VW: </a:t>
              </a:r>
              <a:r>
                <a:rPr lang="en-US" sz="675" b="1" dirty="0" err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CrossBlue</a:t>
              </a:r>
              <a:endParaRPr lang="en-US" sz="675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00201" y="3144979"/>
            <a:ext cx="1037381" cy="540107"/>
            <a:chOff x="3035549" y="4955308"/>
            <a:chExt cx="1383175" cy="720143"/>
          </a:xfrm>
        </p:grpSpPr>
        <p:sp>
          <p:nvSpPr>
            <p:cNvPr id="75" name="Rectangle 30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154049" y="5564651"/>
              <a:ext cx="1146175" cy="11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00" dirty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Est. 2016</a:t>
              </a:r>
            </a:p>
          </p:txBody>
        </p:sp>
        <p:sp>
          <p:nvSpPr>
            <p:cNvPr id="76" name="Rectangle 30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096740" y="4955308"/>
              <a:ext cx="1260794" cy="124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675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HYUNDAI: </a:t>
              </a:r>
              <a:r>
                <a:rPr lang="en-US" sz="675" b="1" i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New sedan</a:t>
              </a: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33"/>
            <a:srcRect l="3349" t="25162" r="4139" b="16909"/>
            <a:stretch/>
          </p:blipFill>
          <p:spPr>
            <a:xfrm>
              <a:off x="3035549" y="5098163"/>
              <a:ext cx="1383175" cy="44315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81" y="2164729"/>
            <a:ext cx="1323269" cy="7499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91" y="2156872"/>
            <a:ext cx="1252859" cy="7577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04" y="2207880"/>
            <a:ext cx="1234134" cy="68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65dcc0e0-33c8-4286-823d-b05317d1b362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True"/>
  <p:tag name="ARTICULATE_PLAYER_CONTROL_RESOURCES" val="True"/>
  <p:tag name="ARTICULATE_PLAYER_CONTROL_MENU" val="True"/>
  <p:tag name="ARTICULATE_PLAYER_CONTROL_GLOSSARY" val="True"/>
  <p:tag name="ARTICULATE_PLAYER_SEEKBAR" val="True"/>
  <p:tag name="ARTICULATE_PLAYER_CONTROL_PLAYPAUSE" val="True"/>
  <p:tag name="AUDIO_ID" val="593"/>
  <p:tag name="ARTICULATE_USED_LAYOUT" val="7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JaYxWcPkKo8o9aFcHwGw"/>
</p:tagLst>
</file>

<file path=ppt/theme/theme1.xml><?xml version="1.0" encoding="utf-8"?>
<a:theme xmlns:a="http://schemas.openxmlformats.org/drawingml/2006/main" name="ChargePoint_Confidential_16x9_R9">
  <a:themeElements>
    <a:clrScheme name="ChargePoint 1">
      <a:dk1>
        <a:srgbClr val="323232"/>
      </a:dk1>
      <a:lt1>
        <a:srgbClr val="FFFFFF"/>
      </a:lt1>
      <a:dk2>
        <a:srgbClr val="323232"/>
      </a:dk2>
      <a:lt2>
        <a:srgbClr val="CDD7D9"/>
      </a:lt2>
      <a:accent1>
        <a:srgbClr val="FF7A14"/>
      </a:accent1>
      <a:accent2>
        <a:srgbClr val="546E8F"/>
      </a:accent2>
      <a:accent3>
        <a:srgbClr val="7A9CAF"/>
      </a:accent3>
      <a:accent4>
        <a:srgbClr val="FDB913"/>
      </a:accent4>
      <a:accent5>
        <a:srgbClr val="339933"/>
      </a:accent5>
      <a:accent6>
        <a:srgbClr val="CC0033"/>
      </a:accent6>
      <a:hlink>
        <a:srgbClr val="50A1D9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ChargePoint_Confidential_16x9_R9.potx</Template>
  <TotalTime>149671</TotalTime>
  <Words>1270</Words>
  <Application>Microsoft Office PowerPoint</Application>
  <PresentationFormat>On-screen Show (16:9)</PresentationFormat>
  <Paragraphs>402</Paragraphs>
  <Slides>27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ChargePoint_Confidential_16x9_R9</vt:lpstr>
      <vt:lpstr>    Are All Electric Vehicle Charging Stations Created Equal?</vt:lpstr>
      <vt:lpstr>The World’s Largest and Most Open EV Charging Network</vt:lpstr>
      <vt:lpstr>Our Mission: EV Charging, Everywhere</vt:lpstr>
      <vt:lpstr>Powering the EV Charging Ecosystem</vt:lpstr>
      <vt:lpstr>Market Data</vt:lpstr>
      <vt:lpstr>US EV Sales By Year</vt:lpstr>
      <vt:lpstr>Missouri EV Market Snapshot as of 3/31/16</vt:lpstr>
      <vt:lpstr>Electric Vehicles Are Here</vt:lpstr>
      <vt:lpstr>More Models Are Coming </vt:lpstr>
      <vt:lpstr>All EVs Are Not Created Equal…</vt:lpstr>
      <vt:lpstr>EVs On Threshold of Mass Market Adoption $30K Price Point &amp; 200 Mile Range Critical Cost &amp; Performance Thresholds</vt:lpstr>
      <vt:lpstr>It’s Happening Already</vt:lpstr>
      <vt:lpstr>Infrastructure 101</vt:lpstr>
      <vt:lpstr>PowerPoint Presentation</vt:lpstr>
      <vt:lpstr>EV Charging Station Connectors </vt:lpstr>
      <vt:lpstr>Industry Standards Developing on a National Scale</vt:lpstr>
      <vt:lpstr>Electric Vehicle Supply Equipment as defined by National Electric Code</vt:lpstr>
      <vt:lpstr>Paradigm Shift: Fueling when you arrive, not on the way there</vt:lpstr>
      <vt:lpstr>Where Are Drivers Charging Their EVs?</vt:lpstr>
      <vt:lpstr>Different Sites Require Different Charging Stations…</vt:lpstr>
      <vt:lpstr>The EV Charging Industry</vt:lpstr>
      <vt:lpstr>Network Services</vt:lpstr>
      <vt:lpstr>Power of the Network</vt:lpstr>
      <vt:lpstr>Charging services are not all created equal…</vt:lpstr>
      <vt:lpstr>Intelligent and Connected Charging Solutions Enable Renewable Integration</vt:lpstr>
      <vt:lpstr>Driving a Better Way</vt:lpstr>
      <vt:lpstr>Thank You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Planning &amp; Strategy Workshop (Session 1 - Discussions &amp; Brainstorming)</dc:title>
  <dc:creator>Jack Wong</dc:creator>
  <cp:lastModifiedBy>Vaught, Dianna</cp:lastModifiedBy>
  <cp:revision>1452</cp:revision>
  <cp:lastPrinted>2011-01-18T17:17:29Z</cp:lastPrinted>
  <dcterms:created xsi:type="dcterms:W3CDTF">2011-08-04T02:10:09Z</dcterms:created>
  <dcterms:modified xsi:type="dcterms:W3CDTF">2016-06-01T15:19:46Z</dcterms:modified>
</cp:coreProperties>
</file>