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8" r:id="rId1"/>
  </p:sldMasterIdLst>
  <p:notesMasterIdLst>
    <p:notesMasterId r:id="rId7"/>
  </p:notesMasterIdLst>
  <p:handoutMasterIdLst>
    <p:handoutMasterId r:id="rId8"/>
  </p:handoutMasterIdLst>
  <p:sldIdLst>
    <p:sldId id="1073" r:id="rId2"/>
    <p:sldId id="1075" r:id="rId3"/>
    <p:sldId id="1084" r:id="rId4"/>
    <p:sldId id="1082" r:id="rId5"/>
    <p:sldId id="1072" r:id="rId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accent2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accent2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accent2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accent2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accent2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accent2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accent2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accent2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accent2"/>
        </a:solidFill>
        <a:latin typeface="Arial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365695A-E19A-4359-8D1E-D83A3DE5F786}">
          <p14:sldIdLst>
            <p14:sldId id="1073"/>
            <p14:sldId id="1075"/>
            <p14:sldId id="1084"/>
            <p14:sldId id="1082"/>
            <p14:sldId id="1072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trina Pielli" initials="KP" lastIdx="10" clrIdx="0"/>
  <p:cmAuthor id="1" name="dmlilly" initials="d" lastIdx="9" clrIdx="1"/>
  <p:cmAuthor id="2" name="Samantha Solomon" initials="SS" lastIdx="7" clrIdx="2"/>
  <p:cmAuthor id="3" name="Nancy Gonzalez" initials="NG" lastIdx="5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D5ED"/>
    <a:srgbClr val="D9F2FF"/>
    <a:srgbClr val="3C474F"/>
    <a:srgbClr val="FFFF99"/>
    <a:srgbClr val="133488"/>
    <a:srgbClr val="2D9B3C"/>
    <a:srgbClr val="7197E1"/>
    <a:srgbClr val="4C4C4C"/>
    <a:srgbClr val="F2F2F2"/>
    <a:srgbClr val="004E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4" autoAdjust="0"/>
    <p:restoredTop sz="92460" autoAdjust="0"/>
  </p:normalViewPr>
  <p:slideViewPr>
    <p:cSldViewPr snapToGrid="0" snapToObjects="1">
      <p:cViewPr varScale="1">
        <p:scale>
          <a:sx n="101" d="100"/>
          <a:sy n="101" d="100"/>
        </p:scale>
        <p:origin x="-19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0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372"/>
    </p:cViewPr>
  </p:sorterViewPr>
  <p:notesViewPr>
    <p:cSldViewPr snapToGrid="0" snapToObjects="1">
      <p:cViewPr varScale="1">
        <p:scale>
          <a:sx n="66" d="100"/>
          <a:sy n="66" d="100"/>
        </p:scale>
        <p:origin x="-3216" y="-11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4"/>
            <a:ext cx="3037522" cy="46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8" tIns="45694" rIns="91388" bIns="45694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293" y="4"/>
            <a:ext cx="3037522" cy="46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8" tIns="45694" rIns="91388" bIns="45694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4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8830156"/>
            <a:ext cx="3037522" cy="46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8" tIns="45694" rIns="91388" bIns="45694" numCol="1" anchor="b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4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293" y="8830156"/>
            <a:ext cx="3037522" cy="46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8" tIns="45694" rIns="91388" bIns="45694" numCol="1" anchor="b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E1009BBF-F84E-4995-AC85-D99E19A5B7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6759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4"/>
            <a:ext cx="3037522" cy="464662"/>
          </a:xfrm>
          <a:prstGeom prst="rect">
            <a:avLst/>
          </a:prstGeom>
        </p:spPr>
        <p:txBody>
          <a:bodyPr vert="horz" lIns="91289" tIns="45645" rIns="91289" bIns="45645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293" y="4"/>
            <a:ext cx="3037522" cy="464662"/>
          </a:xfrm>
          <a:prstGeom prst="rect">
            <a:avLst/>
          </a:prstGeom>
        </p:spPr>
        <p:txBody>
          <a:bodyPr vert="horz" lIns="91289" tIns="45645" rIns="91289" bIns="45645" rtlCol="0"/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FB810D3E-8016-43FB-A1E2-732D2AD48B49}" type="datetimeFigureOut">
              <a:rPr lang="en-US"/>
              <a:pPr>
                <a:defRPr/>
              </a:pPr>
              <a:t>11/23/2016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89" tIns="45645" rIns="91289" bIns="45645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724" y="4415078"/>
            <a:ext cx="5608954" cy="4183539"/>
          </a:xfrm>
          <a:prstGeom prst="rect">
            <a:avLst/>
          </a:prstGeom>
        </p:spPr>
        <p:txBody>
          <a:bodyPr vert="horz" lIns="91289" tIns="45645" rIns="91289" bIns="45645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830156"/>
            <a:ext cx="3037522" cy="464662"/>
          </a:xfrm>
          <a:prstGeom prst="rect">
            <a:avLst/>
          </a:prstGeom>
        </p:spPr>
        <p:txBody>
          <a:bodyPr vert="horz" lIns="91289" tIns="45645" rIns="91289" bIns="45645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293" y="8830156"/>
            <a:ext cx="3037522" cy="464662"/>
          </a:xfrm>
          <a:prstGeom prst="rect">
            <a:avLst/>
          </a:prstGeom>
        </p:spPr>
        <p:txBody>
          <a:bodyPr vert="horz" lIns="91289" tIns="45645" rIns="91289" bIns="45645" rtlCol="0" anchor="b"/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60B1B47F-A240-4D94-9B29-C71B5CDD1E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1091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Big-Arrow-No-Lin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04" y="0"/>
            <a:ext cx="8208796" cy="6101872"/>
          </a:xfrm>
          <a:prstGeom prst="rect">
            <a:avLst/>
          </a:prstGeom>
        </p:spPr>
      </p:pic>
      <p:pic>
        <p:nvPicPr>
          <p:cNvPr id="13" name="Picture 12" descr="DOE_GREEN_LOGO.ps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073" y="6248404"/>
            <a:ext cx="1316676" cy="450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1898" y="2184482"/>
            <a:ext cx="3926493" cy="930682"/>
          </a:xfrm>
        </p:spPr>
        <p:txBody>
          <a:bodyPr>
            <a:normAutofit/>
          </a:bodyPr>
          <a:lstStyle>
            <a:lvl1pPr>
              <a:defRPr sz="2600" b="1">
                <a:solidFill>
                  <a:srgbClr val="1D428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1898" y="3411639"/>
            <a:ext cx="2973993" cy="676729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90028" y="6099902"/>
            <a:ext cx="8699721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://www.theseedcenter.org/getattachment/Special-Pages/Better-Buildings/DOE_Better_Buildings_Logo.jpg?width=347&amp;height=11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98" y="587675"/>
            <a:ext cx="3305175" cy="107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173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02276" y="6044524"/>
            <a:ext cx="450867" cy="251046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BE989-400D-B94A-945A-5633B3F5FC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788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132286"/>
            <a:ext cx="9144000" cy="7257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604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hi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7600731" cy="10773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-7292"/>
            <a:ext cx="9144000" cy="13090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576072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accent1"/>
              </a:gs>
              <a:gs pos="71000">
                <a:schemeClr val="tx1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Big-arrow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930" y="-88931"/>
            <a:ext cx="968412" cy="774731"/>
          </a:xfrm>
          <a:prstGeom prst="rect">
            <a:avLst/>
          </a:prstGeom>
        </p:spPr>
      </p:pic>
      <p:sp>
        <p:nvSpPr>
          <p:cNvPr id="8" name="Right Triangle 7"/>
          <p:cNvSpPr/>
          <p:nvPr/>
        </p:nvSpPr>
        <p:spPr>
          <a:xfrm flipH="1">
            <a:off x="8833838" y="427640"/>
            <a:ext cx="172838" cy="172435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00731" cy="600075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02276" y="6044524"/>
            <a:ext cx="450867" cy="251046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BE989-400D-B94A-945A-5633B3F5FC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446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BE989-400D-B94A-945A-5633B3F5FC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1844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0807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802870"/>
            <a:ext cx="7772400" cy="845602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37538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8" name="Picture 7" descr="BetterPlantspowerpoint_cov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3447" y="-64383"/>
            <a:ext cx="9257009" cy="693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0601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136" y="1440613"/>
            <a:ext cx="8229600" cy="448049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59628" y="508000"/>
            <a:ext cx="7646699" cy="452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99290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Full-BG-RGB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4" b="21373"/>
          <a:stretch/>
        </p:blipFill>
        <p:spPr>
          <a:xfrm>
            <a:off x="0" y="0"/>
            <a:ext cx="91530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45706" y="2719582"/>
            <a:ext cx="6457421" cy="903666"/>
          </a:xfrm>
        </p:spPr>
        <p:txBody>
          <a:bodyPr anchor="t">
            <a:normAutofit/>
          </a:bodyPr>
          <a:lstStyle>
            <a:lvl1pPr algn="l">
              <a:defRPr sz="2800" b="1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DOE_WHITE_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612" y="6142249"/>
            <a:ext cx="1181101" cy="40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841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ull-BG-RGB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4" b="21373"/>
          <a:stretch/>
        </p:blipFill>
        <p:spPr>
          <a:xfrm>
            <a:off x="0" y="0"/>
            <a:ext cx="91530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0277" y="275567"/>
            <a:ext cx="5736640" cy="718900"/>
          </a:xfrm>
        </p:spPr>
        <p:txBody>
          <a:bodyPr>
            <a:normAutofit/>
          </a:bodyPr>
          <a:lstStyle>
            <a:lvl1pPr>
              <a:defRPr sz="28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BE989-400D-B94A-945A-5633B3F5FC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1221199"/>
            <a:ext cx="4037013" cy="4691523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337050" y="1604963"/>
            <a:ext cx="4337050" cy="401478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buClr>
                <a:schemeClr val="bg1"/>
              </a:buCl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 descr="DOE_WHITE_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612" y="6142249"/>
            <a:ext cx="1181101" cy="40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896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02276" y="6044524"/>
            <a:ext cx="450867" cy="251046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BE989-400D-B94A-945A-5633B3F5FC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223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BE989-400D-B94A-945A-5633B3F5FC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507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0"/>
            <a:ext cx="7616370" cy="10773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36140" y="934131"/>
            <a:ext cx="4082143" cy="4980439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7199" y="1487487"/>
            <a:ext cx="3751943" cy="44270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02276" y="6044524"/>
            <a:ext cx="450867" cy="251046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BE989-400D-B94A-945A-5633B3F5FC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609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93924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0606" y="1600200"/>
            <a:ext cx="393619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02276" y="6044524"/>
            <a:ext cx="450867" cy="251046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BE989-400D-B94A-945A-5633B3F5FC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04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5214"/>
            <a:ext cx="4040188" cy="63976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25214"/>
            <a:ext cx="4041775" cy="63976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02276" y="6044524"/>
            <a:ext cx="450867" cy="251046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9D081FA-F989-6A4A-B2F0-0898E007A144}" type="slidenum">
              <a:rPr lang="en-US" smtClean="0">
                <a:solidFill>
                  <a:srgbClr val="4C4C4C"/>
                </a:solidFill>
                <a:latin typeface="Arial" pitchFamily="-106" charset="0"/>
              </a:rPr>
              <a:pPr defTabSz="457200"/>
              <a:t>‹#›</a:t>
            </a:fld>
            <a:endParaRPr lang="en-US" dirty="0">
              <a:solidFill>
                <a:srgbClr val="4C4C4C"/>
              </a:solidFill>
              <a:latin typeface="Arial" pitchFamily="-10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45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02276" y="6044524"/>
            <a:ext cx="450867" cy="251046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BE989-400D-B94A-945A-5633B3F5FC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438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1077310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accent1"/>
              </a:gs>
              <a:gs pos="71000">
                <a:schemeClr val="tx1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Big-arrow.pn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675" y="-166414"/>
            <a:ext cx="1807669" cy="14461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white">
          <a:xfrm>
            <a:off x="457200" y="0"/>
            <a:ext cx="7600731" cy="10773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67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ight Triangle 9"/>
          <p:cNvSpPr/>
          <p:nvPr/>
        </p:nvSpPr>
        <p:spPr>
          <a:xfrm flipH="1">
            <a:off x="8618534" y="822325"/>
            <a:ext cx="258763" cy="258160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DOE_GREEN_LOGO.psd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387" y="6402000"/>
            <a:ext cx="996206" cy="340757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190028" y="6313712"/>
            <a:ext cx="8788565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02276" y="6044524"/>
            <a:ext cx="450867" cy="251046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BE989-400D-B94A-945A-5633B3F5FC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6" name="Picture 2" descr="http://www.upgradeathens.org/wp-content/uploads/2015/06/DOE_Better_Buildings_logo_575x250.jpg"/>
          <p:cNvPicPr>
            <a:picLocks noChangeAspect="1" noChangeArrowheads="1"/>
          </p:cNvPicPr>
          <p:nvPr userDrawn="1"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47"/>
          <a:stretch/>
        </p:blipFill>
        <p:spPr bwMode="auto">
          <a:xfrm>
            <a:off x="144239" y="6381879"/>
            <a:ext cx="1017808" cy="36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768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3" r:id="rId14"/>
    <p:sldLayoutId id="2147483816" r:id="rId1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barbara.meyer@ded.mo.gov" TargetMode="Externa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Anna.Shipley@icf.com" TargetMode="External"/><Relationship Id="rId2" Type="http://schemas.openxmlformats.org/officeDocument/2006/relationships/hyperlink" Target="mailto:claudia.tighe@ee.doe.gov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45706" y="923731"/>
            <a:ext cx="7171927" cy="1259631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solidFill>
                  <a:srgbClr val="002060"/>
                </a:solidFill>
              </a:rPr>
              <a:t>Combined Heat and Power (CHP)</a:t>
            </a:r>
            <a:r>
              <a:rPr lang="en-US" sz="4000" dirty="0" smtClean="0">
                <a:solidFill>
                  <a:srgbClr val="002060"/>
                </a:solidFill>
              </a:rPr>
              <a:t/>
            </a:r>
            <a:br>
              <a:rPr lang="en-US" sz="4000" dirty="0" smtClean="0">
                <a:solidFill>
                  <a:srgbClr val="002060"/>
                </a:solidFill>
              </a:rPr>
            </a:b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3600" dirty="0" smtClean="0">
                <a:solidFill>
                  <a:srgbClr val="002060"/>
                </a:solidFill>
              </a:rPr>
              <a:t>For Resiliency Accelerator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5706" y="2731911"/>
            <a:ext cx="7171927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i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The CHP for Resiliency Accelerator supports and expands the consideration of CHP solutions to keep critical infrastructure operational every day and night regardless of external events</a:t>
            </a:r>
            <a:r>
              <a:rPr lang="en-US" sz="24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488836" cy="1077310"/>
          </a:xfrm>
        </p:spPr>
        <p:txBody>
          <a:bodyPr/>
          <a:lstStyle/>
          <a:p>
            <a:r>
              <a:rPr lang="en-US" dirty="0" smtClean="0"/>
              <a:t>CHP for Resiliency Accelerator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79368" y="1257111"/>
            <a:ext cx="8009467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i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In a program facilitated by DOE, Accelerator partners collaborate to share visions, goals, and approaches to consider and value CHP in their resiliency planning and investment strategies.</a:t>
            </a:r>
          </a:p>
        </p:txBody>
      </p:sp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5689" y="2374375"/>
            <a:ext cx="7129592" cy="3718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9960" y="1142507"/>
            <a:ext cx="8788784" cy="2447360"/>
          </a:xfrm>
          <a:blipFill>
            <a:blip r:embed="rId2" cstate="print"/>
            <a:tile tx="0" ty="0" sx="100000" sy="100000" flip="none" algn="tl"/>
          </a:blipFill>
          <a:ln>
            <a:solidFill>
              <a:schemeClr val="tx1">
                <a:alpha val="99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1600" b="1" u="sng" dirty="0" smtClean="0"/>
              <a:t>Benefits to Accelerator Partners</a:t>
            </a:r>
            <a:r>
              <a:rPr lang="en-US" sz="1600" dirty="0" smtClean="0"/>
              <a:t>: </a:t>
            </a:r>
          </a:p>
          <a:p>
            <a:pPr marL="0" indent="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1400" i="1" dirty="0" smtClean="0"/>
              <a:t>Exchange lessons learned with other leading Partners on critical infrastructure planning and the technologies, policies and solutions in place and available.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1400" i="1" dirty="0" smtClean="0"/>
              <a:t>Be leaders in resiliency planning, introducing CHP solutions to local critical infrastructure with support from DOE in assessing strategies to overcome local barriers.</a:t>
            </a:r>
          </a:p>
          <a:p>
            <a:pPr marL="0" indent="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1400" i="1" dirty="0" smtClean="0"/>
              <a:t>Bring developed tools and resources back to the community that will lead to increased resiliency while also maximizing economic and environmental benefits. </a:t>
            </a:r>
          </a:p>
          <a:p>
            <a:pPr marL="0" indent="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1400" b="1" i="1" u="sng" dirty="0" smtClean="0"/>
              <a:t>Receive national recognition </a:t>
            </a:r>
            <a:r>
              <a:rPr lang="en-US" sz="1400" b="1" i="1" dirty="0" smtClean="0"/>
              <a:t>for leadership, innovation, and commitment to CHP and resiliency</a:t>
            </a:r>
            <a:r>
              <a:rPr lang="en-US" sz="1400" b="1" dirty="0" smtClean="0"/>
              <a:t>.</a:t>
            </a:r>
            <a:endParaRPr lang="en-US" sz="1400" b="1" dirty="0">
              <a:latin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9960" y="246673"/>
            <a:ext cx="8788784" cy="700093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Partner Benefits and Participation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292360" y="3674533"/>
            <a:ext cx="8788784" cy="2447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Wingdings" charset="2"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9960" y="3673048"/>
            <a:ext cx="8778264" cy="253915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b="1" u="sng" dirty="0" smtClean="0">
                <a:solidFill>
                  <a:schemeClr val="tx1"/>
                </a:solidFill>
                <a:latin typeface="+mn-lt"/>
              </a:rPr>
              <a:t>Accelerator Participation: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1400" i="1" dirty="0" smtClean="0">
                <a:solidFill>
                  <a:schemeClr val="tx1"/>
                </a:solidFill>
                <a:latin typeface="+mn-lt"/>
              </a:rPr>
              <a:t>Appoint a lead to coordinate the Partner’s involvement in the Accelerator.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1400" i="1" dirty="0" smtClean="0">
                <a:solidFill>
                  <a:schemeClr val="tx1"/>
                </a:solidFill>
                <a:latin typeface="+mn-lt"/>
              </a:rPr>
              <a:t>Convene or actively participate in a local dialogue around the value proposition for CHP in resiliency planning.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1400" i="1" dirty="0" smtClean="0">
                <a:solidFill>
                  <a:schemeClr val="tx1"/>
                </a:solidFill>
                <a:latin typeface="+mn-lt"/>
              </a:rPr>
              <a:t>Identify barriers in your community to including CHP in resiliency planning for critical infrastructure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1400" i="1" dirty="0" smtClean="0">
                <a:solidFill>
                  <a:schemeClr val="tx1"/>
                </a:solidFill>
                <a:latin typeface="+mn-lt"/>
              </a:rPr>
              <a:t>Develop a community resiliency action that incorporates CHP in resiliency planning for critical infrastructure and identifies specific facilities where CHP can provide a solution.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1400" i="1" dirty="0" smtClean="0">
                <a:solidFill>
                  <a:schemeClr val="tx1"/>
                </a:solidFill>
                <a:latin typeface="+mn-lt"/>
              </a:rPr>
              <a:t>Share processes and procedures utilized to support replication in other communities.</a:t>
            </a:r>
          </a:p>
        </p:txBody>
      </p:sp>
    </p:spTree>
    <p:extLst>
      <p:ext uri="{BB962C8B-B14F-4D97-AF65-F5344CB8AC3E}">
        <p14:creationId xmlns:p14="http://schemas.microsoft.com/office/powerpoint/2010/main" val="148054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9628" y="508000"/>
            <a:ext cx="8884372" cy="452582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Current Missouri Participation - DED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5"/>
          <p:cNvSpPr>
            <a:spLocks noGrp="1"/>
          </p:cNvSpPr>
          <p:nvPr>
            <p:ph idx="1"/>
          </p:nvPr>
        </p:nvSpPr>
        <p:spPr>
          <a:xfrm>
            <a:off x="417689" y="1309511"/>
            <a:ext cx="7902222" cy="4459111"/>
          </a:xfrm>
        </p:spPr>
        <p:txBody>
          <a:bodyPr>
            <a:normAutofit fontScale="92500" lnSpcReduction="10000"/>
          </a:bodyPr>
          <a:lstStyle/>
          <a:p>
            <a:r>
              <a:rPr lang="en-US" sz="2000" b="1" dirty="0"/>
              <a:t>Resiliency Goals</a:t>
            </a:r>
            <a:r>
              <a:rPr lang="en-US" sz="2000" b="1" dirty="0" smtClean="0"/>
              <a:t> – </a:t>
            </a:r>
            <a:r>
              <a:rPr lang="en-US" sz="2000" b="1" dirty="0"/>
              <a:t>Department of Economic Development, Division of </a:t>
            </a:r>
            <a:r>
              <a:rPr lang="en-US" sz="2000" b="1" dirty="0" smtClean="0"/>
              <a:t>Energy</a:t>
            </a:r>
            <a:endParaRPr lang="en-US" sz="2000" b="1" dirty="0"/>
          </a:p>
          <a:p>
            <a:pPr lvl="1"/>
            <a:r>
              <a:rPr lang="en-US" sz="1800" i="1" dirty="0"/>
              <a:t>Promote energy resiliency in critical facilities during utility provider outages caused by severe weather and similar events. </a:t>
            </a:r>
          </a:p>
          <a:p>
            <a:pPr lvl="1"/>
            <a:r>
              <a:rPr lang="en-US" sz="1800" i="1" dirty="0"/>
              <a:t>Enhance economic development activities by promoting the combined energy efficiency and resiliency benefits associated with CHP. </a:t>
            </a:r>
            <a:endParaRPr lang="en-US" sz="1800" i="1" dirty="0" smtClean="0"/>
          </a:p>
          <a:p>
            <a:pPr lvl="1"/>
            <a:endParaRPr lang="en-US" sz="1800" i="1" dirty="0"/>
          </a:p>
          <a:p>
            <a:r>
              <a:rPr lang="en-US" sz="2000" b="1" dirty="0"/>
              <a:t>Key </a:t>
            </a:r>
            <a:r>
              <a:rPr lang="en-US" sz="2000" b="1" dirty="0" smtClean="0"/>
              <a:t>Activities</a:t>
            </a:r>
            <a:endParaRPr lang="en-US" sz="2000" b="1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i="1" dirty="0" smtClean="0"/>
              <a:t>Completed - Feasibility </a:t>
            </a:r>
            <a:r>
              <a:rPr lang="en-US" sz="1800" i="1" dirty="0"/>
              <a:t>study </a:t>
            </a:r>
            <a:r>
              <a:rPr lang="en-US" sz="1800" i="1" dirty="0" smtClean="0"/>
              <a:t>to </a:t>
            </a:r>
            <a:r>
              <a:rPr lang="en-US" sz="1800" i="1" dirty="0"/>
              <a:t>utilize CHP in the Capitol </a:t>
            </a:r>
            <a:r>
              <a:rPr lang="en-US" sz="1800" i="1" dirty="0" smtClean="0"/>
              <a:t>Complex.</a:t>
            </a:r>
            <a:endParaRPr lang="en-US" sz="1800" i="1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i="1" dirty="0"/>
              <a:t>Planned – Identify one target sector for Lead-By-Example collaboration.  </a:t>
            </a:r>
            <a:endParaRPr lang="en-US" sz="20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i="1" dirty="0" smtClean="0"/>
              <a:t>Goal - Initiate </a:t>
            </a:r>
            <a:r>
              <a:rPr lang="en-US" sz="1800" i="1" dirty="0"/>
              <a:t>one Lead-By-Example project within target sector. </a:t>
            </a:r>
            <a:endParaRPr lang="en-US" sz="1800" i="1" dirty="0" smtClean="0"/>
          </a:p>
          <a:p>
            <a:pPr lvl="1">
              <a:buFont typeface="Wingdings" panose="05000000000000000000" pitchFamily="2" charset="2"/>
              <a:buChar char="§"/>
            </a:pPr>
            <a:endParaRPr lang="en-US" sz="1800" i="1" dirty="0"/>
          </a:p>
          <a:p>
            <a:r>
              <a:rPr lang="en-US" sz="2000" b="1" dirty="0" smtClean="0"/>
              <a:t>What hope to gain from the CHP Accelerator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i="1" dirty="0"/>
              <a:t>Better understanding of CHP applied to critical facilities. 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i="1" dirty="0"/>
              <a:t>Learning and development through peer-to-peer exchange.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3156" y="5768622"/>
            <a:ext cx="792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  Contact			</a:t>
            </a:r>
            <a:r>
              <a:rPr lang="en-US" sz="1400" dirty="0" smtClean="0">
                <a:solidFill>
                  <a:schemeClr val="tx1"/>
                </a:solidFill>
                <a:hlinkClick r:id="rId2"/>
              </a:rPr>
              <a:t>barbara.meyer@ded.mo.gov</a:t>
            </a:r>
            <a:r>
              <a:rPr lang="en-US" sz="1400" dirty="0" smtClean="0">
                <a:solidFill>
                  <a:schemeClr val="tx1"/>
                </a:solidFill>
              </a:rPr>
              <a:t>		(573) 526-5017</a:t>
            </a:r>
          </a:p>
        </p:txBody>
      </p:sp>
    </p:spTree>
    <p:extLst>
      <p:ext uri="{BB962C8B-B14F-4D97-AF65-F5344CB8AC3E}">
        <p14:creationId xmlns:p14="http://schemas.microsoft.com/office/powerpoint/2010/main" val="86983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2900"/>
            <a:ext cx="9030878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76599" y="1203530"/>
            <a:ext cx="2389389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endParaRPr lang="en-US" sz="2323" b="1" dirty="0" smtClean="0">
              <a:solidFill>
                <a:srgbClr val="000000"/>
              </a:solidFill>
              <a:latin typeface="Arial Narrow"/>
              <a:cs typeface="Arial Narrow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endParaRPr kumimoji="0" lang="en-US" sz="2323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cs typeface="Arial Narrow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 bwMode="white">
          <a:xfrm>
            <a:off x="139960" y="246673"/>
            <a:ext cx="8788784" cy="7000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How to participate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8112" y="1151283"/>
            <a:ext cx="8412480" cy="2308324"/>
          </a:xfrm>
          <a:prstGeom prst="rect">
            <a:avLst/>
          </a:prstGeom>
          <a:solidFill>
            <a:schemeClr val="bg1"/>
          </a:solidFill>
        </p:spPr>
        <p:txBody>
          <a:bodyPr wrap="square" numCol="2">
            <a:spAutoFit/>
          </a:bodyPr>
          <a:lstStyle/>
          <a:p>
            <a:pPr marL="0" indent="0">
              <a:buNone/>
            </a:pPr>
            <a:r>
              <a:rPr lang="en-US" i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Contact DOE for more information, fact sheet and partnership agreement.   </a:t>
            </a:r>
          </a:p>
          <a:p>
            <a:pPr marL="174625" lvl="5"/>
            <a:r>
              <a:rPr lang="en-US" sz="1200" b="1" dirty="0">
                <a:solidFill>
                  <a:schemeClr val="tx2"/>
                </a:solidFill>
              </a:rPr>
              <a:t>Claudia Tighe</a:t>
            </a:r>
            <a:r>
              <a:rPr lang="en-US" sz="1200" dirty="0">
                <a:solidFill>
                  <a:schemeClr val="tx2"/>
                </a:solidFill>
              </a:rPr>
              <a:t/>
            </a:r>
            <a:br>
              <a:rPr lang="en-US" sz="1200" dirty="0">
                <a:solidFill>
                  <a:schemeClr val="tx2"/>
                </a:solidFill>
              </a:rPr>
            </a:br>
            <a:r>
              <a:rPr lang="en-US" sz="1200" dirty="0">
                <a:solidFill>
                  <a:schemeClr val="tx2"/>
                </a:solidFill>
              </a:rPr>
              <a:t>Deployment Program Manager</a:t>
            </a:r>
            <a:br>
              <a:rPr lang="en-US" sz="1200" dirty="0">
                <a:solidFill>
                  <a:schemeClr val="tx2"/>
                </a:solidFill>
              </a:rPr>
            </a:br>
            <a:r>
              <a:rPr lang="en-US" sz="1200" dirty="0">
                <a:solidFill>
                  <a:schemeClr val="tx2"/>
                </a:solidFill>
              </a:rPr>
              <a:t>Office of Energy Efficiency and Renewable Energy</a:t>
            </a:r>
            <a:br>
              <a:rPr lang="en-US" sz="1200" dirty="0">
                <a:solidFill>
                  <a:schemeClr val="tx2"/>
                </a:solidFill>
              </a:rPr>
            </a:br>
            <a:r>
              <a:rPr lang="en-US" sz="1200" dirty="0">
                <a:solidFill>
                  <a:schemeClr val="tx2"/>
                </a:solidFill>
              </a:rPr>
              <a:t>U.S. Department of Energy</a:t>
            </a:r>
            <a:br>
              <a:rPr lang="en-US" sz="1200" dirty="0">
                <a:solidFill>
                  <a:schemeClr val="tx2"/>
                </a:solidFill>
              </a:rPr>
            </a:br>
            <a:r>
              <a:rPr lang="en-US" sz="1200" dirty="0" smtClean="0">
                <a:solidFill>
                  <a:schemeClr val="tx2"/>
                </a:solidFill>
                <a:hlinkClick r:id="rId2"/>
              </a:rPr>
              <a:t>claudia.tighe@ee.doe.gov</a:t>
            </a:r>
            <a:endParaRPr lang="en-US" sz="1200" dirty="0" smtClean="0">
              <a:solidFill>
                <a:schemeClr val="tx2"/>
              </a:solidFill>
            </a:endParaRPr>
          </a:p>
          <a:p>
            <a:pPr marL="174625" lvl="5"/>
            <a:endParaRPr lang="en-US" sz="12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174625" lvl="5"/>
            <a:endParaRPr lang="en-US" sz="1200" b="1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174625" lvl="5"/>
            <a:endParaRPr lang="en-US" sz="12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174625" lvl="5"/>
            <a:endParaRPr lang="en-US" sz="1200" b="1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174625" lvl="5"/>
            <a:endParaRPr lang="en-US" sz="12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174625" lvl="5"/>
            <a:endParaRPr lang="en-US" sz="1200" b="1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174625" lvl="5"/>
            <a:endParaRPr lang="en-US" sz="12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174625" lvl="5"/>
            <a:r>
              <a:rPr lang="en-US" sz="12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Anna Shipley</a:t>
            </a:r>
          </a:p>
          <a:p>
            <a:pPr marL="174625" lvl="5"/>
            <a:r>
              <a:rPr lang="en-US" sz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CHP for Resiliency Accelerator Coordinator</a:t>
            </a:r>
          </a:p>
          <a:p>
            <a:pPr marL="174625" lvl="5"/>
            <a:r>
              <a:rPr lang="en-US" sz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On Contract to the USDOE CHP Deployment Program</a:t>
            </a:r>
          </a:p>
          <a:p>
            <a:pPr marL="174625" lvl="5"/>
            <a:r>
              <a:rPr lang="en-US" sz="1200" dirty="0" smtClean="0">
                <a:solidFill>
                  <a:schemeClr val="tx2"/>
                </a:solidFill>
                <a:latin typeface="+mj-lt"/>
                <a:ea typeface="+mj-ea"/>
                <a:cs typeface="+mj-cs"/>
                <a:hlinkClick r:id="rId3"/>
              </a:rPr>
              <a:t>Anna.Shipley@icf.com</a:t>
            </a:r>
            <a:endParaRPr lang="en-US" sz="12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174625" lvl="5"/>
            <a:r>
              <a:rPr lang="en-US" sz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703-272-0007</a:t>
            </a:r>
          </a:p>
          <a:p>
            <a:pPr marL="457200">
              <a:buNone/>
            </a:pPr>
            <a:endParaRPr lang="en-US" sz="2000" i="1" dirty="0" smtClean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marL="457200">
              <a:buNone/>
            </a:pPr>
            <a:endParaRPr lang="en-US" sz="2000" i="1" dirty="0" smtClean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1279" y="2799646"/>
            <a:ext cx="7309965" cy="3383280"/>
          </a:xfrm>
          <a:prstGeom prst="rect">
            <a:avLst/>
          </a:prstGeom>
          <a:solidFill>
            <a:srgbClr val="C5D5ED"/>
          </a:solidFill>
        </p:spPr>
        <p:txBody>
          <a:bodyPr wrap="square" bIns="0" rtlCol="0">
            <a:spAutoFit/>
          </a:bodyPr>
          <a:lstStyle/>
          <a:p>
            <a:r>
              <a:rPr lang="en-US" sz="1600" i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Participation is </a:t>
            </a:r>
            <a:r>
              <a:rPr lang="en-US" sz="1600" b="1" i="1" u="sng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voluntary and free</a:t>
            </a:r>
            <a:r>
              <a:rPr lang="en-US" sz="1600" i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.  Expectations are that you will make a good-faith effort to: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600" i="1" dirty="0" smtClean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1600" i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Participate in collaborative phone meetings moderated by DOE.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endParaRPr lang="en-US" sz="1600" i="1" dirty="0" smtClean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1600" i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Respond to information requests from DOE and partners by phone or email.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endParaRPr lang="en-US" sz="1600" i="1" dirty="0" smtClean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1600" i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Support DOE efforts to provide resources of common interest to be made available to all partners via a members-only forum.  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endParaRPr lang="en-US" sz="1600" i="1" dirty="0" smtClean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1600" i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Optionally, participate in onsite meetings held annually in conjunction with the Better Buildings Summit in Washington, D.C. in May.</a:t>
            </a:r>
          </a:p>
          <a:p>
            <a:r>
              <a:rPr lang="en-US" i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endParaRPr lang="en-US" i="1" dirty="0" smtClean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endParaRPr lang="en-US" i="1" dirty="0" smtClean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endParaRPr lang="en-US" i="1" dirty="0" smtClean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endParaRPr lang="en-US" i="1" dirty="0" smtClean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7835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E-template-v3">
  <a:themeElements>
    <a:clrScheme name="DOE 3">
      <a:dk1>
        <a:srgbClr val="1D428A"/>
      </a:dk1>
      <a:lt1>
        <a:sysClr val="window" lastClr="FFFFFF"/>
      </a:lt1>
      <a:dk2>
        <a:srgbClr val="00783F"/>
      </a:dk2>
      <a:lt2>
        <a:srgbClr val="54585A"/>
      </a:lt2>
      <a:accent1>
        <a:srgbClr val="00A3E0"/>
      </a:accent1>
      <a:accent2>
        <a:srgbClr val="319B3C"/>
      </a:accent2>
      <a:accent3>
        <a:srgbClr val="535486"/>
      </a:accent3>
      <a:accent4>
        <a:srgbClr val="B2AA7E"/>
      </a:accent4>
      <a:accent5>
        <a:srgbClr val="93272C"/>
      </a:accent5>
      <a:accent6>
        <a:srgbClr val="B9975B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30361</TotalTime>
  <Words>434</Words>
  <Application>Microsoft Office PowerPoint</Application>
  <PresentationFormat>On-screen Show (4:3)</PresentationFormat>
  <Paragraphs>58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DOE-template-v3</vt:lpstr>
      <vt:lpstr>Combined Heat and Power (CHP)  For Resiliency Accelerator</vt:lpstr>
      <vt:lpstr>CHP for Resiliency Accelerator </vt:lpstr>
      <vt:lpstr>Partner Benefits and Participation</vt:lpstr>
      <vt:lpstr>Current Missouri Participation - DED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INDUSTRIAL TECHNOLOGIES PROGRAM</dc:title>
  <dc:creator>Gonzalez, Nancy (CONTR)</dc:creator>
  <cp:lastModifiedBy>Vaught, Dianna</cp:lastModifiedBy>
  <cp:revision>988</cp:revision>
  <cp:lastPrinted>2016-08-09T13:46:26Z</cp:lastPrinted>
  <dcterms:modified xsi:type="dcterms:W3CDTF">2016-11-23T18:38:22Z</dcterms:modified>
</cp:coreProperties>
</file>