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A589203-40C9-491B-9B57-52B6D99D2082}" type="datetimeFigureOut">
              <a:rPr lang="en-US" smtClean="0"/>
              <a:t>9/14/2016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D4C066D-06B3-4BE8-8ED2-5080320F2078}" type="slidenum">
              <a:rPr lang="en-US" smtClean="0"/>
              <a:t>‹#›</a:t>
            </a:fld>
            <a:endParaRPr lang="en-US"/>
          </a:p>
        </p:txBody>
      </p:sp>
    </p:spTree>
    <p:extLst>
      <p:ext uri="{BB962C8B-B14F-4D97-AF65-F5344CB8AC3E}">
        <p14:creationId xmlns:p14="http://schemas.microsoft.com/office/powerpoint/2010/main" val="372921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5A5768F0-32F9-4FF3-90D2-F6CAB548163A}" type="datetime1">
              <a:rPr lang="en-US" smtClean="0"/>
              <a:t>9/14/2016</a:t>
            </a:fld>
            <a:endParaRPr lang="en-US"/>
          </a:p>
        </p:txBody>
      </p:sp>
      <p:sp>
        <p:nvSpPr>
          <p:cNvPr id="17" name="Footer Placeholder 16"/>
          <p:cNvSpPr>
            <a:spLocks noGrp="1"/>
          </p:cNvSpPr>
          <p:nvPr>
            <p:ph type="ftr" sz="quarter" idx="11"/>
          </p:nvPr>
        </p:nvSpPr>
        <p:spPr/>
        <p:txBody>
          <a:bodyPr/>
          <a:lstStyle/>
          <a:p>
            <a:r>
              <a:rPr lang="en-US" smtClean="0"/>
              <a:t>EW-2016-0313 Workshop September 13, 2016</a:t>
            </a:r>
            <a:endParaRPr lang="en-US"/>
          </a:p>
        </p:txBody>
      </p:sp>
      <p:sp>
        <p:nvSpPr>
          <p:cNvPr id="29" name="Slide Number Placeholder 28"/>
          <p:cNvSpPr>
            <a:spLocks noGrp="1"/>
          </p:cNvSpPr>
          <p:nvPr>
            <p:ph type="sldNum" sz="quarter" idx="12"/>
          </p:nvPr>
        </p:nvSpPr>
        <p:spPr/>
        <p:txBody>
          <a:bodyPr/>
          <a:lstStyle/>
          <a:p>
            <a:fld id="{7B0DF7C3-FD7B-4E09-B76B-3B9384CF147F}"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6E21143-0E92-41EF-9B2A-9C02B8FC721D}" type="datetime1">
              <a:rPr lang="en-US" smtClean="0"/>
              <a:t>9/14/2016</a:t>
            </a:fld>
            <a:endParaRPr lang="en-US"/>
          </a:p>
        </p:txBody>
      </p:sp>
      <p:sp>
        <p:nvSpPr>
          <p:cNvPr id="5" name="Footer Placeholder 4"/>
          <p:cNvSpPr>
            <a:spLocks noGrp="1"/>
          </p:cNvSpPr>
          <p:nvPr>
            <p:ph type="ftr" sz="quarter" idx="11"/>
          </p:nvPr>
        </p:nvSpPr>
        <p:spPr/>
        <p:txBody>
          <a:bodyPr/>
          <a:lstStyle/>
          <a:p>
            <a:r>
              <a:rPr lang="en-US" smtClean="0"/>
              <a:t>EW-2016-0313 Workshop September 13, 2016</a:t>
            </a:r>
            <a:endParaRPr lang="en-US"/>
          </a:p>
        </p:txBody>
      </p:sp>
      <p:sp>
        <p:nvSpPr>
          <p:cNvPr id="6" name="Slide Number Placeholder 5"/>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EE1FC8-DE7B-47AD-9239-02E177591968}" type="datetime1">
              <a:rPr lang="en-US" smtClean="0"/>
              <a:t>9/14/2016</a:t>
            </a:fld>
            <a:endParaRPr lang="en-US"/>
          </a:p>
        </p:txBody>
      </p:sp>
      <p:sp>
        <p:nvSpPr>
          <p:cNvPr id="5" name="Footer Placeholder 4"/>
          <p:cNvSpPr>
            <a:spLocks noGrp="1"/>
          </p:cNvSpPr>
          <p:nvPr>
            <p:ph type="ftr" sz="quarter" idx="11"/>
          </p:nvPr>
        </p:nvSpPr>
        <p:spPr/>
        <p:txBody>
          <a:bodyPr/>
          <a:lstStyle/>
          <a:p>
            <a:r>
              <a:rPr lang="en-US" smtClean="0"/>
              <a:t>EW-2016-0313 Workshop September 13, 2016</a:t>
            </a:r>
            <a:endParaRPr lang="en-US"/>
          </a:p>
        </p:txBody>
      </p:sp>
      <p:sp>
        <p:nvSpPr>
          <p:cNvPr id="6" name="Slide Number Placeholder 5"/>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D553EB-2AE8-4091-86A6-4E1282CABFC4}" type="datetime1">
              <a:rPr lang="en-US" smtClean="0"/>
              <a:t>9/14/2016</a:t>
            </a:fld>
            <a:endParaRPr lang="en-US"/>
          </a:p>
        </p:txBody>
      </p:sp>
      <p:sp>
        <p:nvSpPr>
          <p:cNvPr id="5" name="Footer Placeholder 4"/>
          <p:cNvSpPr>
            <a:spLocks noGrp="1"/>
          </p:cNvSpPr>
          <p:nvPr>
            <p:ph type="ftr" sz="quarter" idx="11"/>
          </p:nvPr>
        </p:nvSpPr>
        <p:spPr/>
        <p:txBody>
          <a:bodyPr/>
          <a:lstStyle/>
          <a:p>
            <a:r>
              <a:rPr lang="en-US" smtClean="0"/>
              <a:t>EW-2016-0313 Workshop September 13, 2016</a:t>
            </a:r>
            <a:endParaRPr lang="en-US"/>
          </a:p>
        </p:txBody>
      </p:sp>
      <p:sp>
        <p:nvSpPr>
          <p:cNvPr id="6" name="Slide Number Placeholder 5"/>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5A28CBB-15BC-4863-8518-81062F029871}" type="datetime1">
              <a:rPr lang="en-US" smtClean="0"/>
              <a:t>9/14/2016</a:t>
            </a:fld>
            <a:endParaRPr lang="en-US"/>
          </a:p>
        </p:txBody>
      </p:sp>
      <p:sp>
        <p:nvSpPr>
          <p:cNvPr id="5" name="Footer Placeholder 4"/>
          <p:cNvSpPr>
            <a:spLocks noGrp="1"/>
          </p:cNvSpPr>
          <p:nvPr>
            <p:ph type="ftr" sz="quarter" idx="11"/>
          </p:nvPr>
        </p:nvSpPr>
        <p:spPr/>
        <p:txBody>
          <a:bodyPr/>
          <a:lstStyle/>
          <a:p>
            <a:r>
              <a:rPr lang="en-US" smtClean="0"/>
              <a:t>EW-2016-0313 Workshop September 13, 2016</a:t>
            </a:r>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7B0DF7C3-FD7B-4E09-B76B-3B9384CF14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7874AAA-8F11-48A4-B559-4D0EA05DB25B}" type="datetime1">
              <a:rPr lang="en-US" smtClean="0"/>
              <a:t>9/14/2016</a:t>
            </a:fld>
            <a:endParaRPr lang="en-US"/>
          </a:p>
        </p:txBody>
      </p:sp>
      <p:sp>
        <p:nvSpPr>
          <p:cNvPr id="6" name="Footer Placeholder 5"/>
          <p:cNvSpPr>
            <a:spLocks noGrp="1"/>
          </p:cNvSpPr>
          <p:nvPr>
            <p:ph type="ftr" sz="quarter" idx="11"/>
          </p:nvPr>
        </p:nvSpPr>
        <p:spPr/>
        <p:txBody>
          <a:bodyPr/>
          <a:lstStyle/>
          <a:p>
            <a:r>
              <a:rPr lang="en-US" smtClean="0"/>
              <a:t>EW-2016-0313 Workshop September 13, 2016</a:t>
            </a:r>
            <a:endParaRPr lang="en-US"/>
          </a:p>
        </p:txBody>
      </p:sp>
      <p:sp>
        <p:nvSpPr>
          <p:cNvPr id="7" name="Slide Number Placeholder 6"/>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2500247-AB7D-4A0B-9C79-928129C1E4FE}" type="datetime1">
              <a:rPr lang="en-US" smtClean="0"/>
              <a:t>9/14/2016</a:t>
            </a:fld>
            <a:endParaRPr lang="en-US"/>
          </a:p>
        </p:txBody>
      </p:sp>
      <p:sp>
        <p:nvSpPr>
          <p:cNvPr id="8" name="Footer Placeholder 7"/>
          <p:cNvSpPr>
            <a:spLocks noGrp="1"/>
          </p:cNvSpPr>
          <p:nvPr>
            <p:ph type="ftr" sz="quarter" idx="11"/>
          </p:nvPr>
        </p:nvSpPr>
        <p:spPr/>
        <p:txBody>
          <a:bodyPr/>
          <a:lstStyle/>
          <a:p>
            <a:r>
              <a:rPr lang="en-US" smtClean="0"/>
              <a:t>EW-2016-0313 Workshop September 13, 2016</a:t>
            </a:r>
            <a:endParaRPr lang="en-US"/>
          </a:p>
        </p:txBody>
      </p:sp>
      <p:sp>
        <p:nvSpPr>
          <p:cNvPr id="9" name="Slide Number Placeholder 8"/>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4808B6F-D981-4E2D-AC95-1F9B3D32E029}" type="datetime1">
              <a:rPr lang="en-US" smtClean="0"/>
              <a:t>9/14/2016</a:t>
            </a:fld>
            <a:endParaRPr lang="en-US"/>
          </a:p>
        </p:txBody>
      </p:sp>
      <p:sp>
        <p:nvSpPr>
          <p:cNvPr id="4" name="Footer Placeholder 3"/>
          <p:cNvSpPr>
            <a:spLocks noGrp="1"/>
          </p:cNvSpPr>
          <p:nvPr>
            <p:ph type="ftr" sz="quarter" idx="11"/>
          </p:nvPr>
        </p:nvSpPr>
        <p:spPr/>
        <p:txBody>
          <a:bodyPr/>
          <a:lstStyle/>
          <a:p>
            <a:r>
              <a:rPr lang="en-US" smtClean="0"/>
              <a:t>EW-2016-0313 Workshop September 13, 2016</a:t>
            </a:r>
            <a:endParaRPr lang="en-US"/>
          </a:p>
        </p:txBody>
      </p:sp>
      <p:sp>
        <p:nvSpPr>
          <p:cNvPr id="5" name="Slide Number Placeholder 4"/>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04DF7-E63E-4EE9-942E-DAABF3C68F7B}" type="datetime1">
              <a:rPr lang="en-US" smtClean="0"/>
              <a:t>9/14/2016</a:t>
            </a:fld>
            <a:endParaRPr lang="en-US"/>
          </a:p>
        </p:txBody>
      </p:sp>
      <p:sp>
        <p:nvSpPr>
          <p:cNvPr id="3" name="Footer Placeholder 2"/>
          <p:cNvSpPr>
            <a:spLocks noGrp="1"/>
          </p:cNvSpPr>
          <p:nvPr>
            <p:ph type="ftr" sz="quarter" idx="11"/>
          </p:nvPr>
        </p:nvSpPr>
        <p:spPr/>
        <p:txBody>
          <a:bodyPr/>
          <a:lstStyle/>
          <a:p>
            <a:r>
              <a:rPr lang="en-US" smtClean="0"/>
              <a:t>EW-2016-0313 Workshop September 13, 2016</a:t>
            </a:r>
            <a:endParaRPr lang="en-US"/>
          </a:p>
        </p:txBody>
      </p:sp>
      <p:sp>
        <p:nvSpPr>
          <p:cNvPr id="4" name="Slide Number Placeholder 3"/>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B5EAFF8-9062-4766-BBCF-019E54A3E33B}" type="datetime1">
              <a:rPr lang="en-US" smtClean="0"/>
              <a:t>9/14/2016</a:t>
            </a:fld>
            <a:endParaRPr lang="en-US"/>
          </a:p>
        </p:txBody>
      </p:sp>
      <p:sp>
        <p:nvSpPr>
          <p:cNvPr id="6" name="Footer Placeholder 5"/>
          <p:cNvSpPr>
            <a:spLocks noGrp="1"/>
          </p:cNvSpPr>
          <p:nvPr>
            <p:ph type="ftr" sz="quarter" idx="11"/>
          </p:nvPr>
        </p:nvSpPr>
        <p:spPr/>
        <p:txBody>
          <a:bodyPr/>
          <a:lstStyle/>
          <a:p>
            <a:r>
              <a:rPr lang="en-US" smtClean="0"/>
              <a:t>EW-2016-0313 Workshop September 13, 2016</a:t>
            </a:r>
            <a:endParaRPr lang="en-US"/>
          </a:p>
        </p:txBody>
      </p:sp>
      <p:sp>
        <p:nvSpPr>
          <p:cNvPr id="7" name="Slide Number Placeholder 6"/>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3B0FCB8-CB56-4B45-B1EF-D4568CEA7E7F}" type="datetime1">
              <a:rPr lang="en-US" smtClean="0"/>
              <a:t>9/14/2016</a:t>
            </a:fld>
            <a:endParaRPr lang="en-US"/>
          </a:p>
        </p:txBody>
      </p:sp>
      <p:sp>
        <p:nvSpPr>
          <p:cNvPr id="6" name="Footer Placeholder 5"/>
          <p:cNvSpPr>
            <a:spLocks noGrp="1"/>
          </p:cNvSpPr>
          <p:nvPr>
            <p:ph type="ftr" sz="quarter" idx="11"/>
          </p:nvPr>
        </p:nvSpPr>
        <p:spPr/>
        <p:txBody>
          <a:bodyPr/>
          <a:lstStyle/>
          <a:p>
            <a:r>
              <a:rPr lang="en-US" smtClean="0"/>
              <a:t>EW-2016-0313 Workshop September 13, 2016</a:t>
            </a:r>
            <a:endParaRPr lang="en-US"/>
          </a:p>
        </p:txBody>
      </p:sp>
      <p:sp>
        <p:nvSpPr>
          <p:cNvPr id="7" name="Slide Number Placeholder 6"/>
          <p:cNvSpPr>
            <a:spLocks noGrp="1"/>
          </p:cNvSpPr>
          <p:nvPr>
            <p:ph type="sldNum" sz="quarter" idx="12"/>
          </p:nvPr>
        </p:nvSpPr>
        <p:spPr/>
        <p:txBody>
          <a:bodyPr/>
          <a:lstStyle/>
          <a:p>
            <a:fld id="{7B0DF7C3-FD7B-4E09-B76B-3B9384CF14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2B78FD-C5F8-4A94-B416-438A553AC485}" type="datetime1">
              <a:rPr lang="en-US" smtClean="0"/>
              <a:t>9/14/2016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US" smtClean="0"/>
              <a:t>EW-2016-0313 Workshop September 13, 2016</a:t>
            </a: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B0DF7C3-FD7B-4E09-B76B-3B9384CF147F}"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362200"/>
            <a:ext cx="8229600" cy="2438400"/>
          </a:xfrm>
        </p:spPr>
        <p:txBody>
          <a:bodyPr>
            <a:normAutofit fontScale="90000"/>
          </a:bodyPr>
          <a:lstStyle/>
          <a:p>
            <a:r>
              <a:rPr lang="en-US" altLang="en-US" sz="3200" dirty="0" smtClean="0"/>
              <a:t>Overview of</a:t>
            </a:r>
            <a:br>
              <a:rPr lang="en-US" altLang="en-US" sz="3200" dirty="0" smtClean="0"/>
            </a:br>
            <a:r>
              <a:rPr lang="en-US" altLang="en-US" dirty="0" smtClean="0"/>
              <a:t>Georgia Rate Adjustment Mechanism</a:t>
            </a:r>
            <a:br>
              <a:rPr lang="en-US" altLang="en-US" dirty="0" smtClean="0"/>
            </a:br>
            <a:r>
              <a:rPr lang="en-US" dirty="0" smtClean="0"/>
              <a:t>(GRAM)</a:t>
            </a:r>
            <a:br>
              <a:rPr lang="en-US" dirty="0" smtClean="0"/>
            </a:br>
            <a:endParaRPr lang="en-US" dirty="0"/>
          </a:p>
        </p:txBody>
      </p:sp>
      <p:sp>
        <p:nvSpPr>
          <p:cNvPr id="4" name="Footer Placeholder 3"/>
          <p:cNvSpPr>
            <a:spLocks noGrp="1"/>
          </p:cNvSpPr>
          <p:nvPr>
            <p:ph type="ftr" sz="quarter" idx="11"/>
          </p:nvPr>
        </p:nvSpPr>
        <p:spPr/>
        <p:txBody>
          <a:bodyPr/>
          <a:lstStyle/>
          <a:p>
            <a:r>
              <a:rPr lang="en-US" dirty="0" smtClean="0"/>
              <a:t>EW-2016-0313 Workshop</a:t>
            </a:r>
            <a:endParaRPr lang="en-US" dirty="0"/>
          </a:p>
          <a:p>
            <a:r>
              <a:rPr lang="en-US" dirty="0"/>
              <a:t>September </a:t>
            </a:r>
            <a:r>
              <a:rPr lang="en-US" dirty="0" smtClean="0"/>
              <a:t>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1</a:t>
            </a:fld>
            <a:endParaRPr lang="en-US"/>
          </a:p>
        </p:txBody>
      </p:sp>
      <p:sp>
        <p:nvSpPr>
          <p:cNvPr id="3" name="Subtitle 2"/>
          <p:cNvSpPr>
            <a:spLocks noGrp="1"/>
          </p:cNvSpPr>
          <p:nvPr>
            <p:ph type="subTitle" idx="1"/>
          </p:nvPr>
        </p:nvSpPr>
        <p:spPr/>
        <p:txBody>
          <a:bodyPr/>
          <a:lstStyle/>
          <a:p>
            <a:endParaRPr lang="en-US" dirty="0" smtClean="0"/>
          </a:p>
          <a:p>
            <a:endParaRPr lang="en-US" dirty="0"/>
          </a:p>
          <a:p>
            <a:endParaRPr lang="en-US" dirty="0"/>
          </a:p>
        </p:txBody>
      </p:sp>
    </p:spTree>
    <p:extLst>
      <p:ext uri="{BB962C8B-B14F-4D97-AF65-F5344CB8AC3E}">
        <p14:creationId xmlns:p14="http://schemas.microsoft.com/office/powerpoint/2010/main" val="870961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lstStyle/>
          <a:p>
            <a:pPr algn="just"/>
            <a:r>
              <a:rPr lang="en-US" dirty="0"/>
              <a:t>Revenue True Ups (Revenue Reconciliation Adjustments)</a:t>
            </a:r>
          </a:p>
          <a:p>
            <a:pPr lvl="1" algn="just"/>
            <a:r>
              <a:rPr lang="en-US" dirty="0"/>
              <a:t>Actual revenues during the </a:t>
            </a:r>
            <a:r>
              <a:rPr lang="en-US" dirty="0" smtClean="0"/>
              <a:t>most recently completed rate effective period </a:t>
            </a:r>
            <a:r>
              <a:rPr lang="en-US" dirty="0"/>
              <a:t>are compared to projected revenues for that period, and a positive or negative revenue true up (“RTU”) factor is applied.</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10</a:t>
            </a:fld>
            <a:endParaRPr lang="en-US"/>
          </a:p>
        </p:txBody>
      </p:sp>
    </p:spTree>
    <p:extLst>
      <p:ext uri="{BB962C8B-B14F-4D97-AF65-F5344CB8AC3E}">
        <p14:creationId xmlns:p14="http://schemas.microsoft.com/office/powerpoint/2010/main" val="2559994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GRAM </a:t>
            </a:r>
            <a:r>
              <a:rPr lang="en-US" dirty="0"/>
              <a:t>is an on-going process, where every year is a test year, and every year is a recovery year.  Company and Staff meet regularly to discuss refinements/revisions.</a:t>
            </a:r>
          </a:p>
          <a:p>
            <a:pPr algn="just"/>
            <a:r>
              <a:rPr lang="en-US" dirty="0"/>
              <a:t>As GRAM applies to base rates, the purchased gas adjustment (PGA) mechanism is not affected; the pipeline replacement program continues to operate outside of the GRAM; and the existing weather normalization adjustment (“WNA”) mechanism continues to operate outside of the GRAM – the WNA was designed to make small adjustments to unit rates to compensate for warmer-than-normal or colder-than-normal weather.</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11</a:t>
            </a:fld>
            <a:endParaRPr lang="en-US"/>
          </a:p>
        </p:txBody>
      </p:sp>
    </p:spTree>
    <p:extLst>
      <p:ext uri="{BB962C8B-B14F-4D97-AF65-F5344CB8AC3E}">
        <p14:creationId xmlns:p14="http://schemas.microsoft.com/office/powerpoint/2010/main" val="1796165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normAutofit/>
          </a:bodyPr>
          <a:lstStyle/>
          <a:p>
            <a:pPr algn="just"/>
            <a:r>
              <a:rPr lang="en-US" dirty="0"/>
              <a:t>Imposes an open and transparent system for the filing of quarterly and annual reports.</a:t>
            </a:r>
          </a:p>
          <a:p>
            <a:pPr lvl="1" algn="just"/>
            <a:r>
              <a:rPr lang="en-US" dirty="0"/>
              <a:t>One of the central features of the GRAM is the level of transparency it creates through a systematic flow of financial and operational data, providing the opportunity for Staff and the Commission to be well-informed on an ongoing basis with respect to the current financial and operating status of the utility.</a:t>
            </a:r>
          </a:p>
          <a:p>
            <a:pPr algn="just"/>
            <a:r>
              <a:rPr lang="en-US" dirty="0"/>
              <a:t>Staff can file a rule nisi; Company can file a rate case at any point</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12</a:t>
            </a:fld>
            <a:endParaRPr lang="en-US"/>
          </a:p>
        </p:txBody>
      </p:sp>
    </p:spTree>
    <p:extLst>
      <p:ext uri="{BB962C8B-B14F-4D97-AF65-F5344CB8AC3E}">
        <p14:creationId xmlns:p14="http://schemas.microsoft.com/office/powerpoint/2010/main" val="4208100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SUMMARY</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GRAM:</a:t>
            </a:r>
          </a:p>
          <a:p>
            <a:pPr lvl="1" algn="just"/>
            <a:r>
              <a:rPr lang="en-US" dirty="0"/>
              <a:t>Characterized by very routine, disciplined and extremely transparent reporting, fostering a more cooperative and collaborative environment with regulators and intervenors.  Less adversarial process with more on-going disclosure and real-time oversight of regulated operations.</a:t>
            </a:r>
          </a:p>
          <a:p>
            <a:pPr lvl="1" algn="just"/>
            <a:r>
              <a:rPr lang="en-US" dirty="0"/>
              <a:t>Produces gradualism, resulting in increased rate stability benefitting customers.</a:t>
            </a:r>
          </a:p>
          <a:p>
            <a:pPr lvl="1" algn="just"/>
            <a:r>
              <a:rPr lang="en-US" dirty="0"/>
              <a:t>Improved revenue stability and earnings predictability.</a:t>
            </a:r>
          </a:p>
          <a:p>
            <a:pPr lvl="1" algn="just"/>
            <a:r>
              <a:rPr lang="en-US" dirty="0"/>
              <a:t>Having been in place for gas regulation for 5+ years in Georgia, the Georgia Staff and Commissioners have expressed interest in expanding GRAM to other regulated utilities in Georgia.</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13</a:t>
            </a:fld>
            <a:endParaRPr lang="en-US"/>
          </a:p>
        </p:txBody>
      </p:sp>
    </p:spTree>
    <p:extLst>
      <p:ext uri="{BB962C8B-B14F-4D97-AF65-F5344CB8AC3E}">
        <p14:creationId xmlns:p14="http://schemas.microsoft.com/office/powerpoint/2010/main" val="282621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BACKGROUND</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a:t>Liberty Utilities purchased </a:t>
            </a:r>
            <a:r>
              <a:rPr lang="en-US" dirty="0" err="1"/>
              <a:t>Atmos</a:t>
            </a:r>
            <a:r>
              <a:rPr lang="en-US" dirty="0"/>
              <a:t> Energy Corporation’s natural gas distribution assets in Missouri in 2012, and a similar </a:t>
            </a:r>
            <a:r>
              <a:rPr lang="en-US" dirty="0" err="1"/>
              <a:t>Atmos</a:t>
            </a:r>
            <a:r>
              <a:rPr lang="en-US" dirty="0"/>
              <a:t>/Liberty transaction occurred in Georgia, whereby Liberty Utilities has experienced first-hand an alternative form of ratemaking</a:t>
            </a:r>
            <a:r>
              <a:rPr lang="en-US" dirty="0" smtClean="0"/>
              <a:t>.</a:t>
            </a:r>
          </a:p>
          <a:p>
            <a:pPr algn="just"/>
            <a:endParaRPr lang="en-US" dirty="0"/>
          </a:p>
          <a:p>
            <a:pPr algn="just"/>
            <a:r>
              <a:rPr lang="en-US" dirty="0"/>
              <a:t>The “Georgia Rate Adjustment Mechanism” (known as “GRAM”) was approved at the end of 2011 by the Georgia Public Service Commission for </a:t>
            </a:r>
            <a:r>
              <a:rPr lang="en-US" dirty="0" err="1"/>
              <a:t>Atmos</a:t>
            </a:r>
            <a:r>
              <a:rPr lang="en-US" dirty="0"/>
              <a:t> Energy’s two natural gas service territories within the state</a:t>
            </a:r>
            <a:r>
              <a:rPr lang="en-US" dirty="0" smtClean="0"/>
              <a:t>.</a:t>
            </a:r>
          </a:p>
          <a:p>
            <a:pPr algn="just"/>
            <a:endParaRPr lang="en-US" dirty="0"/>
          </a:p>
          <a:p>
            <a:pPr algn="just"/>
            <a:r>
              <a:rPr lang="en-US" dirty="0"/>
              <a:t>Liberty Utilities is engaged in the distribution and retail sale of natural gas in the Gainesville service areas and the Columbus services areas previously served by </a:t>
            </a:r>
            <a:r>
              <a:rPr lang="en-US" dirty="0" err="1"/>
              <a:t>Atmos</a:t>
            </a:r>
            <a:r>
              <a:rPr lang="en-US" dirty="0"/>
              <a:t> Energy and, similar to the Missouri approval process, Liberty assumed the then-current rates and tariffs of </a:t>
            </a:r>
            <a:r>
              <a:rPr lang="en-US" dirty="0" err="1"/>
              <a:t>Atmos</a:t>
            </a:r>
            <a:r>
              <a:rPr lang="en-US" dirty="0"/>
              <a:t>, including the rights and obligations to file quarterly and annual GRAM filings and to make an annual Revenue True Up filing.</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2</a:t>
            </a:fld>
            <a:endParaRPr lang="en-US"/>
          </a:p>
        </p:txBody>
      </p:sp>
    </p:spTree>
    <p:extLst>
      <p:ext uri="{BB962C8B-B14F-4D97-AF65-F5344CB8AC3E}">
        <p14:creationId xmlns:p14="http://schemas.microsoft.com/office/powerpoint/2010/main" val="418118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a:t>
            </a:r>
            <a:endParaRPr lang="en-US" dirty="0"/>
          </a:p>
        </p:txBody>
      </p:sp>
      <p:sp>
        <p:nvSpPr>
          <p:cNvPr id="3" name="Content Placeholder 2"/>
          <p:cNvSpPr>
            <a:spLocks noGrp="1"/>
          </p:cNvSpPr>
          <p:nvPr>
            <p:ph idx="1"/>
          </p:nvPr>
        </p:nvSpPr>
        <p:spPr/>
        <p:txBody>
          <a:bodyPr/>
          <a:lstStyle/>
          <a:p>
            <a:pPr algn="just"/>
            <a:r>
              <a:rPr lang="en-US" dirty="0"/>
              <a:t>GRAM provides for annual rate adjustments based on projected earnings during a future period, using a rate stabilization feature and an element of decoupling through a true-up mechanism.</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3</a:t>
            </a:fld>
            <a:endParaRPr lang="en-US"/>
          </a:p>
        </p:txBody>
      </p:sp>
    </p:spTree>
    <p:extLst>
      <p:ext uri="{BB962C8B-B14F-4D97-AF65-F5344CB8AC3E}">
        <p14:creationId xmlns:p14="http://schemas.microsoft.com/office/powerpoint/2010/main" val="3759187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GRAM</a:t>
            </a:r>
            <a:endParaRPr lang="en-US" dirty="0"/>
          </a:p>
        </p:txBody>
      </p:sp>
      <p:sp>
        <p:nvSpPr>
          <p:cNvPr id="8" name="Content Placeholder 7"/>
          <p:cNvSpPr>
            <a:spLocks noGrp="1"/>
          </p:cNvSpPr>
          <p:nvPr>
            <p:ph idx="1"/>
          </p:nvPr>
        </p:nvSpPr>
        <p:spPr/>
        <p:txBody>
          <a:bodyPr>
            <a:normAutofit fontScale="77500" lnSpcReduction="20000"/>
          </a:bodyPr>
          <a:lstStyle/>
          <a:p>
            <a:pPr algn="just"/>
            <a:r>
              <a:rPr lang="en-US" dirty="0"/>
              <a:t>As a starting point, GRAM incorporates the most recent order from a general rate case (“Final Order”) --  adjustment mechanisms, calculation methodologies and general ratemaking allowances and disallowances established therein -- and imposes a rigorous system of reporting requirements.</a:t>
            </a:r>
          </a:p>
          <a:p>
            <a:pPr algn="just"/>
            <a:r>
              <a:rPr lang="en-US" dirty="0" smtClean="0"/>
              <a:t>Begins </a:t>
            </a:r>
            <a:r>
              <a:rPr lang="en-US" dirty="0"/>
              <a:t>with actual book entries as of June 30 of each year</a:t>
            </a:r>
          </a:p>
          <a:p>
            <a:pPr algn="just"/>
            <a:r>
              <a:rPr lang="en-US" dirty="0"/>
              <a:t>The annual GRAM filing to be made on or before October 1 of each year will include a report of historic test year data and a projection of future test year data in three broad categories:  (1) cost of operation; (2) rate base; and (3) revenues.</a:t>
            </a:r>
          </a:p>
          <a:p>
            <a:r>
              <a:rPr lang="en-US" dirty="0"/>
              <a:t>Historic test year (defined as 12 months ending June 30</a:t>
            </a:r>
            <a:r>
              <a:rPr lang="en-US" dirty="0" smtClean="0"/>
              <a:t>).</a:t>
            </a:r>
            <a:endParaRPr lang="en-US" dirty="0"/>
          </a:p>
          <a:p>
            <a:pPr algn="just"/>
            <a:r>
              <a:rPr lang="en-US" dirty="0"/>
              <a:t>Forward looking test year (defined as 12-month period ending August 31 following the annual filing date</a:t>
            </a:r>
            <a:r>
              <a:rPr lang="en-US" dirty="0" smtClean="0"/>
              <a:t>).</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4</a:t>
            </a:fld>
            <a:endParaRPr lang="en-US"/>
          </a:p>
        </p:txBody>
      </p:sp>
    </p:spTree>
    <p:extLst>
      <p:ext uri="{BB962C8B-B14F-4D97-AF65-F5344CB8AC3E}">
        <p14:creationId xmlns:p14="http://schemas.microsoft.com/office/powerpoint/2010/main" val="2440898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normAutofit/>
          </a:bodyPr>
          <a:lstStyle/>
          <a:p>
            <a:pPr algn="just"/>
            <a:r>
              <a:rPr lang="en-US" dirty="0"/>
              <a:t>GRAM applies multiple forward-looking objective criteria to forecast future cost of service, adjusting historical test year data for the future period when rates under GRAM will be in effect.</a:t>
            </a:r>
          </a:p>
          <a:p>
            <a:pPr algn="just"/>
            <a:r>
              <a:rPr lang="en-US" dirty="0" smtClean="0"/>
              <a:t>O&amp;M </a:t>
            </a:r>
            <a:r>
              <a:rPr lang="en-US" dirty="0"/>
              <a:t>is inflated for the next forecasted rate period by:</a:t>
            </a:r>
          </a:p>
          <a:p>
            <a:pPr lvl="1" algn="just"/>
            <a:r>
              <a:rPr lang="en-US" dirty="0"/>
              <a:t>Actual amounts, if known (tax rate change, for example</a:t>
            </a:r>
            <a:r>
              <a:rPr lang="en-US" dirty="0" smtClean="0"/>
              <a:t>);</a:t>
            </a:r>
            <a:endParaRPr lang="en-US" dirty="0"/>
          </a:p>
          <a:p>
            <a:pPr lvl="1" algn="just"/>
            <a:r>
              <a:rPr lang="en-US" dirty="0"/>
              <a:t>One of 5 inflators for all other O&amp;M </a:t>
            </a:r>
            <a:r>
              <a:rPr lang="en-US" dirty="0" smtClean="0"/>
              <a:t>elements.</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5</a:t>
            </a:fld>
            <a:endParaRPr lang="en-US"/>
          </a:p>
        </p:txBody>
      </p:sp>
    </p:spTree>
    <p:extLst>
      <p:ext uri="{BB962C8B-B14F-4D97-AF65-F5344CB8AC3E}">
        <p14:creationId xmlns:p14="http://schemas.microsoft.com/office/powerpoint/2010/main" val="3983923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lstStyle/>
          <a:p>
            <a:pPr algn="just"/>
            <a:r>
              <a:rPr lang="en-US" dirty="0"/>
              <a:t>Cost of Capital is forecasted using</a:t>
            </a:r>
          </a:p>
          <a:p>
            <a:pPr lvl="1" algn="just"/>
            <a:r>
              <a:rPr lang="en-US" dirty="0"/>
              <a:t>ROE established by last rate case (so-called “final order</a:t>
            </a:r>
            <a:r>
              <a:rPr lang="en-US" dirty="0" smtClean="0"/>
              <a:t>”);</a:t>
            </a:r>
            <a:endParaRPr lang="en-US" dirty="0"/>
          </a:p>
          <a:p>
            <a:pPr lvl="1" algn="just"/>
            <a:r>
              <a:rPr lang="en-US" dirty="0"/>
              <a:t>Cost of Debt and Capital Structure is based on June 30 </a:t>
            </a:r>
            <a:r>
              <a:rPr lang="en-US" dirty="0" smtClean="0"/>
              <a:t>actual.</a:t>
            </a:r>
          </a:p>
          <a:p>
            <a:pPr marL="457200" lvl="1" indent="0" algn="just">
              <a:buNone/>
            </a:pPr>
            <a:endParaRPr lang="en-US" dirty="0"/>
          </a:p>
          <a:p>
            <a:pPr algn="just"/>
            <a:r>
              <a:rPr lang="en-US" dirty="0"/>
              <a:t>Rate Base for recovery year is June 30 actual, adjusted by Capital Budgets for the </a:t>
            </a:r>
            <a:r>
              <a:rPr lang="en-US" dirty="0" smtClean="0"/>
              <a:t>period.</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6</a:t>
            </a:fld>
            <a:endParaRPr lang="en-US"/>
          </a:p>
        </p:txBody>
      </p:sp>
    </p:spTree>
    <p:extLst>
      <p:ext uri="{BB962C8B-B14F-4D97-AF65-F5344CB8AC3E}">
        <p14:creationId xmlns:p14="http://schemas.microsoft.com/office/powerpoint/2010/main" val="328014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lstStyle/>
          <a:p>
            <a:pPr algn="just"/>
            <a:r>
              <a:rPr lang="en-US" dirty="0"/>
              <a:t>Employs established and agreed upon forecasting methodologies for forward-looking revenue projections.</a:t>
            </a:r>
          </a:p>
          <a:p>
            <a:pPr lvl="1" algn="just"/>
            <a:r>
              <a:rPr lang="en-US" dirty="0" smtClean="0"/>
              <a:t>Revenues </a:t>
            </a:r>
            <a:r>
              <a:rPr lang="en-US" dirty="0"/>
              <a:t>are forecasted on number of customers and use-per-customer </a:t>
            </a:r>
            <a:r>
              <a:rPr lang="en-US" dirty="0" smtClean="0"/>
              <a:t>trends.</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7</a:t>
            </a:fld>
            <a:endParaRPr lang="en-US"/>
          </a:p>
        </p:txBody>
      </p:sp>
    </p:spTree>
    <p:extLst>
      <p:ext uri="{BB962C8B-B14F-4D97-AF65-F5344CB8AC3E}">
        <p14:creationId xmlns:p14="http://schemas.microsoft.com/office/powerpoint/2010/main" val="2969526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normAutofit/>
          </a:bodyPr>
          <a:lstStyle/>
          <a:p>
            <a:r>
              <a:rPr lang="en-US" dirty="0"/>
              <a:t>Rate Adjustments Based on Annual Filings</a:t>
            </a:r>
          </a:p>
          <a:p>
            <a:pPr lvl="1" algn="just"/>
            <a:r>
              <a:rPr lang="en-US" dirty="0"/>
              <a:t>Once the forecasts of anticipated cost of service and anticipated revenues have been completed for the forward looking test year, it is possible to calculate whether an adjustment to rates for the forward looking test year is appropriate under GRAM.  In short, an adjustment to rates is appropriate if the utility’s earnings during the forward looking test year are expected to be above or below an established range of return on equity.</a:t>
            </a:r>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8</a:t>
            </a:fld>
            <a:endParaRPr lang="en-US"/>
          </a:p>
        </p:txBody>
      </p:sp>
    </p:spTree>
    <p:extLst>
      <p:ext uri="{BB962C8B-B14F-4D97-AF65-F5344CB8AC3E}">
        <p14:creationId xmlns:p14="http://schemas.microsoft.com/office/powerpoint/2010/main" val="1409910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a:t>
            </a:r>
            <a:endParaRPr lang="en-US" dirty="0"/>
          </a:p>
        </p:txBody>
      </p:sp>
      <p:sp>
        <p:nvSpPr>
          <p:cNvPr id="3" name="Content Placeholder 2"/>
          <p:cNvSpPr>
            <a:spLocks noGrp="1"/>
          </p:cNvSpPr>
          <p:nvPr>
            <p:ph idx="1"/>
          </p:nvPr>
        </p:nvSpPr>
        <p:spPr/>
        <p:txBody>
          <a:bodyPr>
            <a:normAutofit/>
          </a:bodyPr>
          <a:lstStyle/>
          <a:p>
            <a:pPr algn="just"/>
            <a:r>
              <a:rPr lang="en-US" dirty="0"/>
              <a:t>Utilizes an equity dead band around an authorized rate of return and authorizes rate adjustments to reach either the upper or lower end of the band, thereby aligning customer and shareholder interests.</a:t>
            </a:r>
          </a:p>
          <a:p>
            <a:pPr lvl="1" algn="just"/>
            <a:r>
              <a:rPr lang="en-US" dirty="0" smtClean="0"/>
              <a:t>If </a:t>
            </a:r>
            <a:r>
              <a:rPr lang="en-US" dirty="0"/>
              <a:t>earnings are projected to be within the “dead band” (ROE +/- 0.2) then no rate </a:t>
            </a:r>
            <a:r>
              <a:rPr lang="en-US" dirty="0" smtClean="0"/>
              <a:t>adjustments;</a:t>
            </a:r>
            <a:endParaRPr lang="en-US" dirty="0"/>
          </a:p>
          <a:p>
            <a:pPr lvl="1" algn="just"/>
            <a:r>
              <a:rPr lang="en-US" dirty="0"/>
              <a:t>If earnings are projected to be outside the band, then new rates are adjusted down to top of band or adjusted up to bottom of </a:t>
            </a:r>
            <a:r>
              <a:rPr lang="en-US" dirty="0" smtClean="0"/>
              <a:t>band.</a:t>
            </a:r>
            <a:endParaRPr lang="en-US" dirty="0"/>
          </a:p>
          <a:p>
            <a:endParaRPr lang="en-US" dirty="0"/>
          </a:p>
        </p:txBody>
      </p:sp>
      <p:sp>
        <p:nvSpPr>
          <p:cNvPr id="4" name="Footer Placeholder 3"/>
          <p:cNvSpPr>
            <a:spLocks noGrp="1"/>
          </p:cNvSpPr>
          <p:nvPr>
            <p:ph type="ftr" sz="quarter" idx="11"/>
          </p:nvPr>
        </p:nvSpPr>
        <p:spPr/>
        <p:txBody>
          <a:bodyPr/>
          <a:lstStyle/>
          <a:p>
            <a:r>
              <a:rPr lang="en-US" dirty="0" smtClean="0"/>
              <a:t>EW-2016-0313 Workshop </a:t>
            </a:r>
          </a:p>
          <a:p>
            <a:r>
              <a:rPr lang="en-US" dirty="0" smtClean="0"/>
              <a:t>September 13, 2016</a:t>
            </a:r>
            <a:endParaRPr lang="en-US" dirty="0"/>
          </a:p>
        </p:txBody>
      </p:sp>
      <p:sp>
        <p:nvSpPr>
          <p:cNvPr id="5" name="Slide Number Placeholder 4"/>
          <p:cNvSpPr>
            <a:spLocks noGrp="1"/>
          </p:cNvSpPr>
          <p:nvPr>
            <p:ph type="sldNum" sz="quarter" idx="12"/>
          </p:nvPr>
        </p:nvSpPr>
        <p:spPr/>
        <p:txBody>
          <a:bodyPr/>
          <a:lstStyle/>
          <a:p>
            <a:fld id="{7B0DF7C3-FD7B-4E09-B76B-3B9384CF147F}" type="slidenum">
              <a:rPr lang="en-US" smtClean="0"/>
              <a:t>9</a:t>
            </a:fld>
            <a:endParaRPr lang="en-US"/>
          </a:p>
        </p:txBody>
      </p:sp>
    </p:spTree>
    <p:extLst>
      <p:ext uri="{BB962C8B-B14F-4D97-AF65-F5344CB8AC3E}">
        <p14:creationId xmlns:p14="http://schemas.microsoft.com/office/powerpoint/2010/main" val="358190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7">
      <a:dk1>
        <a:srgbClr val="FFE599"/>
      </a:dk1>
      <a:lt1>
        <a:srgbClr val="000000"/>
      </a:lt1>
      <a:dk2>
        <a:srgbClr val="000000"/>
      </a:dk2>
      <a:lt2>
        <a:srgbClr val="D4D4D6"/>
      </a:lt2>
      <a:accent1>
        <a:srgbClr val="0000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TotalTime>
  <Words>1037</Words>
  <Application>Microsoft Office PowerPoint</Application>
  <PresentationFormat>On-screen Show (4:3)</PresentationFormat>
  <Paragraphs>92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Apex</vt:lpstr>
      <vt:lpstr>Overview of Georgia Rate Adjustment Mechanism (GRAM) </vt:lpstr>
      <vt:lpstr>BACKGROUND</vt:lpstr>
      <vt:lpstr>OVERVIEW</vt:lpstr>
      <vt:lpstr>GRAM</vt:lpstr>
      <vt:lpstr>GRAM</vt:lpstr>
      <vt:lpstr>GRAM</vt:lpstr>
      <vt:lpstr>GRAM</vt:lpstr>
      <vt:lpstr>GRAM</vt:lpstr>
      <vt:lpstr>GRAM</vt:lpstr>
      <vt:lpstr>GRAM</vt:lpstr>
      <vt:lpstr>GRAM</vt:lpstr>
      <vt:lpstr>GRAM</vt:lpstr>
      <vt:lpstr>SUMMARY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Georgia Rate Adjustment Mechanism (GRAM)</dc:title>
  <dc:creator>Larry</dc:creator>
  <cp:lastModifiedBy>Vaught, Dianna</cp:lastModifiedBy>
  <cp:revision>10</cp:revision>
  <cp:lastPrinted>2016-09-12T15:20:02Z</cp:lastPrinted>
  <dcterms:created xsi:type="dcterms:W3CDTF">2016-09-09T20:45:30Z</dcterms:created>
  <dcterms:modified xsi:type="dcterms:W3CDTF">2016-09-14T22:34:50Z</dcterms:modified>
</cp:coreProperties>
</file>