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56" r:id="rId2"/>
    <p:sldId id="258" r:id="rId3"/>
    <p:sldId id="257" r:id="rId4"/>
    <p:sldId id="259" r:id="rId5"/>
    <p:sldId id="260" r:id="rId6"/>
    <p:sldId id="261" r:id="rId7"/>
    <p:sldId id="271" r:id="rId8"/>
    <p:sldId id="263" r:id="rId9"/>
    <p:sldId id="264" r:id="rId10"/>
    <p:sldId id="265" r:id="rId11"/>
    <p:sldId id="266" r:id="rId12"/>
    <p:sldId id="267" r:id="rId13"/>
    <p:sldId id="272" r:id="rId14"/>
    <p:sldId id="268" r:id="rId15"/>
    <p:sldId id="269" r:id="rId16"/>
    <p:sldId id="270"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izer, John" initials="CJ" lastIdx="1" clrIdx="0">
    <p:extLst>
      <p:ext uri="{19B8F6BF-5375-455C-9EA6-DF929625EA0E}">
        <p15:presenceInfo xmlns:p15="http://schemas.microsoft.com/office/powerpoint/2012/main" userId="Clizer, Joh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72" y="216"/>
      </p:cViewPr>
      <p:guideLst/>
    </p:cSldViewPr>
  </p:slideViewPr>
  <p:notesTextViewPr>
    <p:cViewPr>
      <p:scale>
        <a:sx n="1" d="1"/>
        <a:sy n="1" d="1"/>
      </p:scale>
      <p:origin x="0" y="0"/>
    </p:cViewPr>
  </p:notesTextViewPr>
  <p:notesViewPr>
    <p:cSldViewPr snapToGrid="0">
      <p:cViewPr varScale="1">
        <p:scale>
          <a:sx n="66" d="100"/>
          <a:sy n="66" d="100"/>
        </p:scale>
        <p:origin x="325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6-12T13:01:19.447" idx="1">
    <p:pos x="10" y="10"/>
    <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EFADF9-4100-4459-8AB8-E57929D8F0AD}" type="datetimeFigureOut">
              <a:rPr lang="en-US" smtClean="0"/>
              <a:t>7/3/2023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00451C-0390-4EE5-945B-5187B2A12995}" type="slidenum">
              <a:rPr lang="en-US" smtClean="0"/>
              <a:t>‹#›</a:t>
            </a:fld>
            <a:endParaRPr lang="en-US"/>
          </a:p>
        </p:txBody>
      </p:sp>
    </p:spTree>
    <p:extLst>
      <p:ext uri="{BB962C8B-B14F-4D97-AF65-F5344CB8AC3E}">
        <p14:creationId xmlns:p14="http://schemas.microsoft.com/office/powerpoint/2010/main" val="250898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main verb of the sentence is "adopt," and the subject is "commission." The commission is performing the action of adopting something. The object of the verb is "rules." The preposition "for" indicates the purpose or intended recipients of the rules, which are "gas corporations." The verb phrase "to offer" modifies the noun phrase "gas corporations" and indicates what the gas corporations will do. Finally, the adjective "voluntary" modifies the noun phrase "renewable natural gas program," providing additional information about the program. </a:t>
            </a:r>
          </a:p>
          <a:p>
            <a:endParaRPr lang="en-US" dirty="0"/>
          </a:p>
        </p:txBody>
      </p:sp>
      <p:sp>
        <p:nvSpPr>
          <p:cNvPr id="4" name="Slide Number Placeholder 3"/>
          <p:cNvSpPr>
            <a:spLocks noGrp="1"/>
          </p:cNvSpPr>
          <p:nvPr>
            <p:ph type="sldNum" sz="quarter" idx="10"/>
          </p:nvPr>
        </p:nvSpPr>
        <p:spPr/>
        <p:txBody>
          <a:bodyPr/>
          <a:lstStyle/>
          <a:p>
            <a:fld id="{1E00451C-0390-4EE5-945B-5187B2A12995}" type="slidenum">
              <a:rPr lang="en-US" smtClean="0"/>
              <a:t>5</a:t>
            </a:fld>
            <a:endParaRPr lang="en-US"/>
          </a:p>
        </p:txBody>
      </p:sp>
    </p:spTree>
    <p:extLst>
      <p:ext uri="{BB962C8B-B14F-4D97-AF65-F5344CB8AC3E}">
        <p14:creationId xmlns:p14="http://schemas.microsoft.com/office/powerpoint/2010/main" val="21650491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FA55B095-BB70-4E00-89B0-B29AF3CBF6D8}" type="datetimeFigureOut">
              <a:rPr lang="en-US" smtClean="0"/>
              <a:t>7/3/2023</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3293034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A55B095-BB70-4E00-89B0-B29AF3CBF6D8}" type="datetimeFigureOut">
              <a:rPr lang="en-US" smtClean="0"/>
              <a:t>7/3/2023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2180589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A55B095-BB70-4E00-89B0-B29AF3CBF6D8}" type="datetimeFigureOut">
              <a:rPr lang="en-US" smtClean="0"/>
              <a:t>7/3/2023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1853382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A55B095-BB70-4E00-89B0-B29AF3CBF6D8}" type="datetimeFigureOut">
              <a:rPr lang="en-US" smtClean="0"/>
              <a:t>7/3/2023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7D3FAEAB-A8E7-45D1-9E2C-79A6607BC93D}"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42063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FA55B095-BB70-4E00-89B0-B29AF3CBF6D8}" type="datetimeFigureOut">
              <a:rPr lang="en-US" smtClean="0"/>
              <a:t>7/3/2023</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4185236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FA55B095-BB70-4E00-89B0-B29AF3CBF6D8}" type="datetimeFigureOut">
              <a:rPr lang="en-US" smtClean="0"/>
              <a:t>7/3/2023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22726210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FA55B095-BB70-4E00-89B0-B29AF3CBF6D8}" type="datetimeFigureOut">
              <a:rPr lang="en-US" smtClean="0"/>
              <a:t>7/3/2023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3153975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55B095-BB70-4E00-89B0-B29AF3CBF6D8}" type="datetimeFigureOut">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23386093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FA55B095-BB70-4E00-89B0-B29AF3CBF6D8}" type="datetimeFigureOut">
              <a:rPr lang="en-US" smtClean="0"/>
              <a:t>7/3/2023</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1038764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55B095-BB70-4E00-89B0-B29AF3CBF6D8}" type="datetimeFigureOut">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3497630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FA55B095-BB70-4E00-89B0-B29AF3CBF6D8}" type="datetimeFigureOut">
              <a:rPr lang="en-US" smtClean="0"/>
              <a:t>7/3/2023</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1243340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A55B095-BB70-4E00-89B0-B29AF3CBF6D8}" type="datetimeFigureOut">
              <a:rPr lang="en-US" smtClean="0"/>
              <a:t>7/3/2023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689507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A55B095-BB70-4E00-89B0-B29AF3CBF6D8}" type="datetimeFigureOut">
              <a:rPr lang="en-US" smtClean="0"/>
              <a:t>7/3/2023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769909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A55B095-BB70-4E00-89B0-B29AF3CBF6D8}" type="datetimeFigureOut">
              <a:rPr lang="en-US" smtClean="0"/>
              <a:t>7/3/2023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554571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55B095-BB70-4E00-89B0-B29AF3CBF6D8}" type="datetimeFigureOut">
              <a:rPr lang="en-US" smtClean="0"/>
              <a:t>7/3/2023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3956743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A55B095-BB70-4E00-89B0-B29AF3CBF6D8}" type="datetimeFigureOut">
              <a:rPr lang="en-US" smtClean="0"/>
              <a:t>7/3/2023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4178586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A55B095-BB70-4E00-89B0-B29AF3CBF6D8}" type="datetimeFigureOut">
              <a:rPr lang="en-US" smtClean="0"/>
              <a:t>7/3/2023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3FAEAB-A8E7-45D1-9E2C-79A6607BC93D}" type="slidenum">
              <a:rPr lang="en-US" smtClean="0"/>
              <a:t>‹#›</a:t>
            </a:fld>
            <a:endParaRPr lang="en-US"/>
          </a:p>
        </p:txBody>
      </p:sp>
    </p:spTree>
    <p:extLst>
      <p:ext uri="{BB962C8B-B14F-4D97-AF65-F5344CB8AC3E}">
        <p14:creationId xmlns:p14="http://schemas.microsoft.com/office/powerpoint/2010/main" val="2358154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A55B095-BB70-4E00-89B0-B29AF3CBF6D8}" type="datetimeFigureOut">
              <a:rPr lang="en-US" smtClean="0"/>
              <a:t>7/3/2023</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D3FAEAB-A8E7-45D1-9E2C-79A6607BC93D}" type="slidenum">
              <a:rPr lang="en-US" smtClean="0"/>
              <a:t>‹#›</a:t>
            </a:fld>
            <a:endParaRPr lang="en-US"/>
          </a:p>
        </p:txBody>
      </p:sp>
    </p:spTree>
    <p:extLst>
      <p:ext uri="{BB962C8B-B14F-4D97-AF65-F5344CB8AC3E}">
        <p14:creationId xmlns:p14="http://schemas.microsoft.com/office/powerpoint/2010/main" val="1050526677"/>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fontAlgn="ctr"/>
            <a:r>
              <a:rPr lang="en-US" dirty="0" smtClean="0"/>
              <a:t>Properly </a:t>
            </a:r>
            <a:r>
              <a:rPr lang="en-US" dirty="0"/>
              <a:t>interpreting</a:t>
            </a:r>
            <a:br>
              <a:rPr lang="en-US" dirty="0"/>
            </a:br>
            <a:r>
              <a:rPr lang="en-US" dirty="0" smtClean="0"/>
              <a:t>Section 386.895</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22705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Offering and Who is accepting?</a:t>
            </a:r>
            <a:endParaRPr lang="en-US" dirty="0"/>
          </a:p>
        </p:txBody>
      </p:sp>
      <p:sp>
        <p:nvSpPr>
          <p:cNvPr id="3" name="Content Placeholder 2"/>
          <p:cNvSpPr>
            <a:spLocks noGrp="1"/>
          </p:cNvSpPr>
          <p:nvPr>
            <p:ph idx="1"/>
          </p:nvPr>
        </p:nvSpPr>
        <p:spPr/>
        <p:txBody>
          <a:bodyPr>
            <a:normAutofit/>
          </a:bodyPr>
          <a:lstStyle/>
          <a:p>
            <a:r>
              <a:rPr lang="en-US" sz="2800" dirty="0" smtClean="0"/>
              <a:t>Sentence segment: “for gas corporations to offer a voluntary renewable natural gas program”</a:t>
            </a:r>
          </a:p>
          <a:p>
            <a:pPr lvl="1"/>
            <a:r>
              <a:rPr lang="en-US" sz="2800" dirty="0" smtClean="0"/>
              <a:t>Subject – who is offering?</a:t>
            </a:r>
          </a:p>
          <a:p>
            <a:pPr lvl="2"/>
            <a:r>
              <a:rPr lang="en-US" sz="2400" dirty="0" smtClean="0"/>
              <a:t>Answer: the gas corporations</a:t>
            </a:r>
          </a:p>
          <a:p>
            <a:pPr lvl="1"/>
            <a:r>
              <a:rPr lang="en-US" sz="2800" dirty="0" smtClean="0"/>
              <a:t>Object – what is being offered?</a:t>
            </a:r>
          </a:p>
          <a:p>
            <a:pPr lvl="2"/>
            <a:r>
              <a:rPr lang="en-US" sz="2400" dirty="0" smtClean="0"/>
              <a:t>Answer: a voluntary renewable natural gas program</a:t>
            </a:r>
          </a:p>
          <a:p>
            <a:pPr lvl="1"/>
            <a:r>
              <a:rPr lang="en-US" sz="2800" dirty="0" smtClean="0"/>
              <a:t>Indirect Object – to whom is the offer being made?</a:t>
            </a:r>
          </a:p>
          <a:p>
            <a:pPr lvl="2"/>
            <a:r>
              <a:rPr lang="en-US" sz="2400" dirty="0" smtClean="0"/>
              <a:t>Unspecified by the sentence </a:t>
            </a:r>
            <a:endParaRPr lang="en-US" sz="2400" dirty="0"/>
          </a:p>
        </p:txBody>
      </p:sp>
    </p:spTree>
    <p:extLst>
      <p:ext uri="{BB962C8B-B14F-4D97-AF65-F5344CB8AC3E}">
        <p14:creationId xmlns:p14="http://schemas.microsoft.com/office/powerpoint/2010/main" val="128425009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could be the indirect object?</a:t>
            </a:r>
            <a:endParaRPr lang="en-US" dirty="0"/>
          </a:p>
        </p:txBody>
      </p:sp>
      <p:sp>
        <p:nvSpPr>
          <p:cNvPr id="3" name="Content Placeholder 2"/>
          <p:cNvSpPr>
            <a:spLocks noGrp="1"/>
          </p:cNvSpPr>
          <p:nvPr>
            <p:ph idx="1"/>
          </p:nvPr>
        </p:nvSpPr>
        <p:spPr/>
        <p:txBody>
          <a:bodyPr/>
          <a:lstStyle/>
          <a:p>
            <a:r>
              <a:rPr lang="en-US" sz="2800" dirty="0" smtClean="0"/>
              <a:t>There is only one logical option: the gas corporation’s customers</a:t>
            </a:r>
          </a:p>
          <a:p>
            <a:endParaRPr lang="en-US" sz="2800" dirty="0" smtClean="0"/>
          </a:p>
          <a:p>
            <a:r>
              <a:rPr lang="en-US" sz="2800" dirty="0"/>
              <a:t>“The commission shall adopt rules for </a:t>
            </a:r>
            <a:r>
              <a:rPr lang="en-US" sz="2800" dirty="0" smtClean="0"/>
              <a:t>gas corporations to offer a voluntary renewable natural gas program [to its customers]” </a:t>
            </a:r>
          </a:p>
          <a:p>
            <a:endParaRPr lang="en-US" dirty="0"/>
          </a:p>
        </p:txBody>
      </p:sp>
    </p:spTree>
    <p:extLst>
      <p:ext uri="{BB962C8B-B14F-4D97-AF65-F5344CB8AC3E}">
        <p14:creationId xmlns:p14="http://schemas.microsoft.com/office/powerpoint/2010/main" val="167392707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Customers must have a choice</a:t>
            </a:r>
            <a:endParaRPr lang="en-US" sz="5400" dirty="0"/>
          </a:p>
        </p:txBody>
      </p:sp>
      <p:sp>
        <p:nvSpPr>
          <p:cNvPr id="3" name="Content Placeholder 2"/>
          <p:cNvSpPr>
            <a:spLocks noGrp="1"/>
          </p:cNvSpPr>
          <p:nvPr>
            <p:ph idx="1"/>
          </p:nvPr>
        </p:nvSpPr>
        <p:spPr/>
        <p:txBody>
          <a:bodyPr>
            <a:normAutofit/>
          </a:bodyPr>
          <a:lstStyle/>
          <a:p>
            <a:r>
              <a:rPr lang="en-US" sz="2800" dirty="0" smtClean="0"/>
              <a:t>If the gas corporation’s customers are the recipient of the offer, then they must have a choice in the matter because of the definition of the word “offer.”</a:t>
            </a:r>
          </a:p>
          <a:p>
            <a:endParaRPr lang="en-US" sz="2800" dirty="0" smtClean="0"/>
          </a:p>
          <a:p>
            <a:r>
              <a:rPr lang="en-US" sz="2800" dirty="0" smtClean="0"/>
              <a:t>Customers only have a choice if “voluntary” means customers may voluntarily participate in the renewable natural gas program</a:t>
            </a:r>
            <a:endParaRPr lang="en-US" sz="2800" dirty="0"/>
          </a:p>
        </p:txBody>
      </p:sp>
    </p:spTree>
    <p:extLst>
      <p:ext uri="{BB962C8B-B14F-4D97-AF65-F5344CB8AC3E}">
        <p14:creationId xmlns:p14="http://schemas.microsoft.com/office/powerpoint/2010/main" val="298417433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Statute in this way produces Harmony</a:t>
            </a:r>
            <a:endParaRPr lang="en-US" dirty="0"/>
          </a:p>
        </p:txBody>
      </p:sp>
      <p:sp>
        <p:nvSpPr>
          <p:cNvPr id="3" name="Content Placeholder 2"/>
          <p:cNvSpPr>
            <a:spLocks noGrp="1"/>
          </p:cNvSpPr>
          <p:nvPr>
            <p:ph idx="1"/>
          </p:nvPr>
        </p:nvSpPr>
        <p:spPr/>
        <p:txBody>
          <a:bodyPr>
            <a:normAutofit/>
          </a:bodyPr>
          <a:lstStyle/>
          <a:p>
            <a:r>
              <a:rPr lang="en-US" sz="2800" dirty="0" smtClean="0"/>
              <a:t>“Voluntary” is defined as “</a:t>
            </a:r>
            <a:r>
              <a:rPr lang="en-US" sz="2800" dirty="0"/>
              <a:t>proceeding from the will or from one's own </a:t>
            </a:r>
            <a:r>
              <a:rPr lang="en-US" sz="2800" u="sng" dirty="0"/>
              <a:t>choice</a:t>
            </a:r>
            <a:r>
              <a:rPr lang="en-US" sz="2800" dirty="0"/>
              <a:t> or </a:t>
            </a:r>
            <a:r>
              <a:rPr lang="en-US" sz="2800" dirty="0" smtClean="0"/>
              <a:t>consent.”</a:t>
            </a:r>
          </a:p>
          <a:p>
            <a:r>
              <a:rPr lang="en-US" sz="2800" dirty="0" smtClean="0"/>
              <a:t>The use of both “offer” and “voluntary” harmonize to show that there must be a choice for the recipient of the offered “renewable natural gas program.”</a:t>
            </a:r>
          </a:p>
          <a:p>
            <a:r>
              <a:rPr lang="en-US" sz="2800" dirty="0" smtClean="0"/>
              <a:t>This is consistent with the OPC’s interpretation and inconsistent with the alternative interpretation. </a:t>
            </a:r>
            <a:endParaRPr lang="en-US" sz="2800" dirty="0"/>
          </a:p>
        </p:txBody>
      </p:sp>
    </p:spTree>
    <p:extLst>
      <p:ext uri="{BB962C8B-B14F-4D97-AF65-F5344CB8AC3E}">
        <p14:creationId xmlns:p14="http://schemas.microsoft.com/office/powerpoint/2010/main" val="194936582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should the Gas Companies’ interpretation be written?</a:t>
            </a:r>
            <a:endParaRPr lang="en-US" dirty="0"/>
          </a:p>
        </p:txBody>
      </p:sp>
      <p:sp>
        <p:nvSpPr>
          <p:cNvPr id="3" name="Content Placeholder 2"/>
          <p:cNvSpPr>
            <a:spLocks noGrp="1"/>
          </p:cNvSpPr>
          <p:nvPr>
            <p:ph idx="1"/>
          </p:nvPr>
        </p:nvSpPr>
        <p:spPr/>
        <p:txBody>
          <a:bodyPr anchor="ctr"/>
          <a:lstStyle/>
          <a:p>
            <a:pPr marL="0" indent="0" algn="ctr">
              <a:buNone/>
            </a:pPr>
            <a:r>
              <a:rPr lang="en-US" sz="3200" dirty="0" smtClean="0"/>
              <a:t>The commission shall adopt rules for gas corporations to </a:t>
            </a:r>
            <a:r>
              <a:rPr lang="en-US" sz="3200" u="sng" dirty="0" smtClean="0"/>
              <a:t>voluntarily institute</a:t>
            </a:r>
            <a:r>
              <a:rPr lang="en-US" sz="3200" dirty="0" smtClean="0"/>
              <a:t> a renewable natural gas program.</a:t>
            </a:r>
          </a:p>
          <a:p>
            <a:endParaRPr lang="en-US" dirty="0" smtClean="0"/>
          </a:p>
          <a:p>
            <a:endParaRPr lang="en-US" dirty="0"/>
          </a:p>
        </p:txBody>
      </p:sp>
    </p:spTree>
    <p:extLst>
      <p:ext uri="{BB962C8B-B14F-4D97-AF65-F5344CB8AC3E}">
        <p14:creationId xmlns:p14="http://schemas.microsoft.com/office/powerpoint/2010/main" val="1011680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How should the Gas Companies’ interpretation be written?</a:t>
            </a:r>
            <a:endParaRPr lang="en-US" sz="3600" dirty="0"/>
          </a:p>
        </p:txBody>
      </p:sp>
      <p:sp>
        <p:nvSpPr>
          <p:cNvPr id="3" name="Content Placeholder 2"/>
          <p:cNvSpPr>
            <a:spLocks noGrp="1"/>
          </p:cNvSpPr>
          <p:nvPr>
            <p:ph idx="1"/>
          </p:nvPr>
        </p:nvSpPr>
        <p:spPr/>
        <p:txBody>
          <a:bodyPr anchor="ctr"/>
          <a:lstStyle/>
          <a:p>
            <a:pPr marL="0" indent="0" algn="ctr">
              <a:buNone/>
            </a:pPr>
            <a:r>
              <a:rPr lang="en-US" sz="3200" dirty="0" smtClean="0"/>
              <a:t>The commission shall adopt rules </a:t>
            </a:r>
            <a:r>
              <a:rPr lang="en-US" sz="3200" u="sng" dirty="0" smtClean="0"/>
              <a:t>to offer</a:t>
            </a:r>
            <a:r>
              <a:rPr lang="en-US" sz="3200" dirty="0" smtClean="0"/>
              <a:t> gas corporations </a:t>
            </a:r>
            <a:r>
              <a:rPr lang="en-US" sz="3200" u="sng" dirty="0" smtClean="0"/>
              <a:t>the option </a:t>
            </a:r>
            <a:r>
              <a:rPr lang="en-US" sz="3200" dirty="0" smtClean="0"/>
              <a:t>to </a:t>
            </a:r>
            <a:r>
              <a:rPr lang="en-US" sz="3200" u="sng" dirty="0" smtClean="0"/>
              <a:t>voluntarily institute</a:t>
            </a:r>
            <a:r>
              <a:rPr lang="en-US" sz="3200" dirty="0" smtClean="0"/>
              <a:t> a renewable natural gas program.</a:t>
            </a:r>
          </a:p>
          <a:p>
            <a:endParaRPr lang="en-US" dirty="0" smtClean="0"/>
          </a:p>
          <a:p>
            <a:endParaRPr lang="en-US" dirty="0"/>
          </a:p>
        </p:txBody>
      </p:sp>
    </p:spTree>
    <p:extLst>
      <p:ext uri="{BB962C8B-B14F-4D97-AF65-F5344CB8AC3E}">
        <p14:creationId xmlns:p14="http://schemas.microsoft.com/office/powerpoint/2010/main" val="1705299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Considering Policy</a:t>
            </a:r>
            <a:endParaRPr lang="en-US" sz="5400" dirty="0"/>
          </a:p>
        </p:txBody>
      </p:sp>
      <p:sp>
        <p:nvSpPr>
          <p:cNvPr id="3" name="Content Placeholder 2"/>
          <p:cNvSpPr>
            <a:spLocks noGrp="1"/>
          </p:cNvSpPr>
          <p:nvPr>
            <p:ph idx="1"/>
          </p:nvPr>
        </p:nvSpPr>
        <p:spPr/>
        <p:txBody>
          <a:bodyPr>
            <a:normAutofit/>
          </a:bodyPr>
          <a:lstStyle/>
          <a:p>
            <a:r>
              <a:rPr lang="en-US" sz="2800" dirty="0" smtClean="0"/>
              <a:t>Who’s interpretation promotes renewable natural gas the most?</a:t>
            </a:r>
          </a:p>
          <a:p>
            <a:pPr lvl="1"/>
            <a:r>
              <a:rPr lang="en-US" sz="2800" dirty="0" smtClean="0"/>
              <a:t>OPC’s interpretation – every natural gas company must offer a renewable natural gas program and make it an </a:t>
            </a:r>
            <a:r>
              <a:rPr lang="en-US" sz="2800" b="1" u="sng" dirty="0" smtClean="0"/>
              <a:t>option</a:t>
            </a:r>
            <a:r>
              <a:rPr lang="en-US" sz="2800" dirty="0" smtClean="0"/>
              <a:t> for customers</a:t>
            </a:r>
          </a:p>
          <a:p>
            <a:pPr lvl="2"/>
            <a:r>
              <a:rPr lang="en-US" sz="2400" dirty="0" smtClean="0"/>
              <a:t>Guarantees four utilities are engaged in renewable natural gas</a:t>
            </a:r>
          </a:p>
          <a:p>
            <a:pPr lvl="1"/>
            <a:r>
              <a:rPr lang="en-US" sz="2800" dirty="0" smtClean="0"/>
              <a:t>Alternative interpretation – every natural gas company has the </a:t>
            </a:r>
            <a:r>
              <a:rPr lang="en-US" sz="2800" b="1" u="sng" dirty="0" smtClean="0"/>
              <a:t>option</a:t>
            </a:r>
            <a:r>
              <a:rPr lang="en-US" sz="2800" dirty="0" smtClean="0"/>
              <a:t> </a:t>
            </a:r>
            <a:r>
              <a:rPr lang="en-US" sz="2800" dirty="0"/>
              <a:t>to offer a renewable natural gas </a:t>
            </a:r>
            <a:r>
              <a:rPr lang="en-US" sz="2800" dirty="0" smtClean="0"/>
              <a:t>program</a:t>
            </a:r>
          </a:p>
          <a:p>
            <a:pPr lvl="2"/>
            <a:r>
              <a:rPr lang="en-US" sz="2400" dirty="0" smtClean="0"/>
              <a:t>No guarantee that any utility engages </a:t>
            </a:r>
            <a:r>
              <a:rPr lang="en-US" sz="2400" dirty="0"/>
              <a:t>in renewable natural </a:t>
            </a:r>
            <a:r>
              <a:rPr lang="en-US" sz="2400" dirty="0" smtClean="0"/>
              <a:t>gas</a:t>
            </a:r>
          </a:p>
          <a:p>
            <a:pPr lvl="1"/>
            <a:endParaRPr lang="en-US" dirty="0"/>
          </a:p>
        </p:txBody>
      </p:sp>
    </p:spTree>
    <p:extLst>
      <p:ext uri="{BB962C8B-B14F-4D97-AF65-F5344CB8AC3E}">
        <p14:creationId xmlns:p14="http://schemas.microsoft.com/office/powerpoint/2010/main" val="404703309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Conclusion</a:t>
            </a:r>
            <a:endParaRPr lang="en-US" sz="5400" dirty="0"/>
          </a:p>
        </p:txBody>
      </p:sp>
      <p:sp>
        <p:nvSpPr>
          <p:cNvPr id="3" name="Content Placeholder 2"/>
          <p:cNvSpPr>
            <a:spLocks noGrp="1"/>
          </p:cNvSpPr>
          <p:nvPr>
            <p:ph idx="1"/>
          </p:nvPr>
        </p:nvSpPr>
        <p:spPr/>
        <p:txBody>
          <a:bodyPr>
            <a:normAutofit/>
          </a:bodyPr>
          <a:lstStyle/>
          <a:p>
            <a:r>
              <a:rPr lang="en-US" sz="2800" dirty="0" smtClean="0"/>
              <a:t>The use of the terms “offer” and “voluntary” in the statute means it must be a choice for customers to participate</a:t>
            </a:r>
          </a:p>
          <a:p>
            <a:endParaRPr lang="en-US" sz="2800" dirty="0" smtClean="0"/>
          </a:p>
          <a:p>
            <a:r>
              <a:rPr lang="en-US" sz="2800" dirty="0" smtClean="0"/>
              <a:t>Under the principle of cost causation, the cost of any program should only be recovered from those that participate.</a:t>
            </a:r>
            <a:endParaRPr lang="en-US" sz="2800" dirty="0"/>
          </a:p>
        </p:txBody>
      </p:sp>
    </p:spTree>
    <p:extLst>
      <p:ext uri="{BB962C8B-B14F-4D97-AF65-F5344CB8AC3E}">
        <p14:creationId xmlns:p14="http://schemas.microsoft.com/office/powerpoint/2010/main" val="185606439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The Critical Sentence</a:t>
            </a:r>
            <a:endParaRPr lang="en-US" sz="5400" dirty="0"/>
          </a:p>
        </p:txBody>
      </p:sp>
      <p:sp>
        <p:nvSpPr>
          <p:cNvPr id="3" name="Content Placeholder 2"/>
          <p:cNvSpPr>
            <a:spLocks noGrp="1"/>
          </p:cNvSpPr>
          <p:nvPr>
            <p:ph idx="1"/>
          </p:nvPr>
        </p:nvSpPr>
        <p:spPr/>
        <p:txBody>
          <a:bodyPr anchor="ctr">
            <a:normAutofit/>
          </a:bodyPr>
          <a:lstStyle/>
          <a:p>
            <a:pPr marL="0" indent="0" algn="ctr">
              <a:buNone/>
            </a:pPr>
            <a:r>
              <a:rPr lang="en-US" sz="4400" dirty="0" smtClean="0"/>
              <a:t>The </a:t>
            </a:r>
            <a:r>
              <a:rPr lang="en-US" sz="4400" dirty="0"/>
              <a:t>commission shall adopt rules for gas corporations to offer a voluntary renewable natural gas program.</a:t>
            </a:r>
          </a:p>
        </p:txBody>
      </p:sp>
    </p:spTree>
    <p:extLst>
      <p:ext uri="{BB962C8B-B14F-4D97-AF65-F5344CB8AC3E}">
        <p14:creationId xmlns:p14="http://schemas.microsoft.com/office/powerpoint/2010/main" val="136387667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Two Interpretations</a:t>
            </a:r>
            <a:endParaRPr lang="en-US" sz="5400" dirty="0"/>
          </a:p>
        </p:txBody>
      </p:sp>
      <p:sp>
        <p:nvSpPr>
          <p:cNvPr id="3" name="Content Placeholder 2"/>
          <p:cNvSpPr>
            <a:spLocks noGrp="1"/>
          </p:cNvSpPr>
          <p:nvPr>
            <p:ph idx="1"/>
          </p:nvPr>
        </p:nvSpPr>
        <p:spPr/>
        <p:txBody>
          <a:bodyPr>
            <a:normAutofit/>
          </a:bodyPr>
          <a:lstStyle/>
          <a:p>
            <a:r>
              <a:rPr lang="en-US" sz="2800" dirty="0" smtClean="0"/>
              <a:t>OPC’s interpretation: </a:t>
            </a:r>
          </a:p>
          <a:p>
            <a:pPr lvl="1"/>
            <a:r>
              <a:rPr lang="en-US" sz="2800" dirty="0" smtClean="0"/>
              <a:t>the rules should require </a:t>
            </a:r>
            <a:r>
              <a:rPr lang="en-US" sz="2800" dirty="0"/>
              <a:t>gas corporations to offer a </a:t>
            </a:r>
            <a:r>
              <a:rPr lang="en-US" sz="2800" dirty="0" smtClean="0"/>
              <a:t>renewable </a:t>
            </a:r>
            <a:r>
              <a:rPr lang="en-US" sz="2800" dirty="0"/>
              <a:t>natural gas </a:t>
            </a:r>
            <a:r>
              <a:rPr lang="en-US" sz="2800" dirty="0" smtClean="0"/>
              <a:t>program that customers may voluntarily participate in.</a:t>
            </a:r>
          </a:p>
          <a:p>
            <a:pPr lvl="1"/>
            <a:endParaRPr lang="en-US" sz="2800" dirty="0" smtClean="0"/>
          </a:p>
          <a:p>
            <a:r>
              <a:rPr lang="en-US" sz="2800" dirty="0" smtClean="0"/>
              <a:t>Alternative interpretation: </a:t>
            </a:r>
          </a:p>
          <a:p>
            <a:pPr lvl="1"/>
            <a:r>
              <a:rPr lang="en-US" sz="2800" dirty="0" smtClean="0"/>
              <a:t>the rules allow gas corporations to voluntarily create renewable natural gas programs that all customers are required to participate in and/or pay for</a:t>
            </a:r>
            <a:endParaRPr lang="en-US" sz="2800" dirty="0"/>
          </a:p>
        </p:txBody>
      </p:sp>
    </p:spTree>
    <p:extLst>
      <p:ext uri="{BB962C8B-B14F-4D97-AF65-F5344CB8AC3E}">
        <p14:creationId xmlns:p14="http://schemas.microsoft.com/office/powerpoint/2010/main" val="132610689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Matter of legal/grammatical dispute</a:t>
            </a:r>
            <a:endParaRPr lang="en-US" sz="4400" dirty="0"/>
          </a:p>
        </p:txBody>
      </p:sp>
      <p:sp>
        <p:nvSpPr>
          <p:cNvPr id="3" name="Content Placeholder 2"/>
          <p:cNvSpPr>
            <a:spLocks noGrp="1"/>
          </p:cNvSpPr>
          <p:nvPr>
            <p:ph idx="1"/>
          </p:nvPr>
        </p:nvSpPr>
        <p:spPr/>
        <p:txBody>
          <a:bodyPr numCol="1" anchor="ctr">
            <a:normAutofit/>
          </a:bodyPr>
          <a:lstStyle/>
          <a:p>
            <a:pPr algn="just"/>
            <a:r>
              <a:rPr lang="en-US" sz="2400" dirty="0" smtClean="0"/>
              <a:t>Is the word “voluntary” </a:t>
            </a:r>
          </a:p>
          <a:p>
            <a:pPr algn="just"/>
            <a:endParaRPr lang="en-US" sz="2400" dirty="0" smtClean="0"/>
          </a:p>
          <a:p>
            <a:pPr marL="914400" lvl="1" indent="-457200" algn="just">
              <a:buFont typeface="+mj-lt"/>
              <a:buAutoNum type="arabicPeriod"/>
            </a:pPr>
            <a:r>
              <a:rPr lang="en-US" sz="2400" dirty="0"/>
              <a:t>A</a:t>
            </a:r>
            <a:r>
              <a:rPr lang="en-US" sz="2400" dirty="0" smtClean="0"/>
              <a:t>n adjective modifying the nature of the renewable natural gas program itself</a:t>
            </a:r>
            <a:endParaRPr lang="en-US" sz="2400" dirty="0"/>
          </a:p>
          <a:p>
            <a:pPr marL="457200" lvl="1" indent="0" algn="ctr">
              <a:spcAft>
                <a:spcPts val="1800"/>
              </a:spcAft>
              <a:buNone/>
            </a:pPr>
            <a:r>
              <a:rPr lang="en-US" sz="2400" dirty="0" smtClean="0"/>
              <a:t>OR</a:t>
            </a:r>
          </a:p>
          <a:p>
            <a:pPr marL="914400" lvl="1" indent="-457200" algn="just">
              <a:buFont typeface="+mj-lt"/>
              <a:buAutoNum type="arabicPeriod" startAt="2"/>
            </a:pPr>
            <a:r>
              <a:rPr lang="en-US" sz="2400" dirty="0" smtClean="0"/>
              <a:t>An adverb modifying the nature of the gas corporation’s ability to offer or institute a renewable natural gas program</a:t>
            </a:r>
            <a:endParaRPr lang="en-US" sz="2400" dirty="0"/>
          </a:p>
        </p:txBody>
      </p:sp>
    </p:spTree>
    <p:extLst>
      <p:ext uri="{BB962C8B-B14F-4D97-AF65-F5344CB8AC3E}">
        <p14:creationId xmlns:p14="http://schemas.microsoft.com/office/powerpoint/2010/main" val="119836374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Diagraming the Critical Sentence</a:t>
            </a:r>
            <a:endParaRPr lang="en-US" sz="4800" dirty="0"/>
          </a:p>
        </p:txBody>
      </p:sp>
      <p:sp>
        <p:nvSpPr>
          <p:cNvPr id="3" name="Content Placeholder 2"/>
          <p:cNvSpPr>
            <a:spLocks noGrp="1"/>
          </p:cNvSpPr>
          <p:nvPr>
            <p:ph idx="1"/>
          </p:nvPr>
        </p:nvSpPr>
        <p:spPr>
          <a:xfrm>
            <a:off x="685800" y="2194957"/>
            <a:ext cx="10820400" cy="4024125"/>
          </a:xfrm>
        </p:spPr>
        <p:txBody>
          <a:bodyPr anchor="ctr">
            <a:normAutofit/>
          </a:bodyPr>
          <a:lstStyle/>
          <a:p>
            <a:pPr marL="0" indent="0" algn="ctr">
              <a:buNone/>
            </a:pPr>
            <a:r>
              <a:rPr lang="en-US" sz="3200" dirty="0" smtClean="0"/>
              <a:t>The </a:t>
            </a:r>
            <a:r>
              <a:rPr lang="en-US" sz="3200" dirty="0"/>
              <a:t>commission shall adopt rules for gas corporations to offer a voluntary renewable natural gas program.</a:t>
            </a:r>
          </a:p>
        </p:txBody>
      </p:sp>
      <p:sp>
        <p:nvSpPr>
          <p:cNvPr id="11" name="Down Arrow 10"/>
          <p:cNvSpPr/>
          <p:nvPr/>
        </p:nvSpPr>
        <p:spPr>
          <a:xfrm>
            <a:off x="2273376" y="3063921"/>
            <a:ext cx="436728" cy="66874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4511722" y="3193575"/>
            <a:ext cx="436728" cy="409433"/>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6552697" y="2843008"/>
            <a:ext cx="436728" cy="834087"/>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a:off x="7421348" y="2324609"/>
            <a:ext cx="436728" cy="140805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9384133" y="3082741"/>
            <a:ext cx="436728" cy="66874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rot="10800000">
            <a:off x="1443494" y="4640616"/>
            <a:ext cx="436728" cy="66874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rot="10800000">
            <a:off x="3575919" y="4669928"/>
            <a:ext cx="436728" cy="66874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rot="10800000">
            <a:off x="7825685" y="4689442"/>
            <a:ext cx="436728" cy="66874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588011" y="2627310"/>
            <a:ext cx="1872017" cy="369332"/>
          </a:xfrm>
          <a:prstGeom prst="rect">
            <a:avLst/>
          </a:prstGeom>
          <a:noFill/>
        </p:spPr>
        <p:txBody>
          <a:bodyPr wrap="square" rtlCol="0">
            <a:spAutoFit/>
          </a:bodyPr>
          <a:lstStyle/>
          <a:p>
            <a:pPr algn="ctr"/>
            <a:r>
              <a:rPr lang="en-US" dirty="0" smtClean="0"/>
              <a:t>Subject Noun</a:t>
            </a:r>
            <a:endParaRPr lang="en-US" dirty="0"/>
          </a:p>
        </p:txBody>
      </p:sp>
      <p:sp>
        <p:nvSpPr>
          <p:cNvPr id="22" name="TextBox 21"/>
          <p:cNvSpPr txBox="1"/>
          <p:nvPr/>
        </p:nvSpPr>
        <p:spPr>
          <a:xfrm>
            <a:off x="3926444" y="2792999"/>
            <a:ext cx="1621810" cy="369332"/>
          </a:xfrm>
          <a:prstGeom prst="rect">
            <a:avLst/>
          </a:prstGeom>
          <a:noFill/>
        </p:spPr>
        <p:txBody>
          <a:bodyPr wrap="square" rtlCol="0">
            <a:spAutoFit/>
          </a:bodyPr>
          <a:lstStyle/>
          <a:p>
            <a:pPr algn="ctr"/>
            <a:r>
              <a:rPr lang="en-US" dirty="0" smtClean="0"/>
              <a:t>Verb Phrase</a:t>
            </a:r>
            <a:endParaRPr lang="en-US" dirty="0"/>
          </a:p>
        </p:txBody>
      </p:sp>
      <p:sp>
        <p:nvSpPr>
          <p:cNvPr id="23" name="TextBox 22"/>
          <p:cNvSpPr txBox="1"/>
          <p:nvPr/>
        </p:nvSpPr>
        <p:spPr>
          <a:xfrm>
            <a:off x="1787857" y="1825625"/>
            <a:ext cx="184731" cy="369332"/>
          </a:xfrm>
          <a:prstGeom prst="rect">
            <a:avLst/>
          </a:prstGeom>
          <a:noFill/>
        </p:spPr>
        <p:txBody>
          <a:bodyPr wrap="none" rtlCol="0">
            <a:spAutoFit/>
          </a:bodyPr>
          <a:lstStyle/>
          <a:p>
            <a:endParaRPr lang="en-US" dirty="0"/>
          </a:p>
        </p:txBody>
      </p:sp>
      <p:sp>
        <p:nvSpPr>
          <p:cNvPr id="24" name="TextBox 23"/>
          <p:cNvSpPr txBox="1"/>
          <p:nvPr/>
        </p:nvSpPr>
        <p:spPr>
          <a:xfrm>
            <a:off x="5906057" y="2434093"/>
            <a:ext cx="1423788" cy="369332"/>
          </a:xfrm>
          <a:prstGeom prst="rect">
            <a:avLst/>
          </a:prstGeom>
          <a:noFill/>
        </p:spPr>
        <p:txBody>
          <a:bodyPr wrap="none" rtlCol="0">
            <a:spAutoFit/>
          </a:bodyPr>
          <a:lstStyle/>
          <a:p>
            <a:pPr algn="ctr"/>
            <a:r>
              <a:rPr lang="en-US" dirty="0" smtClean="0"/>
              <a:t> Object Noun</a:t>
            </a:r>
            <a:endParaRPr lang="en-US" dirty="0"/>
          </a:p>
        </p:txBody>
      </p:sp>
      <p:sp>
        <p:nvSpPr>
          <p:cNvPr id="25" name="TextBox 24"/>
          <p:cNvSpPr txBox="1"/>
          <p:nvPr/>
        </p:nvSpPr>
        <p:spPr>
          <a:xfrm>
            <a:off x="6976990" y="1864183"/>
            <a:ext cx="1255665" cy="369332"/>
          </a:xfrm>
          <a:prstGeom prst="rect">
            <a:avLst/>
          </a:prstGeom>
          <a:noFill/>
        </p:spPr>
        <p:txBody>
          <a:bodyPr wrap="none" rtlCol="0">
            <a:spAutoFit/>
          </a:bodyPr>
          <a:lstStyle/>
          <a:p>
            <a:pPr algn="ctr"/>
            <a:r>
              <a:rPr lang="en-US" dirty="0" smtClean="0"/>
              <a:t>Preposition</a:t>
            </a:r>
            <a:endParaRPr lang="en-US" dirty="0"/>
          </a:p>
        </p:txBody>
      </p:sp>
      <p:sp>
        <p:nvSpPr>
          <p:cNvPr id="26" name="TextBox 25"/>
          <p:cNvSpPr txBox="1"/>
          <p:nvPr/>
        </p:nvSpPr>
        <p:spPr>
          <a:xfrm>
            <a:off x="8407636" y="2165645"/>
            <a:ext cx="2444015" cy="923330"/>
          </a:xfrm>
          <a:prstGeom prst="rect">
            <a:avLst/>
          </a:prstGeom>
          <a:noFill/>
        </p:spPr>
        <p:txBody>
          <a:bodyPr wrap="square" rtlCol="0">
            <a:spAutoFit/>
          </a:bodyPr>
          <a:lstStyle/>
          <a:p>
            <a:pPr algn="ctr"/>
            <a:r>
              <a:rPr lang="en-US" dirty="0" smtClean="0"/>
              <a:t>Noun Phrase </a:t>
            </a:r>
            <a:r>
              <a:rPr lang="en-US" dirty="0"/>
              <a:t>D</a:t>
            </a:r>
            <a:r>
              <a:rPr lang="en-US" dirty="0" smtClean="0"/>
              <a:t>esignating Intended Recipients </a:t>
            </a:r>
            <a:endParaRPr lang="en-US" dirty="0"/>
          </a:p>
        </p:txBody>
      </p:sp>
      <p:sp>
        <p:nvSpPr>
          <p:cNvPr id="27" name="TextBox 26"/>
          <p:cNvSpPr txBox="1"/>
          <p:nvPr/>
        </p:nvSpPr>
        <p:spPr>
          <a:xfrm>
            <a:off x="867796" y="5338668"/>
            <a:ext cx="1497924" cy="369332"/>
          </a:xfrm>
          <a:prstGeom prst="rect">
            <a:avLst/>
          </a:prstGeom>
          <a:noFill/>
        </p:spPr>
        <p:txBody>
          <a:bodyPr wrap="square" rtlCol="0">
            <a:spAutoFit/>
          </a:bodyPr>
          <a:lstStyle/>
          <a:p>
            <a:pPr algn="ctr"/>
            <a:r>
              <a:rPr lang="en-US" dirty="0" smtClean="0"/>
              <a:t>Verb phrase</a:t>
            </a:r>
            <a:endParaRPr lang="en-US" dirty="0"/>
          </a:p>
        </p:txBody>
      </p:sp>
      <p:sp>
        <p:nvSpPr>
          <p:cNvPr id="30" name="TextBox 29"/>
          <p:cNvSpPr txBox="1"/>
          <p:nvPr/>
        </p:nvSpPr>
        <p:spPr>
          <a:xfrm>
            <a:off x="2900080" y="5409543"/>
            <a:ext cx="1666603" cy="369332"/>
          </a:xfrm>
          <a:prstGeom prst="rect">
            <a:avLst/>
          </a:prstGeom>
          <a:noFill/>
        </p:spPr>
        <p:txBody>
          <a:bodyPr wrap="square" rtlCol="0">
            <a:spAutoFit/>
          </a:bodyPr>
          <a:lstStyle/>
          <a:p>
            <a:pPr algn="ctr"/>
            <a:r>
              <a:rPr lang="en-US" dirty="0" smtClean="0"/>
              <a:t>Adjective</a:t>
            </a:r>
            <a:endParaRPr lang="en-US" dirty="0"/>
          </a:p>
        </p:txBody>
      </p:sp>
      <p:sp>
        <p:nvSpPr>
          <p:cNvPr id="31" name="TextBox 30"/>
          <p:cNvSpPr txBox="1"/>
          <p:nvPr/>
        </p:nvSpPr>
        <p:spPr>
          <a:xfrm>
            <a:off x="7329845" y="5455709"/>
            <a:ext cx="1399465" cy="646331"/>
          </a:xfrm>
          <a:prstGeom prst="rect">
            <a:avLst/>
          </a:prstGeom>
          <a:noFill/>
        </p:spPr>
        <p:txBody>
          <a:bodyPr wrap="square" rtlCol="0">
            <a:spAutoFit/>
          </a:bodyPr>
          <a:lstStyle/>
          <a:p>
            <a:pPr algn="ctr"/>
            <a:r>
              <a:rPr lang="en-US" dirty="0" smtClean="0"/>
              <a:t>Noun Phrase</a:t>
            </a:r>
            <a:endParaRPr lang="en-US" dirty="0"/>
          </a:p>
        </p:txBody>
      </p:sp>
      <p:sp>
        <p:nvSpPr>
          <p:cNvPr id="32" name="Rectangle 31"/>
          <p:cNvSpPr/>
          <p:nvPr/>
        </p:nvSpPr>
        <p:spPr>
          <a:xfrm>
            <a:off x="867796" y="3773015"/>
            <a:ext cx="3177601" cy="382138"/>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3" name="Rectangle 32"/>
          <p:cNvSpPr/>
          <p:nvPr/>
        </p:nvSpPr>
        <p:spPr>
          <a:xfrm>
            <a:off x="4076569" y="3769124"/>
            <a:ext cx="2225285" cy="382138"/>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8" name="Rectangle 37"/>
          <p:cNvSpPr/>
          <p:nvPr/>
        </p:nvSpPr>
        <p:spPr>
          <a:xfrm>
            <a:off x="6340419" y="3769124"/>
            <a:ext cx="923981" cy="382138"/>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9" name="Rectangle 38"/>
          <p:cNvSpPr/>
          <p:nvPr/>
        </p:nvSpPr>
        <p:spPr>
          <a:xfrm>
            <a:off x="7302965" y="3773015"/>
            <a:ext cx="618660" cy="382138"/>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0" name="Rectangle 39"/>
          <p:cNvSpPr/>
          <p:nvPr/>
        </p:nvSpPr>
        <p:spPr>
          <a:xfrm>
            <a:off x="7980773" y="3769124"/>
            <a:ext cx="3423700" cy="382138"/>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1" name="Rectangle 40"/>
          <p:cNvSpPr/>
          <p:nvPr/>
        </p:nvSpPr>
        <p:spPr>
          <a:xfrm>
            <a:off x="897073" y="4214499"/>
            <a:ext cx="1581721" cy="382138"/>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3" name="Rectangle 42"/>
          <p:cNvSpPr/>
          <p:nvPr/>
        </p:nvSpPr>
        <p:spPr>
          <a:xfrm>
            <a:off x="2862877" y="4206270"/>
            <a:ext cx="1923725" cy="411673"/>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4" name="Rectangle 43"/>
          <p:cNvSpPr/>
          <p:nvPr/>
        </p:nvSpPr>
        <p:spPr>
          <a:xfrm>
            <a:off x="4850893" y="4196412"/>
            <a:ext cx="6386312" cy="431387"/>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16891408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fade">
                                      <p:cBhvr>
                                        <p:cTn id="21" dur="500"/>
                                        <p:tgtEl>
                                          <p:spTgt spid="3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500"/>
                                        <p:tgtEl>
                                          <p:spTgt spid="2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500"/>
                                        <p:tgtEl>
                                          <p:spTgt spid="3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500"/>
                                        <p:tgtEl>
                                          <p:spTgt spid="24"/>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500"/>
                                        <p:tgtEl>
                                          <p:spTgt spid="15"/>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fade">
                                      <p:cBhvr>
                                        <p:cTn id="43" dur="500"/>
                                        <p:tgtEl>
                                          <p:spTgt spid="39"/>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fade">
                                      <p:cBhvr>
                                        <p:cTn id="46" dur="500"/>
                                        <p:tgtEl>
                                          <p:spTgt spid="25"/>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fade">
                                      <p:cBhvr>
                                        <p:cTn id="51" dur="500"/>
                                        <p:tgtEl>
                                          <p:spTgt spid="16"/>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40"/>
                                        </p:tgtEl>
                                        <p:attrNameLst>
                                          <p:attrName>style.visibility</p:attrName>
                                        </p:attrNameLst>
                                      </p:cBhvr>
                                      <p:to>
                                        <p:strVal val="visible"/>
                                      </p:to>
                                    </p:set>
                                    <p:animEffect transition="in" filter="fade">
                                      <p:cBhvr>
                                        <p:cTn id="54" dur="500"/>
                                        <p:tgtEl>
                                          <p:spTgt spid="40"/>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fade">
                                      <p:cBhvr>
                                        <p:cTn id="57" dur="500"/>
                                        <p:tgtEl>
                                          <p:spTgt spid="26"/>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500"/>
                                        <p:tgtEl>
                                          <p:spTgt spid="17"/>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fade">
                                      <p:cBhvr>
                                        <p:cTn id="65" dur="500"/>
                                        <p:tgtEl>
                                          <p:spTgt spid="41"/>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500"/>
                                        <p:tgtEl>
                                          <p:spTgt spid="27"/>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fade">
                                      <p:cBhvr>
                                        <p:cTn id="73" dur="500"/>
                                        <p:tgtEl>
                                          <p:spTgt spid="20"/>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fade">
                                      <p:cBhvr>
                                        <p:cTn id="76" dur="500"/>
                                        <p:tgtEl>
                                          <p:spTgt spid="44"/>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500"/>
                                        <p:tgtEl>
                                          <p:spTgt spid="31"/>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fade">
                                      <p:cBhvr>
                                        <p:cTn id="84" dur="500"/>
                                        <p:tgtEl>
                                          <p:spTgt spid="18"/>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fade">
                                      <p:cBhvr>
                                        <p:cTn id="87" dur="500"/>
                                        <p:tgtEl>
                                          <p:spTgt spid="43"/>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30"/>
                                        </p:tgtEl>
                                        <p:attrNameLst>
                                          <p:attrName>style.visibility</p:attrName>
                                        </p:attrNameLst>
                                      </p:cBhvr>
                                      <p:to>
                                        <p:strVal val="visible"/>
                                      </p:to>
                                    </p:set>
                                    <p:animEffect transition="in" filter="fade">
                                      <p:cBhvr>
                                        <p:cTn id="90"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5" grpId="0" animBg="1"/>
      <p:bldP spid="16" grpId="0" animBg="1"/>
      <p:bldP spid="17" grpId="0" animBg="1"/>
      <p:bldP spid="18" grpId="0" animBg="1"/>
      <p:bldP spid="20" grpId="0" animBg="1"/>
      <p:bldP spid="21" grpId="0"/>
      <p:bldP spid="22" grpId="0"/>
      <p:bldP spid="24" grpId="0"/>
      <p:bldP spid="25" grpId="0"/>
      <p:bldP spid="26" grpId="0"/>
      <p:bldP spid="27" grpId="0"/>
      <p:bldP spid="30" grpId="0"/>
      <p:bldP spid="31" grpId="0"/>
      <p:bldP spid="32" grpId="0" animBg="1"/>
      <p:bldP spid="33" grpId="0" animBg="1"/>
      <p:bldP spid="38" grpId="0" animBg="1"/>
      <p:bldP spid="39" grpId="0" animBg="1"/>
      <p:bldP spid="40" grpId="0" animBg="1"/>
      <p:bldP spid="41" grpId="0" animBg="1"/>
      <p:bldP spid="43" grpId="0" animBg="1"/>
      <p:bldP spid="4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“Voluntary” is an adjective</a:t>
            </a:r>
            <a:endParaRPr lang="en-US" sz="4400" dirty="0"/>
          </a:p>
        </p:txBody>
      </p:sp>
      <p:sp>
        <p:nvSpPr>
          <p:cNvPr id="3" name="Content Placeholder 2"/>
          <p:cNvSpPr>
            <a:spLocks noGrp="1"/>
          </p:cNvSpPr>
          <p:nvPr>
            <p:ph idx="1"/>
          </p:nvPr>
        </p:nvSpPr>
        <p:spPr/>
        <p:txBody>
          <a:bodyPr>
            <a:normAutofit/>
          </a:bodyPr>
          <a:lstStyle/>
          <a:p>
            <a:r>
              <a:rPr lang="en-US" sz="3200" dirty="0" smtClean="0"/>
              <a:t>In the critical sentence, “voluntary” is being used as an adjective to modify the noun phrase “renewable natural gas program”</a:t>
            </a:r>
          </a:p>
          <a:p>
            <a:r>
              <a:rPr lang="en-US" sz="3200" dirty="0" smtClean="0"/>
              <a:t>This supports the OPC’s interpretation</a:t>
            </a:r>
          </a:p>
          <a:p>
            <a:r>
              <a:rPr lang="en-US" sz="3200" dirty="0" smtClean="0"/>
              <a:t>It is the renewable natural gas program that is voluntary, not the ability of the gas corporation to institute it</a:t>
            </a:r>
            <a:endParaRPr lang="en-US" sz="3200" dirty="0"/>
          </a:p>
        </p:txBody>
      </p:sp>
    </p:spTree>
    <p:extLst>
      <p:ext uri="{BB962C8B-B14F-4D97-AF65-F5344CB8AC3E}">
        <p14:creationId xmlns:p14="http://schemas.microsoft.com/office/powerpoint/2010/main" val="155346428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Opposite Interpretation Needs Voluntary to be an Adverb</a:t>
            </a:r>
            <a:endParaRPr lang="en-US" dirty="0"/>
          </a:p>
        </p:txBody>
      </p:sp>
      <p:sp>
        <p:nvSpPr>
          <p:cNvPr id="3" name="Content Placeholder 2"/>
          <p:cNvSpPr>
            <a:spLocks noGrp="1"/>
          </p:cNvSpPr>
          <p:nvPr>
            <p:ph idx="1"/>
          </p:nvPr>
        </p:nvSpPr>
        <p:spPr/>
        <p:txBody>
          <a:bodyPr>
            <a:normAutofit/>
          </a:bodyPr>
          <a:lstStyle/>
          <a:p>
            <a:r>
              <a:rPr lang="en-US" sz="2800" dirty="0" smtClean="0"/>
              <a:t>The alternative interpretation needs “voluntary” to be modifying what the gas </a:t>
            </a:r>
            <a:r>
              <a:rPr lang="en-US" sz="2800" dirty="0"/>
              <a:t>c</a:t>
            </a:r>
            <a:r>
              <a:rPr lang="en-US" sz="2800" dirty="0" smtClean="0"/>
              <a:t>orporation is doing, </a:t>
            </a:r>
            <a:r>
              <a:rPr lang="en-US" sz="2800" i="1" dirty="0" smtClean="0"/>
              <a:t>i.e.</a:t>
            </a:r>
            <a:r>
              <a:rPr lang="en-US" sz="2800" dirty="0" smtClean="0"/>
              <a:t> the verb phrase “to offer”</a:t>
            </a:r>
          </a:p>
          <a:p>
            <a:endParaRPr lang="en-US" sz="2800" dirty="0" smtClean="0"/>
          </a:p>
          <a:p>
            <a:r>
              <a:rPr lang="en-US" sz="3200" dirty="0" smtClean="0"/>
              <a:t>“</a:t>
            </a:r>
            <a:r>
              <a:rPr lang="en-US" sz="3200" dirty="0"/>
              <a:t>The commission shall adopt rules </a:t>
            </a:r>
            <a:r>
              <a:rPr lang="en-US" sz="3200" dirty="0" smtClean="0"/>
              <a:t>for </a:t>
            </a:r>
            <a:r>
              <a:rPr lang="en-US" sz="3200" dirty="0"/>
              <a:t>gas corporations to </a:t>
            </a:r>
            <a:r>
              <a:rPr lang="en-US" sz="3200" u="sng" dirty="0" smtClean="0"/>
              <a:t>voluntarily</a:t>
            </a:r>
            <a:r>
              <a:rPr lang="en-US" sz="3200" dirty="0" smtClean="0"/>
              <a:t> offer </a:t>
            </a:r>
            <a:r>
              <a:rPr lang="en-US" sz="3200" dirty="0"/>
              <a:t>a </a:t>
            </a:r>
            <a:r>
              <a:rPr lang="en-US" sz="3200" dirty="0" smtClean="0"/>
              <a:t>renewable </a:t>
            </a:r>
            <a:r>
              <a:rPr lang="en-US" sz="3200" dirty="0"/>
              <a:t>natural gas </a:t>
            </a:r>
            <a:r>
              <a:rPr lang="en-US" sz="3200" dirty="0" smtClean="0"/>
              <a:t>program”</a:t>
            </a:r>
            <a:endParaRPr lang="en-US" sz="2800" dirty="0"/>
          </a:p>
        </p:txBody>
      </p:sp>
    </p:spTree>
    <p:extLst>
      <p:ext uri="{BB962C8B-B14F-4D97-AF65-F5344CB8AC3E}">
        <p14:creationId xmlns:p14="http://schemas.microsoft.com/office/powerpoint/2010/main" val="419552479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Possible </a:t>
            </a:r>
            <a:r>
              <a:rPr lang="en-US" sz="5400" dirty="0"/>
              <a:t>S</a:t>
            </a:r>
            <a:r>
              <a:rPr lang="en-US" sz="5400" dirty="0" smtClean="0"/>
              <a:t>econd </a:t>
            </a:r>
            <a:r>
              <a:rPr lang="en-US" sz="5400" dirty="0"/>
              <a:t>A</a:t>
            </a:r>
            <a:r>
              <a:rPr lang="en-US" sz="5400" dirty="0" smtClean="0"/>
              <a:t>rgument</a:t>
            </a:r>
            <a:endParaRPr lang="en-US" sz="5400" dirty="0"/>
          </a:p>
        </p:txBody>
      </p:sp>
      <p:sp>
        <p:nvSpPr>
          <p:cNvPr id="3" name="Content Placeholder 2"/>
          <p:cNvSpPr>
            <a:spLocks noGrp="1"/>
          </p:cNvSpPr>
          <p:nvPr>
            <p:ph idx="1"/>
          </p:nvPr>
        </p:nvSpPr>
        <p:spPr/>
        <p:txBody>
          <a:bodyPr>
            <a:normAutofit/>
          </a:bodyPr>
          <a:lstStyle/>
          <a:p>
            <a:r>
              <a:rPr lang="en-US" sz="2800" dirty="0" smtClean="0"/>
              <a:t>There is a possible second argument that a “voluntary renewable natural gas program” means voluntary for the gas companies</a:t>
            </a:r>
          </a:p>
          <a:p>
            <a:endParaRPr lang="en-US" sz="2800" dirty="0" smtClean="0"/>
          </a:p>
          <a:p>
            <a:r>
              <a:rPr lang="en-US" sz="2800" dirty="0" smtClean="0"/>
              <a:t>This is obviously wrong, though, if one considers the verb phrase used in the sentence</a:t>
            </a:r>
            <a:endParaRPr lang="en-US" sz="2800" dirty="0"/>
          </a:p>
        </p:txBody>
      </p:sp>
    </p:spTree>
    <p:extLst>
      <p:ext uri="{BB962C8B-B14F-4D97-AF65-F5344CB8AC3E}">
        <p14:creationId xmlns:p14="http://schemas.microsoft.com/office/powerpoint/2010/main" val="48995587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“to offer”</a:t>
            </a:r>
            <a:endParaRPr lang="en-US" sz="5400" dirty="0"/>
          </a:p>
        </p:txBody>
      </p:sp>
      <p:sp>
        <p:nvSpPr>
          <p:cNvPr id="3" name="Content Placeholder 2"/>
          <p:cNvSpPr>
            <a:spLocks noGrp="1"/>
          </p:cNvSpPr>
          <p:nvPr>
            <p:ph idx="1"/>
          </p:nvPr>
        </p:nvSpPr>
        <p:spPr/>
        <p:txBody>
          <a:bodyPr>
            <a:normAutofit/>
          </a:bodyPr>
          <a:lstStyle/>
          <a:p>
            <a:r>
              <a:rPr lang="en-US" sz="2800" dirty="0" smtClean="0"/>
              <a:t>Defined: to present </a:t>
            </a:r>
            <a:r>
              <a:rPr lang="en-US" sz="2800" dirty="0"/>
              <a:t>or proffer (something) for (someone) to accept or reject as so desired</a:t>
            </a:r>
            <a:r>
              <a:rPr lang="en-US" sz="2800" dirty="0" smtClean="0"/>
              <a:t>.</a:t>
            </a:r>
          </a:p>
          <a:p>
            <a:endParaRPr lang="en-US" sz="2800" dirty="0" smtClean="0"/>
          </a:p>
          <a:p>
            <a:r>
              <a:rPr lang="en-US" sz="2800" dirty="0" smtClean="0"/>
              <a:t>Necessarily requires </a:t>
            </a:r>
            <a:r>
              <a:rPr lang="en-US" sz="2800" b="1" u="sng" dirty="0" smtClean="0"/>
              <a:t>choice</a:t>
            </a:r>
            <a:r>
              <a:rPr lang="en-US" sz="2800" dirty="0" smtClean="0"/>
              <a:t> on part of recipient to accept</a:t>
            </a:r>
            <a:endParaRPr lang="en-US" sz="2800" dirty="0"/>
          </a:p>
        </p:txBody>
      </p:sp>
    </p:spTree>
    <p:extLst>
      <p:ext uri="{BB962C8B-B14F-4D97-AF65-F5344CB8AC3E}">
        <p14:creationId xmlns:p14="http://schemas.microsoft.com/office/powerpoint/2010/main" val="211138359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214</TotalTime>
  <Words>852</Words>
  <Application>Microsoft Office PowerPoint</Application>
  <PresentationFormat>Widescreen</PresentationFormat>
  <Paragraphs>77</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Century Gothic</vt:lpstr>
      <vt:lpstr>Vapor Trail</vt:lpstr>
      <vt:lpstr>Properly interpreting Section 386.895</vt:lpstr>
      <vt:lpstr>The Critical Sentence</vt:lpstr>
      <vt:lpstr>Two Interpretations</vt:lpstr>
      <vt:lpstr>Matter of legal/grammatical dispute</vt:lpstr>
      <vt:lpstr>Diagraming the Critical Sentence</vt:lpstr>
      <vt:lpstr>“Voluntary” is an adjective</vt:lpstr>
      <vt:lpstr>Opposite Interpretation Needs Voluntary to be an Adverb</vt:lpstr>
      <vt:lpstr>Possible Second Argument</vt:lpstr>
      <vt:lpstr>“to offer”</vt:lpstr>
      <vt:lpstr>Who is Offering and Who is accepting?</vt:lpstr>
      <vt:lpstr>Who could be the indirect object?</vt:lpstr>
      <vt:lpstr>Customers must have a choice</vt:lpstr>
      <vt:lpstr>Reading Statute in this way produces Harmony</vt:lpstr>
      <vt:lpstr>How should the Gas Companies’ interpretation be written?</vt:lpstr>
      <vt:lpstr>How should the Gas Companies’ interpretation be written?</vt:lpstr>
      <vt:lpstr>Considering Policy</vt:lpstr>
      <vt:lpstr>Conclusion</vt:lpstr>
    </vt:vector>
  </TitlesOfParts>
  <Company>State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Clizer, John</dc:creator>
  <cp:lastModifiedBy>Vaught, Dianna</cp:lastModifiedBy>
  <cp:revision>20</cp:revision>
  <dcterms:created xsi:type="dcterms:W3CDTF">2023-06-08T14:35:15Z</dcterms:created>
  <dcterms:modified xsi:type="dcterms:W3CDTF">2023-07-03T14:11:54Z</dcterms:modified>
</cp:coreProperties>
</file>