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4"/>
  </p:notesMasterIdLst>
  <p:handoutMasterIdLst>
    <p:handoutMasterId r:id="rId25"/>
  </p:handoutMasterIdLst>
  <p:sldIdLst>
    <p:sldId id="470" r:id="rId2"/>
    <p:sldId id="443" r:id="rId3"/>
    <p:sldId id="474" r:id="rId4"/>
    <p:sldId id="475" r:id="rId5"/>
    <p:sldId id="476" r:id="rId6"/>
    <p:sldId id="477" r:id="rId7"/>
    <p:sldId id="478" r:id="rId8"/>
    <p:sldId id="479" r:id="rId9"/>
    <p:sldId id="480" r:id="rId10"/>
    <p:sldId id="433" r:id="rId11"/>
    <p:sldId id="481" r:id="rId12"/>
    <p:sldId id="466" r:id="rId13"/>
    <p:sldId id="467" r:id="rId14"/>
    <p:sldId id="437" r:id="rId15"/>
    <p:sldId id="468" r:id="rId16"/>
    <p:sldId id="457" r:id="rId17"/>
    <p:sldId id="446" r:id="rId18"/>
    <p:sldId id="460" r:id="rId19"/>
    <p:sldId id="482" r:id="rId20"/>
    <p:sldId id="431" r:id="rId21"/>
    <p:sldId id="473" r:id="rId22"/>
    <p:sldId id="47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006600"/>
    <a:srgbClr val="FFFF99"/>
    <a:srgbClr val="F8F8F8"/>
    <a:srgbClr val="4D4D4C"/>
    <a:srgbClr val="868685"/>
    <a:srgbClr val="0D3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6398" autoAdjust="0"/>
  </p:normalViewPr>
  <p:slideViewPr>
    <p:cSldViewPr snapToGrid="0">
      <p:cViewPr varScale="1">
        <p:scale>
          <a:sx n="75" d="100"/>
          <a:sy n="75" d="100"/>
        </p:scale>
        <p:origin x="1666" y="53"/>
      </p:cViewPr>
      <p:guideLst>
        <p:guide orient="horz" pos="1728"/>
        <p:guide pos="2880"/>
      </p:guideLst>
    </p:cSldViewPr>
  </p:slideViewPr>
  <p:notesTextViewPr>
    <p:cViewPr>
      <p:scale>
        <a:sx n="100" d="100"/>
        <a:sy n="100" d="100"/>
      </p:scale>
      <p:origin x="0" y="0"/>
    </p:cViewPr>
  </p:notesTextViewPr>
  <p:sorterViewPr>
    <p:cViewPr>
      <p:scale>
        <a:sx n="81" d="100"/>
        <a:sy n="81" d="100"/>
      </p:scale>
      <p:origin x="0" y="0"/>
    </p:cViewPr>
  </p:sorterViewPr>
  <p:notesViewPr>
    <p:cSldViewPr snapToGrid="0">
      <p:cViewPr>
        <p:scale>
          <a:sx n="100" d="100"/>
          <a:sy n="100" d="100"/>
        </p:scale>
        <p:origin x="-2460" y="17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Sales</c:v>
                </c:pt>
              </c:strCache>
            </c:strRef>
          </c:tx>
          <c:spPr>
            <a:ln>
              <a:solidFill>
                <a:schemeClr val="bg1"/>
              </a:solidFill>
            </a:ln>
          </c:spPr>
          <c:dLbls>
            <c:delete val="1"/>
          </c:dLbls>
          <c:cat>
            <c:strRef>
              <c:f>Sheet1!$A$2:$A$6</c:f>
              <c:strCache>
                <c:ptCount val="5"/>
                <c:pt idx="0">
                  <c:v>Medical/Healthcare</c:v>
                </c:pt>
                <c:pt idx="1">
                  <c:v>Business</c:v>
                </c:pt>
                <c:pt idx="2">
                  <c:v>Government/Military</c:v>
                </c:pt>
                <c:pt idx="3">
                  <c:v>Education</c:v>
                </c:pt>
                <c:pt idx="4">
                  <c:v>Bank/Credit/Financial</c:v>
                </c:pt>
              </c:strCache>
            </c:strRef>
          </c:cat>
          <c:val>
            <c:numRef>
              <c:f>Sheet1!$B$2:$B$6</c:f>
              <c:numCache>
                <c:formatCode>General</c:formatCode>
                <c:ptCount val="5"/>
                <c:pt idx="0">
                  <c:v>42.5</c:v>
                </c:pt>
                <c:pt idx="1">
                  <c:v>33</c:v>
                </c:pt>
                <c:pt idx="2">
                  <c:v>11.7</c:v>
                </c:pt>
                <c:pt idx="3">
                  <c:v>7.3</c:v>
                </c:pt>
                <c:pt idx="4">
                  <c:v>5.5</c:v>
                </c:pt>
              </c:numCache>
            </c:numRef>
          </c:val>
          <c:extLst>
            <c:ext xmlns:c16="http://schemas.microsoft.com/office/drawing/2014/chart" uri="{C3380CC4-5D6E-409C-BE32-E72D297353CC}">
              <c16:uniqueId val="{00000000-F2C0-4305-BFA9-17C93B0D1936}"/>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6217BD9-0204-4850-8367-B8CDF043CC87}" type="datetimeFigureOut">
              <a:rPr lang="en-US" smtClean="0"/>
              <a:pPr/>
              <a:t>12/12/2017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90D141B-EEE2-412A-8DB1-E5429467F80C}" type="slidenum">
              <a:rPr lang="en-US" smtClean="0"/>
              <a:pPr/>
              <a:t>‹#›</a:t>
            </a:fld>
            <a:endParaRPr lang="en-US"/>
          </a:p>
        </p:txBody>
      </p:sp>
    </p:spTree>
    <p:extLst>
      <p:ext uri="{BB962C8B-B14F-4D97-AF65-F5344CB8AC3E}">
        <p14:creationId xmlns:p14="http://schemas.microsoft.com/office/powerpoint/2010/main" val="3787541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pPr/>
              <a:t>12/12/2017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pPr/>
              <a:t>‹#›</a:t>
            </a:fld>
            <a:endParaRPr lang="en-US"/>
          </a:p>
        </p:txBody>
      </p:sp>
    </p:spTree>
    <p:extLst>
      <p:ext uri="{BB962C8B-B14F-4D97-AF65-F5344CB8AC3E}">
        <p14:creationId xmlns:p14="http://schemas.microsoft.com/office/powerpoint/2010/main" val="326806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p:txBody>
          <a:bodyPr/>
          <a:lstStyle>
            <a:lvl1pPr defTabSz="928637" eaLnBrk="0" hangingPunct="0">
              <a:spcBef>
                <a:spcPct val="30000"/>
              </a:spcBef>
              <a:defRPr sz="1200">
                <a:solidFill>
                  <a:schemeClr val="tx1"/>
                </a:solidFill>
                <a:latin typeface="Arial" charset="0"/>
                <a:ea typeface="ＭＳ Ｐゴシック" pitchFamily="34" charset="-128"/>
              </a:defRPr>
            </a:lvl1pPr>
            <a:lvl2pPr marL="742909" indent="-285734" defTabSz="928637" eaLnBrk="0" hangingPunct="0">
              <a:spcBef>
                <a:spcPct val="30000"/>
              </a:spcBef>
              <a:defRPr sz="1200">
                <a:solidFill>
                  <a:schemeClr val="tx1"/>
                </a:solidFill>
                <a:latin typeface="Arial" charset="0"/>
                <a:ea typeface="ＭＳ Ｐゴシック" pitchFamily="34" charset="-128"/>
              </a:defRPr>
            </a:lvl2pPr>
            <a:lvl3pPr marL="1142937" indent="-228587" defTabSz="928637" eaLnBrk="0" hangingPunct="0">
              <a:spcBef>
                <a:spcPct val="30000"/>
              </a:spcBef>
              <a:defRPr sz="1200">
                <a:solidFill>
                  <a:schemeClr val="tx1"/>
                </a:solidFill>
                <a:latin typeface="Arial" charset="0"/>
                <a:ea typeface="ＭＳ Ｐゴシック" pitchFamily="34" charset="-128"/>
              </a:defRPr>
            </a:lvl3pPr>
            <a:lvl4pPr marL="1600111" indent="-228587" defTabSz="928637" eaLnBrk="0" hangingPunct="0">
              <a:spcBef>
                <a:spcPct val="30000"/>
              </a:spcBef>
              <a:defRPr sz="1200">
                <a:solidFill>
                  <a:schemeClr val="tx1"/>
                </a:solidFill>
                <a:latin typeface="Arial" charset="0"/>
                <a:ea typeface="ＭＳ Ｐゴシック" pitchFamily="34" charset="-128"/>
              </a:defRPr>
            </a:lvl4pPr>
            <a:lvl5pPr marL="2057287" indent="-228587" defTabSz="928637" eaLnBrk="0" hangingPunct="0">
              <a:spcBef>
                <a:spcPct val="30000"/>
              </a:spcBef>
              <a:defRPr sz="1200">
                <a:solidFill>
                  <a:schemeClr val="tx1"/>
                </a:solidFill>
                <a:latin typeface="Arial" charset="0"/>
                <a:ea typeface="ＭＳ Ｐゴシック" pitchFamily="34" charset="-128"/>
              </a:defRPr>
            </a:lvl5pPr>
            <a:lvl6pPr marL="2514461" indent="-228587" defTabSz="928637" eaLnBrk="0" fontAlgn="base" hangingPunct="0">
              <a:spcBef>
                <a:spcPct val="30000"/>
              </a:spcBef>
              <a:spcAft>
                <a:spcPct val="0"/>
              </a:spcAft>
              <a:defRPr sz="1200">
                <a:solidFill>
                  <a:schemeClr val="tx1"/>
                </a:solidFill>
                <a:latin typeface="Arial" charset="0"/>
                <a:ea typeface="ＭＳ Ｐゴシック" pitchFamily="34" charset="-128"/>
              </a:defRPr>
            </a:lvl6pPr>
            <a:lvl7pPr marL="2971635" indent="-228587" defTabSz="928637" eaLnBrk="0" fontAlgn="base" hangingPunct="0">
              <a:spcBef>
                <a:spcPct val="30000"/>
              </a:spcBef>
              <a:spcAft>
                <a:spcPct val="0"/>
              </a:spcAft>
              <a:defRPr sz="1200">
                <a:solidFill>
                  <a:schemeClr val="tx1"/>
                </a:solidFill>
                <a:latin typeface="Arial" charset="0"/>
                <a:ea typeface="ＭＳ Ｐゴシック" pitchFamily="34" charset="-128"/>
              </a:defRPr>
            </a:lvl7pPr>
            <a:lvl8pPr marL="3428811" indent="-228587" defTabSz="928637" eaLnBrk="0" fontAlgn="base" hangingPunct="0">
              <a:spcBef>
                <a:spcPct val="30000"/>
              </a:spcBef>
              <a:spcAft>
                <a:spcPct val="0"/>
              </a:spcAft>
              <a:defRPr sz="1200">
                <a:solidFill>
                  <a:schemeClr val="tx1"/>
                </a:solidFill>
                <a:latin typeface="Arial" charset="0"/>
                <a:ea typeface="ＭＳ Ｐゴシック" pitchFamily="34" charset="-128"/>
              </a:defRPr>
            </a:lvl8pPr>
            <a:lvl9pPr marL="3885985" indent="-228587" defTabSz="928637"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defRPr/>
            </a:pPr>
            <a:fld id="{D18907E7-51A4-444C-B4F5-A20F9CFD424C}" type="slidenum">
              <a:rPr lang="en-US" altLang="en-US" smtClean="0"/>
              <a:pPr>
                <a:spcBef>
                  <a:spcPct val="0"/>
                </a:spcBef>
                <a:defRPr/>
              </a:pPr>
              <a:t>1</a:t>
            </a:fld>
            <a:endParaRPr lang="en-US" altLang="en-US"/>
          </a:p>
        </p:txBody>
      </p:sp>
      <p:sp>
        <p:nvSpPr>
          <p:cNvPr id="10243" name="Rectangle 2"/>
          <p:cNvSpPr>
            <a:spLocks noGrp="1" noRot="1" noChangeAspect="1" noChangeArrowheads="1" noTextEdit="1"/>
          </p:cNvSpPr>
          <p:nvPr>
            <p:ph type="sldImg"/>
          </p:nvPr>
        </p:nvSpPr>
        <p:spPr>
          <a:xfrm>
            <a:off x="1182688" y="695325"/>
            <a:ext cx="4649787" cy="3487738"/>
          </a:xfrm>
          <a:ln/>
        </p:spPr>
      </p:sp>
      <p:sp>
        <p:nvSpPr>
          <p:cNvPr id="10244" name="Rectangle 3"/>
          <p:cNvSpPr>
            <a:spLocks noGrp="1" noChangeArrowheads="1"/>
          </p:cNvSpPr>
          <p:nvPr>
            <p:ph type="body" idx="1"/>
          </p:nvPr>
        </p:nvSpPr>
        <p:spPr>
          <a:xfrm>
            <a:off x="935039" y="4416426"/>
            <a:ext cx="5140325" cy="4184650"/>
          </a:xfrm>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Black</a:t>
            </a:r>
          </a:p>
          <a:p>
            <a:r>
              <a:rPr lang="en-US" dirty="0" err="1"/>
              <a:t>Protectwise</a:t>
            </a:r>
            <a:r>
              <a:rPr lang="en-US" dirty="0"/>
              <a:t> – intrusion detection</a:t>
            </a:r>
          </a:p>
          <a:p>
            <a:r>
              <a:rPr lang="en-US" dirty="0" err="1"/>
              <a:t>Fireeye</a:t>
            </a:r>
            <a:r>
              <a:rPr lang="en-US" dirty="0"/>
              <a:t> EX – email phishing</a:t>
            </a:r>
          </a:p>
          <a:p>
            <a:r>
              <a:rPr lang="en-US" dirty="0" err="1"/>
              <a:t>Radware</a:t>
            </a:r>
            <a:r>
              <a:rPr lang="en-US" dirty="0"/>
              <a:t> </a:t>
            </a:r>
            <a:r>
              <a:rPr lang="en-US" dirty="0" err="1"/>
              <a:t>Defensepipe</a:t>
            </a:r>
            <a:r>
              <a:rPr lang="en-US" dirty="0"/>
              <a:t> – DDOS</a:t>
            </a:r>
          </a:p>
          <a:p>
            <a:r>
              <a:rPr lang="en-US" dirty="0" err="1"/>
              <a:t>Radware</a:t>
            </a:r>
            <a:r>
              <a:rPr lang="en-US" dirty="0"/>
              <a:t> </a:t>
            </a:r>
            <a:r>
              <a:rPr lang="en-US" dirty="0" err="1"/>
              <a:t>Appwall</a:t>
            </a:r>
            <a:r>
              <a:rPr lang="en-US" dirty="0"/>
              <a:t> – application protection</a:t>
            </a:r>
          </a:p>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20</a:t>
            </a:fld>
            <a:endParaRPr lang="en-US"/>
          </a:p>
        </p:txBody>
      </p:sp>
    </p:spTree>
    <p:extLst>
      <p:ext uri="{BB962C8B-B14F-4D97-AF65-F5344CB8AC3E}">
        <p14:creationId xmlns:p14="http://schemas.microsoft.com/office/powerpoint/2010/main" val="245168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sz="1400" dirty="0"/>
              <a:t>Phishing, Social engineering,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sz="14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sz="1400" dirty="0"/>
              <a:t>Black Energy</a:t>
            </a:r>
            <a:r>
              <a:rPr lang="en-US" sz="1400" baseline="0" dirty="0"/>
              <a:t> variants, ransomware, not </a:t>
            </a:r>
            <a:r>
              <a:rPr lang="en-US" sz="1400" baseline="0" dirty="0" err="1"/>
              <a:t>Petya</a:t>
            </a:r>
            <a:r>
              <a:rPr lang="en-US" sz="1400" baseline="0" dirty="0"/>
              <a:t>, Crash Override</a:t>
            </a:r>
            <a:endParaRPr lang="en-US"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Equifax, Deloitte, TIO/</a:t>
            </a:r>
            <a:r>
              <a:rPr lang="en-US" dirty="0" err="1"/>
              <a:t>Paypal</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7</a:t>
            </a:fld>
            <a:endParaRPr lang="en-US"/>
          </a:p>
        </p:txBody>
      </p:sp>
    </p:spTree>
    <p:extLst>
      <p:ext uri="{BB962C8B-B14F-4D97-AF65-F5344CB8AC3E}">
        <p14:creationId xmlns:p14="http://schemas.microsoft.com/office/powerpoint/2010/main" val="3354219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144C8-87DB-3941-AD47-D2F893B06208}" type="slidenum">
              <a:rPr lang="en-US" smtClean="0"/>
              <a:pPr/>
              <a:t>9</a:t>
            </a:fld>
            <a:endParaRPr lang="en-US"/>
          </a:p>
        </p:txBody>
      </p:sp>
    </p:spTree>
    <p:extLst>
      <p:ext uri="{BB962C8B-B14F-4D97-AF65-F5344CB8AC3E}">
        <p14:creationId xmlns:p14="http://schemas.microsoft.com/office/powerpoint/2010/main" val="153115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2"/>
          <p:cNvSpPr>
            <a:spLocks noGrp="1"/>
          </p:cNvSpPr>
          <p:nvPr>
            <p:ph type="body" sz="quarter" idx="10"/>
          </p:nvPr>
        </p:nvSpPr>
        <p:spPr/>
        <p:txBody>
          <a:bodyPr>
            <a:normAutofit/>
          </a:bodyPr>
          <a:lstStyle/>
          <a:p>
            <a:pPr marL="171450" indent="-171450">
              <a:buFont typeface="Arial" panose="020B0604020202020204" pitchFamily="34" charset="0"/>
              <a:buChar char="•"/>
              <a:defRPr/>
            </a:pPr>
            <a:r>
              <a:rPr lang="en-US" sz="1400" dirty="0">
                <a:ea typeface="ＭＳ Ｐゴシック" pitchFamily="34" charset="-128"/>
              </a:rPr>
              <a:t>An additional mitigation we have in place internally is our Security Governance Committee which provides a governance</a:t>
            </a:r>
            <a:r>
              <a:rPr lang="en-US" sz="1400" baseline="0" dirty="0">
                <a:ea typeface="ＭＳ Ｐゴシック" pitchFamily="34" charset="-128"/>
              </a:rPr>
              <a:t> across both physical and cyber security.</a:t>
            </a:r>
          </a:p>
          <a:p>
            <a:pPr marL="171450" indent="-171450">
              <a:buFont typeface="Arial" panose="020B0604020202020204" pitchFamily="34" charset="0"/>
              <a:buChar char="•"/>
              <a:defRPr/>
            </a:pPr>
            <a:endParaRPr lang="en-US" sz="1400" baseline="0" dirty="0">
              <a:ea typeface="ＭＳ Ｐゴシック" pitchFamily="34" charset="-128"/>
            </a:endParaRPr>
          </a:p>
          <a:p>
            <a:pPr marL="171450" indent="-171450">
              <a:buFont typeface="Arial" panose="020B0604020202020204" pitchFamily="34" charset="0"/>
              <a:buChar char="•"/>
              <a:defRPr/>
            </a:pPr>
            <a:r>
              <a:rPr lang="en-US" sz="1400" baseline="0" dirty="0">
                <a:ea typeface="ＭＳ Ｐゴシック" pitchFamily="34" charset="-128"/>
              </a:rPr>
              <a:t>This committee brings together the Officer owners and stakeholders across physical and cyber security to discuss topics of current importance, as well as future topics.</a:t>
            </a:r>
          </a:p>
          <a:p>
            <a:pPr marL="171450" indent="-171450">
              <a:buFont typeface="Arial" panose="020B0604020202020204" pitchFamily="34" charset="0"/>
              <a:buChar char="•"/>
              <a:defRPr/>
            </a:pPr>
            <a:endParaRPr lang="en-US" sz="1400" baseline="0" dirty="0">
              <a:ea typeface="ＭＳ Ｐゴシック" pitchFamily="34" charset="-128"/>
            </a:endParaRPr>
          </a:p>
          <a:p>
            <a:pPr marL="171450" indent="-171450">
              <a:buFont typeface="Arial" panose="020B0604020202020204" pitchFamily="34" charset="0"/>
              <a:buChar char="•"/>
              <a:defRPr/>
            </a:pPr>
            <a:r>
              <a:rPr lang="en-US" sz="1400" baseline="0" dirty="0">
                <a:ea typeface="ＭＳ Ｐゴシック" pitchFamily="34" charset="-128"/>
              </a:rPr>
              <a:t>The committee defined a risk-based model to serve as a framework following a prevention, detection, response and recovery model with recurring tests to validate our internal processes.</a:t>
            </a:r>
            <a:endParaRPr lang="en-US" sz="1400" dirty="0">
              <a:ea typeface="ＭＳ Ｐゴシック" pitchFamily="34" charset="-128"/>
            </a:endParaRPr>
          </a:p>
          <a:p>
            <a:pPr marL="171450" indent="-171450">
              <a:buFont typeface="Arial" panose="020B0604020202020204" pitchFamily="34" charset="0"/>
              <a:buChar char="•"/>
              <a:defRPr/>
            </a:pPr>
            <a:endParaRPr lang="en-US" sz="1400" dirty="0"/>
          </a:p>
        </p:txBody>
      </p:sp>
    </p:spTree>
    <p:extLst>
      <p:ext uri="{BB962C8B-B14F-4D97-AF65-F5344CB8AC3E}">
        <p14:creationId xmlns:p14="http://schemas.microsoft.com/office/powerpoint/2010/main" val="171697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GRC – need to be monitoring compliance to NIST, CIP, KCP&amp;L security policies</a:t>
            </a:r>
          </a:p>
          <a:p>
            <a:endParaRPr lang="en-US" dirty="0"/>
          </a:p>
          <a:p>
            <a:r>
              <a:rPr lang="en-US" dirty="0"/>
              <a:t>Architecture</a:t>
            </a:r>
            <a:r>
              <a:rPr lang="en-US" baseline="0" dirty="0"/>
              <a:t> – NIST CSF; integrated defense</a:t>
            </a:r>
          </a:p>
          <a:p>
            <a:endParaRPr lang="en-US" baseline="0" dirty="0"/>
          </a:p>
          <a:p>
            <a:r>
              <a:rPr lang="en-US" dirty="0"/>
              <a:t>App Sec – needed; assessment</a:t>
            </a:r>
            <a:r>
              <a:rPr lang="en-US" baseline="0" dirty="0"/>
              <a:t> only today</a:t>
            </a:r>
          </a:p>
          <a:p>
            <a:endParaRPr lang="en-US" baseline="0" dirty="0"/>
          </a:p>
          <a:p>
            <a:r>
              <a:rPr lang="en-US" baseline="0" dirty="0"/>
              <a:t>Access management – most breaches take advantage of ineffectual programs</a:t>
            </a:r>
          </a:p>
          <a:p>
            <a:endParaRPr lang="en-US" baseline="0" dirty="0"/>
          </a:p>
          <a:p>
            <a:r>
              <a:rPr lang="en-US" baseline="0" dirty="0"/>
              <a:t>V&amp;T – Scanning with Rapid7, need action plans for vulnerabilities</a:t>
            </a:r>
          </a:p>
          <a:p>
            <a:endParaRPr lang="en-US" baseline="0" dirty="0"/>
          </a:p>
          <a:p>
            <a:r>
              <a:rPr lang="en-US" baseline="0" dirty="0"/>
              <a:t>Security awareness – great program in place, lunch and learns, annual training, </a:t>
            </a:r>
            <a:r>
              <a:rPr lang="en-US" baseline="0" dirty="0" err="1"/>
              <a:t>Newsbites</a:t>
            </a:r>
            <a:r>
              <a:rPr lang="en-US" baseline="0" dirty="0"/>
              <a:t>, anti phishing</a:t>
            </a:r>
          </a:p>
          <a:p>
            <a:endParaRPr lang="en-US" baseline="0" dirty="0"/>
          </a:p>
          <a:p>
            <a:r>
              <a:rPr lang="en-US" baseline="0" dirty="0"/>
              <a:t>Incident management – by escalation or alert only today</a:t>
            </a:r>
            <a:endParaRPr lang="en-US" dirty="0"/>
          </a:p>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pPr/>
              <a:t>17</a:t>
            </a:fld>
            <a:endParaRPr lang="en-US"/>
          </a:p>
        </p:txBody>
      </p:sp>
    </p:spTree>
    <p:extLst>
      <p:ext uri="{BB962C8B-B14F-4D97-AF65-F5344CB8AC3E}">
        <p14:creationId xmlns:p14="http://schemas.microsoft.com/office/powerpoint/2010/main" val="2488243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48768" y="2895600"/>
            <a:ext cx="6885432" cy="914400"/>
          </a:xfrm>
        </p:spPr>
        <p:txBody>
          <a:bodyPr anchor="ctr" anchorCtr="1">
            <a:normAutofit/>
          </a:bodyPr>
          <a:lstStyle>
            <a:lvl1pPr algn="ctr">
              <a:defRPr sz="3200" b="1" i="1">
                <a:solidFill>
                  <a:schemeClr val="tx1"/>
                </a:solidFill>
                <a:latin typeface="Arial"/>
                <a:cs typeface="Arial"/>
              </a:defRPr>
            </a:lvl1pPr>
          </a:lstStyle>
          <a:p>
            <a:r>
              <a:rPr lang="en-US" dirty="0"/>
              <a:t>Click to edit Master title style</a:t>
            </a:r>
          </a:p>
        </p:txBody>
      </p:sp>
      <p:sp>
        <p:nvSpPr>
          <p:cNvPr id="8" name="TextBox 7"/>
          <p:cNvSpPr txBox="1"/>
          <p:nvPr userDrawn="1"/>
        </p:nvSpPr>
        <p:spPr>
          <a:xfrm>
            <a:off x="76200" y="6342888"/>
            <a:ext cx="3657600" cy="461665"/>
          </a:xfrm>
          <a:prstGeom prst="rect">
            <a:avLst/>
          </a:prstGeom>
          <a:noFill/>
        </p:spPr>
        <p:txBody>
          <a:bodyPr wrap="square" rtlCol="0">
            <a:spAutoFit/>
          </a:bodyPr>
          <a:lstStyle/>
          <a:p>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Cybersecurity Presentation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4808" b="15193"/>
          <a:stretch/>
        </p:blipFill>
        <p:spPr>
          <a:xfrm>
            <a:off x="-748" y="5486400"/>
            <a:ext cx="9144000" cy="1371600"/>
          </a:xfrm>
          <a:prstGeom prst="rect">
            <a:avLst/>
          </a:prstGeom>
        </p:spPr>
      </p:pic>
      <p:sp>
        <p:nvSpPr>
          <p:cNvPr id="2" name="Title 1"/>
          <p:cNvSpPr>
            <a:spLocks noGrp="1"/>
          </p:cNvSpPr>
          <p:nvPr>
            <p:ph type="title"/>
          </p:nvPr>
        </p:nvSpPr>
        <p:spPr>
          <a:xfrm>
            <a:off x="109728" y="109728"/>
            <a:ext cx="8915400" cy="685800"/>
          </a:xfrm>
        </p:spPr>
        <p:txBody>
          <a:bodyPr anchor="t" anchorCtr="1">
            <a:normAutofit/>
          </a:bodyPr>
          <a:lstStyle>
            <a:lvl1pPr algn="ctr">
              <a:defRPr sz="3200" b="1" i="0">
                <a:solidFill>
                  <a:schemeClr val="tx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228600" y="914400"/>
            <a:ext cx="8686800" cy="4800600"/>
          </a:xfrm>
        </p:spPr>
        <p:txBody>
          <a:bodyPr>
            <a:normAutofit/>
          </a:bodyPr>
          <a:lstStyle>
            <a:lvl1pPr marL="0" indent="0">
              <a:spcBef>
                <a:spcPts val="1000"/>
              </a:spcBef>
              <a:buNone/>
              <a:defRPr sz="2000" b="1">
                <a:solidFill>
                  <a:srgbClr val="4D4D4C"/>
                </a:solidFill>
                <a:latin typeface="Arial"/>
                <a:cs typeface="Arial"/>
              </a:defRPr>
            </a:lvl1pPr>
            <a:lvl2pPr marL="685800" indent="-228600">
              <a:spcBef>
                <a:spcPts val="300"/>
              </a:spcBef>
              <a:buSzPct val="100000"/>
              <a:buFont typeface="Arial" panose="020B0604020202020204" pitchFamily="34" charset="0"/>
              <a:buChar char="•"/>
              <a:defRPr sz="1800">
                <a:solidFill>
                  <a:srgbClr val="4D4D4C"/>
                </a:solidFill>
                <a:latin typeface="Arial"/>
                <a:cs typeface="Arial"/>
              </a:defRPr>
            </a:lvl2pPr>
            <a:lvl3pPr marL="1033463" indent="-228600">
              <a:spcBef>
                <a:spcPts val="0"/>
              </a:spcBef>
              <a:buSzPct val="75000"/>
              <a:buFont typeface="Arial" panose="020B0604020202020204" pitchFamily="34" charset="0"/>
              <a:buChar char="−"/>
              <a:defRPr sz="1600">
                <a:solidFill>
                  <a:srgbClr val="4D4D4C"/>
                </a:solidFill>
                <a:latin typeface="Arial"/>
                <a:cs typeface="Arial"/>
              </a:defRPr>
            </a:lvl3pPr>
            <a:lvl4pPr marL="1371600" indent="-228600">
              <a:spcBef>
                <a:spcPts val="0"/>
              </a:spcBef>
              <a:buSzPct val="75000"/>
              <a:buFont typeface="Wingdings" panose="05000000000000000000" pitchFamily="2" charset="2"/>
              <a:buChar char="§"/>
              <a:defRPr sz="1400">
                <a:solidFill>
                  <a:srgbClr val="4D4D4C"/>
                </a:solidFill>
                <a:latin typeface="Arial"/>
                <a:cs typeface="Arial"/>
              </a:defRPr>
            </a:lvl4pPr>
            <a:lvl5pPr marL="1719263" indent="-228600">
              <a:spcBef>
                <a:spcPts val="0"/>
              </a:spcBef>
              <a:buSzPct val="50000"/>
              <a:buFont typeface="Wingdings" panose="05000000000000000000" pitchFamily="2" charset="2"/>
              <a:buChar char="v"/>
              <a:defRPr sz="1200">
                <a:solidFill>
                  <a:srgbClr val="4D4D4C"/>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8382000" y="6522720"/>
            <a:ext cx="525900" cy="227785"/>
          </a:xfrm>
          <a:prstGeom prst="rect">
            <a:avLst/>
          </a:prstGeom>
        </p:spPr>
        <p:txBody>
          <a:bodyPr wrap="none"/>
          <a:lstStyle>
            <a:lvl1pPr algn="r">
              <a:defRPr sz="1200" b="0" i="1">
                <a:solidFill>
                  <a:schemeClr val="tx1"/>
                </a:solidFill>
                <a:latin typeface="Arial" panose="020B0604020202020204" pitchFamily="34" charset="0"/>
                <a:cs typeface="Arial" panose="020B0604020202020204" pitchFamily="34" charset="0"/>
              </a:defRPr>
            </a:lvl1pPr>
          </a:lstStyle>
          <a:p>
            <a:fld id="{B044824F-EBE0-443F-8A8F-F64816AF04DC}" type="slidenum">
              <a:rPr lang="en-US" smtClean="0"/>
              <a:pPr/>
              <a:t>‹#›</a:t>
            </a:fld>
            <a:endParaRPr lang="en-US" dirty="0"/>
          </a:p>
        </p:txBody>
      </p:sp>
      <p:sp>
        <p:nvSpPr>
          <p:cNvPr id="8" name="TextBox 7"/>
          <p:cNvSpPr txBox="1"/>
          <p:nvPr userDrawn="1"/>
        </p:nvSpPr>
        <p:spPr>
          <a:xfrm>
            <a:off x="76200" y="6342888"/>
            <a:ext cx="3657600" cy="461665"/>
          </a:xfrm>
          <a:prstGeom prst="rect">
            <a:avLst/>
          </a:prstGeom>
          <a:noFill/>
        </p:spPr>
        <p:txBody>
          <a:bodyPr wrap="square" rtlCol="0">
            <a:spAutoFit/>
          </a:bodyPr>
          <a:lstStyle/>
          <a:p>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Cybersecurity Presentation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323638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 y="109728"/>
            <a:ext cx="8915400" cy="685800"/>
          </a:xfrm>
          <a:prstGeom prst="rect">
            <a:avLst/>
          </a:prstGeom>
        </p:spPr>
        <p:txBody>
          <a:bodyPr vert="horz" lIns="91440" tIns="45720" rIns="91440" bIns="45720" rtlCol="0" anchor="t" anchorCtr="1">
            <a:normAutofit/>
          </a:bodyPr>
          <a:lstStyle/>
          <a:p>
            <a:r>
              <a:rPr lang="en-US" dirty="0"/>
              <a:t>Click to edit Master title style</a:t>
            </a:r>
          </a:p>
        </p:txBody>
      </p:sp>
      <p:sp>
        <p:nvSpPr>
          <p:cNvPr id="3" name="Text Placeholder 2"/>
          <p:cNvSpPr>
            <a:spLocks noGrp="1"/>
          </p:cNvSpPr>
          <p:nvPr>
            <p:ph type="body" idx="1"/>
          </p:nvPr>
        </p:nvSpPr>
        <p:spPr>
          <a:xfrm>
            <a:off x="228600" y="914400"/>
            <a:ext cx="8686800" cy="4800600"/>
          </a:xfrm>
          <a:prstGeom prst="rect">
            <a:avLst/>
          </a:prstGeom>
        </p:spPr>
        <p:txBody>
          <a:bodyPr vert="horz" lIns="91440" tIns="45720" rIns="91440" bIns="45720" rtlCol="0">
            <a:normAutofit/>
          </a:bodyPr>
          <a:lstStyle/>
          <a:p>
            <a:pPr marL="0" lvl="0" indent="0" algn="l" defTabSz="914400" rtl="0" eaLnBrk="1" latinLnBrk="0" hangingPunct="1">
              <a:spcBef>
                <a:spcPct val="20000"/>
              </a:spcBef>
              <a:buFont typeface="Arial" pitchFamily="34" charset="0"/>
              <a:buNone/>
            </a:pPr>
            <a:r>
              <a:rPr lang="en-US" dirty="0"/>
              <a:t>Click to edit Master text styles</a:t>
            </a:r>
          </a:p>
          <a:p>
            <a:pPr marL="685800" lvl="1" indent="-228600" algn="l" defTabSz="914400" rtl="0" eaLnBrk="1" latinLnBrk="0" hangingPunct="1">
              <a:spcBef>
                <a:spcPct val="20000"/>
              </a:spcBef>
              <a:buSzPct val="100000"/>
              <a:buFont typeface="Arial" panose="020B0604020202020204" pitchFamily="34" charset="0"/>
              <a:buChar char="•"/>
              <a:tabLst/>
            </a:pPr>
            <a:r>
              <a:rPr lang="en-US" dirty="0"/>
              <a:t>Second level</a:t>
            </a:r>
          </a:p>
          <a:p>
            <a:pPr marL="1033463" lvl="2" indent="-228600" algn="l" defTabSz="914400" rtl="0" eaLnBrk="1" latinLnBrk="0" hangingPunct="1">
              <a:spcBef>
                <a:spcPct val="20000"/>
              </a:spcBef>
              <a:buSzPct val="75000"/>
              <a:buFont typeface="Arial" panose="020B0604020202020204" pitchFamily="34" charset="0"/>
              <a:buChar char="−"/>
            </a:pPr>
            <a:r>
              <a:rPr lang="en-US" dirty="0"/>
              <a:t>Third level</a:t>
            </a:r>
          </a:p>
          <a:p>
            <a:pPr marL="1371600" lvl="3" indent="-228600" algn="l" defTabSz="914400" rtl="0" eaLnBrk="1" latinLnBrk="0" hangingPunct="1">
              <a:spcBef>
                <a:spcPct val="20000"/>
              </a:spcBef>
              <a:buSzPct val="75000"/>
              <a:buFont typeface="Wingdings" panose="05000000000000000000" pitchFamily="2" charset="2"/>
              <a:buChar char="§"/>
            </a:pPr>
            <a:r>
              <a:rPr lang="en-US" dirty="0"/>
              <a:t>Fourth level</a:t>
            </a:r>
          </a:p>
          <a:p>
            <a:pPr marL="1719263" lvl="4" indent="-228600" algn="l" defTabSz="914400" rtl="0" eaLnBrk="1" latinLnBrk="0" hangingPunct="1">
              <a:spcBef>
                <a:spcPct val="20000"/>
              </a:spcBef>
              <a:buSzPct val="50000"/>
              <a:buFont typeface="Wingdings" panose="05000000000000000000" pitchFamily="2" charset="2"/>
              <a:buChar char="v"/>
            </a:pPr>
            <a:r>
              <a:rPr lang="en-US" dirty="0"/>
              <a:t>Fifth level</a:t>
            </a:r>
          </a:p>
        </p:txBody>
      </p:sp>
      <p:sp>
        <p:nvSpPr>
          <p:cNvPr id="12" name="Slide Number Placeholder 5"/>
          <p:cNvSpPr>
            <a:spLocks noGrp="1"/>
          </p:cNvSpPr>
          <p:nvPr>
            <p:ph type="sldNum" sz="quarter" idx="4"/>
          </p:nvPr>
        </p:nvSpPr>
        <p:spPr>
          <a:xfrm>
            <a:off x="8382000" y="6522720"/>
            <a:ext cx="525900" cy="227785"/>
          </a:xfrm>
          <a:prstGeom prst="rect">
            <a:avLst/>
          </a:prstGeom>
        </p:spPr>
        <p:txBody>
          <a:bodyPr wrap="none"/>
          <a:lstStyle>
            <a:lvl1pPr algn="r">
              <a:defRPr sz="1200" b="0" i="1">
                <a:solidFill>
                  <a:schemeClr val="tx1"/>
                </a:solidFill>
                <a:latin typeface="Arial" panose="020B0604020202020204" pitchFamily="34" charset="0"/>
                <a:cs typeface="Arial" panose="020B0604020202020204" pitchFamily="34" charset="0"/>
              </a:defRPr>
            </a:lvl1pPr>
          </a:lstStyle>
          <a:p>
            <a:fld id="{B044824F-EBE0-443F-8A8F-F64816AF04DC}" type="slidenum">
              <a:rPr lang="en-US" smtClean="0"/>
              <a:pPr/>
              <a:t>‹#›</a:t>
            </a:fld>
            <a:endParaRPr lang="en-US" dirty="0"/>
          </a:p>
        </p:txBody>
      </p:sp>
      <p:sp>
        <p:nvSpPr>
          <p:cNvPr id="14" name="TextBox 13"/>
          <p:cNvSpPr txBox="1"/>
          <p:nvPr/>
        </p:nvSpPr>
        <p:spPr>
          <a:xfrm>
            <a:off x="76200" y="6342888"/>
            <a:ext cx="3657600" cy="461665"/>
          </a:xfrm>
          <a:prstGeom prst="rect">
            <a:avLst/>
          </a:prstGeom>
          <a:noFill/>
        </p:spPr>
        <p:txBody>
          <a:bodyPr wrap="square" rtlCol="0">
            <a:spAutoFit/>
          </a:bodyPr>
          <a:lstStyle/>
          <a:p>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Cybersecurity Presentation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lang="en-US" sz="2000" b="1" kern="1200" dirty="0" smtClean="0">
          <a:solidFill>
            <a:srgbClr val="4D4D4C"/>
          </a:solidFill>
          <a:latin typeface="Arial"/>
          <a:ea typeface="+mn-ea"/>
          <a:cs typeface="Arial"/>
        </a:defRPr>
      </a:lvl1pPr>
      <a:lvl2pPr marL="685800" indent="-228600" algn="l" defTabSz="914400" rtl="0" eaLnBrk="1" latinLnBrk="0" hangingPunct="1">
        <a:spcBef>
          <a:spcPct val="20000"/>
        </a:spcBef>
        <a:buFont typeface="Arial" pitchFamily="34" charset="0"/>
        <a:buChar char="–"/>
        <a:tabLst/>
        <a:defRPr lang="en-US" sz="1800" kern="1200" dirty="0" smtClean="0">
          <a:solidFill>
            <a:srgbClr val="4D4D4C"/>
          </a:solidFill>
          <a:latin typeface="Arial"/>
          <a:ea typeface="+mn-ea"/>
          <a:cs typeface="Arial"/>
        </a:defRPr>
      </a:lvl2pPr>
      <a:lvl3pPr marL="1090613" indent="-285750" algn="l" defTabSz="914400" rtl="0" eaLnBrk="1" latinLnBrk="0" hangingPunct="1">
        <a:spcBef>
          <a:spcPct val="20000"/>
        </a:spcBef>
        <a:buFont typeface="Arial" pitchFamily="34" charset="0"/>
        <a:buChar char="•"/>
        <a:defRPr lang="en-US" sz="1600" kern="1200" dirty="0" smtClean="0">
          <a:solidFill>
            <a:srgbClr val="4D4D4C"/>
          </a:solidFill>
          <a:latin typeface="Arial"/>
          <a:ea typeface="+mn-ea"/>
          <a:cs typeface="Arial"/>
        </a:defRPr>
      </a:lvl3pPr>
      <a:lvl4pPr marL="1428750" indent="-285750" algn="l" defTabSz="914400" rtl="0" eaLnBrk="1" latinLnBrk="0" hangingPunct="1">
        <a:spcBef>
          <a:spcPct val="20000"/>
        </a:spcBef>
        <a:buFont typeface="Arial" pitchFamily="34" charset="0"/>
        <a:buChar char="–"/>
        <a:defRPr lang="en-US" sz="1400" kern="1200" dirty="0" smtClean="0">
          <a:solidFill>
            <a:srgbClr val="4D4D4C"/>
          </a:solidFill>
          <a:latin typeface="Arial"/>
          <a:ea typeface="+mn-ea"/>
          <a:cs typeface="Arial"/>
        </a:defRPr>
      </a:lvl4pPr>
      <a:lvl5pPr marL="2057400" indent="-228600" algn="l" defTabSz="914400" rtl="0" eaLnBrk="1" latinLnBrk="0" hangingPunct="1">
        <a:spcBef>
          <a:spcPct val="20000"/>
        </a:spcBef>
        <a:buFont typeface="Arial" pitchFamily="34" charset="0"/>
        <a:buChar char="»"/>
        <a:defRPr lang="en-US" sz="1200" kern="1200" dirty="0">
          <a:solidFill>
            <a:srgbClr val="4D4D4C"/>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18" Type="http://schemas.openxmlformats.org/officeDocument/2006/relationships/image" Target="../media/image15.jpeg"/><Relationship Id="rId3" Type="http://schemas.openxmlformats.org/officeDocument/2006/relationships/notesSlide" Target="../notesSlides/notesSlide6.xml"/><Relationship Id="rId7" Type="http://schemas.openxmlformats.org/officeDocument/2006/relationships/image" Target="../media/image4.jpeg"/><Relationship Id="rId12" Type="http://schemas.openxmlformats.org/officeDocument/2006/relationships/image" Target="../media/image9.png"/><Relationship Id="rId17" Type="http://schemas.openxmlformats.org/officeDocument/2006/relationships/image" Target="../media/image14.jpeg"/><Relationship Id="rId2" Type="http://schemas.openxmlformats.org/officeDocument/2006/relationships/slideLayout" Target="../slideLayouts/slideLayout3.xml"/><Relationship Id="rId16" Type="http://schemas.openxmlformats.org/officeDocument/2006/relationships/image" Target="../media/image13.jpeg"/><Relationship Id="rId1" Type="http://schemas.openxmlformats.org/officeDocument/2006/relationships/tags" Target="../tags/tag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gif"/><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chart" Target="../charts/chart1.xml"/><Relationship Id="rId9" Type="http://schemas.openxmlformats.org/officeDocument/2006/relationships/image" Target="../media/image6.pn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0113" y="2698899"/>
            <a:ext cx="6387152" cy="990600"/>
          </a:xfrm>
          <a:prstGeom prst="rect">
            <a:avLst/>
          </a:prstGeom>
        </p:spPr>
        <p:txBody>
          <a:bodyPr vert="horz" lIns="91440" tIns="45720" rIns="91440" bIns="45720" rtlCol="0" anchor="t" anchorCtr="1">
            <a:noAutofit/>
          </a:bodyPr>
          <a:lstStyle>
            <a:lvl1pPr algn="ctr"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r"/>
            <a:r>
              <a:rPr lang="en-US" sz="2800" dirty="0">
                <a:solidFill>
                  <a:srgbClr val="00529C"/>
                </a:solidFill>
              </a:rPr>
              <a:t>Cyber Security Presentation</a:t>
            </a:r>
          </a:p>
          <a:p>
            <a:endParaRPr lang="en-US" sz="2800" dirty="0"/>
          </a:p>
        </p:txBody>
      </p:sp>
      <p:sp>
        <p:nvSpPr>
          <p:cNvPr id="4" name="Title 1"/>
          <p:cNvSpPr txBox="1">
            <a:spLocks/>
          </p:cNvSpPr>
          <p:nvPr/>
        </p:nvSpPr>
        <p:spPr>
          <a:xfrm>
            <a:off x="832513" y="3490119"/>
            <a:ext cx="5529049" cy="6397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b="1" kern="300" dirty="0">
                <a:solidFill>
                  <a:srgbClr val="00529C"/>
                </a:solidFill>
                <a:latin typeface="Arial"/>
                <a:cs typeface="Arial"/>
              </a:rPr>
              <a:t>December 2017 </a:t>
            </a:r>
          </a:p>
        </p:txBody>
      </p:sp>
    </p:spTree>
    <p:extLst>
      <p:ext uri="{BB962C8B-B14F-4D97-AF65-F5344CB8AC3E}">
        <p14:creationId xmlns:p14="http://schemas.microsoft.com/office/powerpoint/2010/main" val="100491696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C"/>
                </a:solidFill>
              </a:rPr>
              <a:t>Cyber Security Frameworks</a:t>
            </a:r>
          </a:p>
        </p:txBody>
      </p:sp>
      <p:sp>
        <p:nvSpPr>
          <p:cNvPr id="4" name="Slide Number Placeholder 3"/>
          <p:cNvSpPr>
            <a:spLocks noGrp="1"/>
          </p:cNvSpPr>
          <p:nvPr>
            <p:ph type="sldNum" sz="quarter" idx="4"/>
          </p:nvPr>
        </p:nvSpPr>
        <p:spPr/>
        <p:txBody>
          <a:bodyPr/>
          <a:lstStyle/>
          <a:p>
            <a:fld id="{B044824F-EBE0-443F-8A8F-F64816AF04DC}" type="slidenum">
              <a:rPr lang="en-US" smtClean="0"/>
              <a:pPr/>
              <a:t>10</a:t>
            </a:fld>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61" y="1559170"/>
            <a:ext cx="7397264" cy="412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1"/>
          <p:cNvSpPr>
            <a:spLocks noChangeArrowheads="1"/>
          </p:cNvSpPr>
          <p:nvPr/>
        </p:nvSpPr>
        <p:spPr bwMode="auto">
          <a:xfrm>
            <a:off x="612775" y="720969"/>
            <a:ext cx="8045088" cy="781050"/>
          </a:xfrm>
          <a:prstGeom prst="roundRect">
            <a:avLst>
              <a:gd name="adj" fmla="val 16667"/>
            </a:avLst>
          </a:prstGeom>
          <a:solidFill>
            <a:srgbClr val="006600"/>
          </a:solidFill>
          <a:ln w="19050" algn="ctr">
            <a:solidFill>
              <a:schemeClr val="tx1"/>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a:spcBef>
                <a:spcPct val="0"/>
              </a:spcBef>
              <a:buFontTx/>
              <a:buNone/>
            </a:pPr>
            <a:endParaRPr lang="en-US" altLang="en-US" sz="1800">
              <a:solidFill>
                <a:schemeClr val="bg1"/>
              </a:solidFill>
            </a:endParaRPr>
          </a:p>
        </p:txBody>
      </p:sp>
      <p:sp>
        <p:nvSpPr>
          <p:cNvPr id="9" name="Content Placeholder 2"/>
          <p:cNvSpPr>
            <a:spLocks noGrp="1"/>
          </p:cNvSpPr>
          <p:nvPr>
            <p:ph idx="1"/>
          </p:nvPr>
        </p:nvSpPr>
        <p:spPr>
          <a:xfrm>
            <a:off x="615950" y="720969"/>
            <a:ext cx="8147050" cy="781050"/>
          </a:xfrm>
          <a:ln>
            <a:noFill/>
            <a:miter lim="800000"/>
            <a:headEnd/>
            <a:tailEnd/>
          </a:ln>
        </p:spPr>
        <p:txBody>
          <a:bodyPr>
            <a:normAutofit fontScale="92500" lnSpcReduction="10000"/>
          </a:bodyPr>
          <a:lstStyle/>
          <a:p>
            <a:pPr marL="0" indent="0">
              <a:spcAft>
                <a:spcPts val="300"/>
              </a:spcAft>
              <a:buFontTx/>
              <a:buNone/>
              <a:defRPr/>
            </a:pPr>
            <a:r>
              <a:rPr lang="en-US" altLang="en-US" sz="1600" b="0" dirty="0">
                <a:solidFill>
                  <a:schemeClr val="bg1"/>
                </a:solidFill>
              </a:rPr>
              <a:t>A multitude of high level cyber security models and frameworks have been defined describing components and attributes of a holistic cyber security program.  The model below is representative of these examples and represents the elements of our cyber program.</a:t>
            </a:r>
            <a:endParaRPr lang="en-US" altLang="en-US" b="0" dirty="0">
              <a:solidFill>
                <a:schemeClr val="tx1"/>
              </a:solidFill>
            </a:endParaRPr>
          </a:p>
          <a:p>
            <a:pPr marL="171450" lvl="1" indent="0">
              <a:spcBef>
                <a:spcPts val="600"/>
              </a:spcBef>
              <a:spcAft>
                <a:spcPts val="0"/>
              </a:spcAft>
              <a:buFontTx/>
              <a:buNone/>
              <a:defRPr/>
            </a:pPr>
            <a:endParaRPr lang="en-US" altLang="en-US" sz="800" u="sng" dirty="0"/>
          </a:p>
        </p:txBody>
      </p:sp>
      <p:sp>
        <p:nvSpPr>
          <p:cNvPr id="3" name="TextBox 2"/>
          <p:cNvSpPr txBox="1"/>
          <p:nvPr/>
        </p:nvSpPr>
        <p:spPr>
          <a:xfrm>
            <a:off x="4164820" y="5597665"/>
            <a:ext cx="5143314" cy="215444"/>
          </a:xfrm>
          <a:prstGeom prst="rect">
            <a:avLst/>
          </a:prstGeom>
          <a:noFill/>
        </p:spPr>
        <p:txBody>
          <a:bodyPr wrap="square" rtlCol="0">
            <a:spAutoFit/>
          </a:bodyPr>
          <a:lstStyle/>
          <a:p>
            <a:r>
              <a:rPr lang="en-US" sz="800" b="1" dirty="0"/>
              <a:t>KPMG, Connecting the dots: </a:t>
            </a:r>
            <a:r>
              <a:rPr lang="en-US" sz="800" dirty="0"/>
              <a:t>A proactive approach to cybersecurity oversight in the Boardroom, 2015</a:t>
            </a:r>
          </a:p>
        </p:txBody>
      </p:sp>
    </p:spTree>
    <p:extLst>
      <p:ext uri="{BB962C8B-B14F-4D97-AF65-F5344CB8AC3E}">
        <p14:creationId xmlns:p14="http://schemas.microsoft.com/office/powerpoint/2010/main" val="141358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1"/>
          <p:cNvSpPr>
            <a:spLocks noChangeArrowheads="1"/>
          </p:cNvSpPr>
          <p:nvPr/>
        </p:nvSpPr>
        <p:spPr bwMode="auto">
          <a:xfrm>
            <a:off x="612775" y="749177"/>
            <a:ext cx="7812088" cy="927223"/>
          </a:xfrm>
          <a:prstGeom prst="roundRect">
            <a:avLst>
              <a:gd name="adj" fmla="val 16667"/>
            </a:avLst>
          </a:prstGeom>
          <a:solidFill>
            <a:srgbClr val="006600"/>
          </a:solidFill>
          <a:ln w="19050" algn="ctr">
            <a:solidFill>
              <a:schemeClr val="tx1"/>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a:spcBef>
                <a:spcPct val="0"/>
              </a:spcBef>
              <a:buFontTx/>
              <a:buNone/>
            </a:pPr>
            <a:endParaRPr lang="en-US" altLang="en-US" sz="1400">
              <a:solidFill>
                <a:schemeClr val="bg1"/>
              </a:solidFill>
              <a:cs typeface="Arial" charset="0"/>
            </a:endParaRPr>
          </a:p>
        </p:txBody>
      </p:sp>
      <p:sp>
        <p:nvSpPr>
          <p:cNvPr id="6147" name="Title 1"/>
          <p:cNvSpPr>
            <a:spLocks noGrp="1"/>
          </p:cNvSpPr>
          <p:nvPr>
            <p:ph type="title"/>
          </p:nvPr>
        </p:nvSpPr>
        <p:spPr/>
        <p:txBody>
          <a:bodyPr/>
          <a:lstStyle/>
          <a:p>
            <a:r>
              <a:rPr lang="en-US" altLang="en-US" dirty="0"/>
              <a:t>Security Governance Structure</a:t>
            </a:r>
          </a:p>
        </p:txBody>
      </p:sp>
      <p:sp>
        <p:nvSpPr>
          <p:cNvPr id="6148" name="Content Placeholder 2"/>
          <p:cNvSpPr>
            <a:spLocks noGrp="1"/>
          </p:cNvSpPr>
          <p:nvPr>
            <p:ph idx="1"/>
          </p:nvPr>
        </p:nvSpPr>
        <p:spPr>
          <a:xfrm>
            <a:off x="615950" y="744415"/>
            <a:ext cx="7808913" cy="948296"/>
          </a:xfrm>
        </p:spPr>
        <p:txBody>
          <a:bodyPr>
            <a:normAutofit/>
          </a:bodyPr>
          <a:lstStyle/>
          <a:p>
            <a:pPr marL="0" indent="0">
              <a:spcAft>
                <a:spcPts val="300"/>
              </a:spcAft>
              <a:buFontTx/>
              <a:buNone/>
            </a:pPr>
            <a:r>
              <a:rPr lang="en-US" altLang="en-US" sz="1400" b="0" dirty="0">
                <a:solidFill>
                  <a:schemeClr val="bg1"/>
                </a:solidFill>
              </a:rPr>
              <a:t>The evolving landscape continues to drive growing security threats.  An overarching security governance structure was established across physical and cyber security owners and stakeholders to ensure that an effective set of preventative mitigations and response controls are defined, tested, and maintained.</a:t>
            </a:r>
            <a:endParaRPr lang="en-US" altLang="en-US" sz="1400" b="0" u="sng" dirty="0"/>
          </a:p>
        </p:txBody>
      </p:sp>
      <p:sp>
        <p:nvSpPr>
          <p:cNvPr id="6149" name="TextBox 6"/>
          <p:cNvSpPr txBox="1">
            <a:spLocks noChangeArrowheads="1"/>
          </p:cNvSpPr>
          <p:nvPr/>
        </p:nvSpPr>
        <p:spPr bwMode="auto">
          <a:xfrm>
            <a:off x="558191" y="1992922"/>
            <a:ext cx="198571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eaLnBrk="1" hangingPunct="1">
              <a:spcBef>
                <a:spcPct val="0"/>
              </a:spcBef>
            </a:pPr>
            <a:r>
              <a:rPr lang="en-US" altLang="en-US" sz="1300" dirty="0">
                <a:cs typeface="Arial" charset="0"/>
              </a:rPr>
              <a:t>Security governance committee includes Heather Humphrey, Kevin Bryant, Ellen Fairchild, Duane </a:t>
            </a:r>
            <a:r>
              <a:rPr lang="en-US" altLang="en-US" sz="1300" dirty="0" err="1">
                <a:cs typeface="Arial" charset="0"/>
              </a:rPr>
              <a:t>Anstaett</a:t>
            </a:r>
            <a:r>
              <a:rPr lang="en-US" altLang="en-US" sz="1300" dirty="0">
                <a:cs typeface="Arial" charset="0"/>
              </a:rPr>
              <a:t>, Kevin Noblet and Charles King.</a:t>
            </a:r>
          </a:p>
          <a:p>
            <a:pPr eaLnBrk="1" hangingPunct="1">
              <a:spcBef>
                <a:spcPct val="0"/>
              </a:spcBef>
            </a:pPr>
            <a:r>
              <a:rPr lang="en-US" altLang="en-US" sz="1300" dirty="0">
                <a:cs typeface="Arial" charset="0"/>
              </a:rPr>
              <a:t>Security framework governs across security related functions using a risk-driven, NIST-based </a:t>
            </a:r>
            <a:r>
              <a:rPr lang="en-US" altLang="en-US" sz="1300" i="1" dirty="0">
                <a:cs typeface="Arial" charset="0"/>
              </a:rPr>
              <a:t>Prevention, Detection, Response</a:t>
            </a:r>
            <a:r>
              <a:rPr lang="en-US" altLang="en-US" sz="1300" dirty="0">
                <a:cs typeface="Arial" charset="0"/>
              </a:rPr>
              <a:t>, Recover, and </a:t>
            </a:r>
            <a:r>
              <a:rPr lang="en-US" altLang="en-US" sz="1300" i="1" dirty="0">
                <a:cs typeface="Arial" charset="0"/>
              </a:rPr>
              <a:t>Test</a:t>
            </a:r>
            <a:r>
              <a:rPr lang="en-US" altLang="en-US" sz="1300" dirty="0">
                <a:cs typeface="Arial" charset="0"/>
              </a:rPr>
              <a:t> model.</a:t>
            </a:r>
          </a:p>
        </p:txBody>
      </p:sp>
      <p:sp>
        <p:nvSpPr>
          <p:cNvPr id="7" name="Slide Number Placeholder 3"/>
          <p:cNvSpPr>
            <a:spLocks noGrp="1"/>
          </p:cNvSpPr>
          <p:nvPr>
            <p:ph type="sldNum" sz="quarter" idx="4"/>
          </p:nvPr>
        </p:nvSpPr>
        <p:spPr>
          <a:xfrm>
            <a:off x="8382000" y="6522720"/>
            <a:ext cx="525900" cy="227785"/>
          </a:xfrm>
        </p:spPr>
        <p:txBody>
          <a:bodyPr/>
          <a:lstStyle/>
          <a:p>
            <a:fld id="{B044824F-EBE0-443F-8A8F-F64816AF04DC}" type="slidenum">
              <a:rPr lang="en-US" smtClean="0"/>
              <a:pPr/>
              <a:t>11</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970" y="1863968"/>
            <a:ext cx="5798894" cy="333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795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C"/>
                </a:solidFill>
              </a:rPr>
              <a:t>Intelligence Gathering</a:t>
            </a:r>
          </a:p>
        </p:txBody>
      </p:sp>
      <p:sp>
        <p:nvSpPr>
          <p:cNvPr id="4" name="Slide Number Placeholder 3"/>
          <p:cNvSpPr>
            <a:spLocks noGrp="1"/>
          </p:cNvSpPr>
          <p:nvPr>
            <p:ph type="sldNum" sz="quarter" idx="4"/>
          </p:nvPr>
        </p:nvSpPr>
        <p:spPr/>
        <p:txBody>
          <a:bodyPr/>
          <a:lstStyle/>
          <a:p>
            <a:fld id="{B044824F-EBE0-443F-8A8F-F64816AF04DC}" type="slidenum">
              <a:rPr lang="en-US" smtClean="0"/>
              <a:pPr/>
              <a:t>12</a:t>
            </a:fld>
            <a:endParaRPr lang="en-US" dirty="0"/>
          </a:p>
        </p:txBody>
      </p:sp>
      <p:sp>
        <p:nvSpPr>
          <p:cNvPr id="6" name="Content Placeholder 2"/>
          <p:cNvSpPr>
            <a:spLocks noGrp="1"/>
          </p:cNvSpPr>
          <p:nvPr>
            <p:ph idx="4294967295"/>
          </p:nvPr>
        </p:nvSpPr>
        <p:spPr>
          <a:xfrm>
            <a:off x="656490" y="1633410"/>
            <a:ext cx="8382001" cy="4192960"/>
          </a:xfrm>
        </p:spPr>
        <p:txBody>
          <a:bodyPr>
            <a:noAutofit/>
          </a:bodyPr>
          <a:lstStyle/>
          <a:p>
            <a:pPr marL="0" indent="0">
              <a:spcBef>
                <a:spcPts val="0"/>
              </a:spcBef>
              <a:spcAft>
                <a:spcPts val="400"/>
              </a:spcAft>
              <a:buNone/>
            </a:pPr>
            <a:r>
              <a:rPr sz="1400" u="sng" dirty="0">
                <a:solidFill>
                  <a:schemeClr val="tx1"/>
                </a:solidFill>
                <a:latin typeface="Arial" charset="0"/>
                <a:cs typeface="Arial" charset="0"/>
              </a:rPr>
              <a:t>Government</a:t>
            </a:r>
          </a:p>
          <a:p>
            <a:pPr marL="176213" indent="-176213">
              <a:spcBef>
                <a:spcPts val="0"/>
              </a:spcBef>
              <a:spcAft>
                <a:spcPts val="400"/>
              </a:spcAft>
            </a:pPr>
            <a:r>
              <a:rPr sz="1400" b="0" dirty="0">
                <a:solidFill>
                  <a:schemeClr val="tx1"/>
                </a:solidFill>
                <a:latin typeface="Arial" charset="0"/>
                <a:cs typeface="Arial" charset="0"/>
              </a:rPr>
              <a:t>E-ISAC (NERC) </a:t>
            </a:r>
            <a:r>
              <a:rPr lang="en-US" sz="1400" b="0" dirty="0">
                <a:solidFill>
                  <a:schemeClr val="tx1"/>
                </a:solidFill>
                <a:latin typeface="Arial" charset="0"/>
                <a:cs typeface="Arial" charset="0"/>
              </a:rPr>
              <a:t>–</a:t>
            </a:r>
            <a:r>
              <a:rPr sz="1400" b="0" dirty="0">
                <a:solidFill>
                  <a:schemeClr val="tx1"/>
                </a:solidFill>
                <a:latin typeface="Arial" charset="0"/>
                <a:cs typeface="Arial" charset="0"/>
              </a:rPr>
              <a:t> Information Sharing Analysis Center (ISAC) for the electricity sub-sector</a:t>
            </a:r>
          </a:p>
          <a:p>
            <a:pPr marL="176213" indent="-176213">
              <a:spcBef>
                <a:spcPts val="0"/>
              </a:spcBef>
              <a:spcAft>
                <a:spcPts val="400"/>
              </a:spcAft>
            </a:pPr>
            <a:r>
              <a:rPr lang="en-US" sz="1400" b="0" dirty="0">
                <a:solidFill>
                  <a:schemeClr val="tx1"/>
                </a:solidFill>
                <a:latin typeface="Arial" charset="0"/>
                <a:cs typeface="Arial" charset="0"/>
              </a:rPr>
              <a:t>ESCC – Electricity Subsector Coordinating Council</a:t>
            </a:r>
            <a:endParaRPr sz="1400" b="0" dirty="0">
              <a:solidFill>
                <a:schemeClr val="tx1"/>
              </a:solidFill>
              <a:latin typeface="Arial" charset="0"/>
              <a:cs typeface="Arial" charset="0"/>
            </a:endParaRPr>
          </a:p>
          <a:p>
            <a:pPr marL="176213" indent="-176213">
              <a:spcBef>
                <a:spcPts val="0"/>
              </a:spcBef>
              <a:spcAft>
                <a:spcPts val="400"/>
              </a:spcAft>
            </a:pPr>
            <a:r>
              <a:rPr sz="1400" b="0" dirty="0">
                <a:solidFill>
                  <a:schemeClr val="tx1"/>
                </a:solidFill>
                <a:latin typeface="Arial" charset="0"/>
                <a:cs typeface="Arial" charset="0"/>
              </a:rPr>
              <a:t>NCCIC (DHS) </a:t>
            </a:r>
            <a:r>
              <a:rPr lang="en-US" sz="1400" b="0" dirty="0">
                <a:solidFill>
                  <a:schemeClr val="tx1"/>
                </a:solidFill>
                <a:latin typeface="Arial" charset="0"/>
                <a:cs typeface="Arial" charset="0"/>
              </a:rPr>
              <a:t>–</a:t>
            </a:r>
            <a:r>
              <a:rPr sz="1400" b="0" dirty="0">
                <a:solidFill>
                  <a:schemeClr val="tx1"/>
                </a:solidFill>
                <a:latin typeface="Arial" charset="0"/>
                <a:cs typeface="Arial" charset="0"/>
              </a:rPr>
              <a:t> National Cybersecurity Communications Integration Center</a:t>
            </a:r>
          </a:p>
          <a:p>
            <a:pPr marL="176213" indent="-176213">
              <a:spcBef>
                <a:spcPts val="0"/>
              </a:spcBef>
              <a:spcAft>
                <a:spcPts val="400"/>
              </a:spcAft>
            </a:pPr>
            <a:r>
              <a:rPr sz="1400" b="0" dirty="0">
                <a:solidFill>
                  <a:schemeClr val="tx1"/>
                </a:solidFill>
                <a:latin typeface="Arial" charset="0"/>
                <a:cs typeface="Arial" charset="0"/>
              </a:rPr>
              <a:t>US-CERT (DHS) </a:t>
            </a:r>
            <a:r>
              <a:rPr lang="en-US" sz="1400" b="0" dirty="0">
                <a:solidFill>
                  <a:schemeClr val="tx1"/>
                </a:solidFill>
                <a:latin typeface="Arial" charset="0"/>
                <a:cs typeface="Arial" charset="0"/>
              </a:rPr>
              <a:t>–</a:t>
            </a:r>
            <a:r>
              <a:rPr sz="1400" b="0" dirty="0">
                <a:solidFill>
                  <a:schemeClr val="tx1"/>
                </a:solidFill>
                <a:latin typeface="Arial" charset="0"/>
                <a:cs typeface="Arial" charset="0"/>
              </a:rPr>
              <a:t> US Computer Emergency Preparedness Team</a:t>
            </a:r>
          </a:p>
          <a:p>
            <a:pPr marL="176213" indent="-176213">
              <a:spcBef>
                <a:spcPts val="0"/>
              </a:spcBef>
              <a:spcAft>
                <a:spcPts val="400"/>
              </a:spcAft>
            </a:pPr>
            <a:r>
              <a:rPr sz="1400" b="0" dirty="0">
                <a:solidFill>
                  <a:schemeClr val="tx1"/>
                </a:solidFill>
                <a:latin typeface="Arial" charset="0"/>
                <a:cs typeface="Arial" charset="0"/>
              </a:rPr>
              <a:t>ICS-CERT (DHS) </a:t>
            </a:r>
            <a:r>
              <a:rPr lang="en-US" sz="1400" b="0" dirty="0">
                <a:solidFill>
                  <a:schemeClr val="tx1"/>
                </a:solidFill>
                <a:latin typeface="Arial" charset="0"/>
                <a:cs typeface="Arial" charset="0"/>
              </a:rPr>
              <a:t>–</a:t>
            </a:r>
            <a:r>
              <a:rPr sz="1400" b="0" dirty="0">
                <a:solidFill>
                  <a:schemeClr val="tx1"/>
                </a:solidFill>
                <a:latin typeface="Arial" charset="0"/>
                <a:cs typeface="Arial" charset="0"/>
              </a:rPr>
              <a:t> Industrial Control System Computer Emergency Readiness Team</a:t>
            </a:r>
          </a:p>
          <a:p>
            <a:pPr marL="176213" indent="-176213">
              <a:spcBef>
                <a:spcPts val="0"/>
              </a:spcBef>
              <a:spcAft>
                <a:spcPts val="400"/>
              </a:spcAft>
            </a:pPr>
            <a:r>
              <a:rPr sz="1400" b="0" dirty="0">
                <a:solidFill>
                  <a:schemeClr val="tx1"/>
                </a:solidFill>
                <a:latin typeface="Arial" charset="0"/>
                <a:cs typeface="Arial" charset="0"/>
              </a:rPr>
              <a:t>CRISP (DOE) </a:t>
            </a:r>
            <a:r>
              <a:rPr lang="en-US" sz="1400" b="0" dirty="0">
                <a:solidFill>
                  <a:schemeClr val="tx1"/>
                </a:solidFill>
                <a:latin typeface="Arial" charset="0"/>
                <a:cs typeface="Arial" charset="0"/>
              </a:rPr>
              <a:t>–</a:t>
            </a:r>
            <a:r>
              <a:rPr sz="1400" b="0" dirty="0">
                <a:solidFill>
                  <a:schemeClr val="tx1"/>
                </a:solidFill>
                <a:latin typeface="Arial" charset="0"/>
                <a:cs typeface="Arial" charset="0"/>
              </a:rPr>
              <a:t> Cybersecurity Risk Information Sharing Program</a:t>
            </a:r>
          </a:p>
          <a:p>
            <a:pPr marL="176213" indent="-176213">
              <a:spcBef>
                <a:spcPts val="0"/>
              </a:spcBef>
              <a:spcAft>
                <a:spcPts val="400"/>
              </a:spcAft>
            </a:pPr>
            <a:r>
              <a:rPr sz="1400" b="0" dirty="0">
                <a:solidFill>
                  <a:schemeClr val="tx1"/>
                </a:solidFill>
                <a:latin typeface="Arial" charset="0"/>
                <a:cs typeface="Arial" charset="0"/>
              </a:rPr>
              <a:t>Joint Terrorism Task Forces (FBI)</a:t>
            </a:r>
          </a:p>
          <a:p>
            <a:pPr marL="176213" indent="-176213">
              <a:spcBef>
                <a:spcPts val="0"/>
              </a:spcBef>
              <a:spcAft>
                <a:spcPts val="400"/>
              </a:spcAft>
            </a:pPr>
            <a:r>
              <a:rPr lang="en-US" sz="1400" b="0" dirty="0">
                <a:solidFill>
                  <a:schemeClr val="tx1"/>
                </a:solidFill>
                <a:latin typeface="Arial" charset="0"/>
                <a:cs typeface="Arial" charset="0"/>
              </a:rPr>
              <a:t>FBI </a:t>
            </a:r>
            <a:r>
              <a:rPr lang="en-US" sz="1400" b="0" dirty="0" err="1">
                <a:solidFill>
                  <a:schemeClr val="tx1"/>
                </a:solidFill>
                <a:latin typeface="Arial" charset="0"/>
                <a:cs typeface="Arial" charset="0"/>
              </a:rPr>
              <a:t>Infragard</a:t>
            </a:r>
            <a:r>
              <a:rPr lang="en-US" sz="1400" b="0" dirty="0">
                <a:solidFill>
                  <a:schemeClr val="tx1"/>
                </a:solidFill>
                <a:latin typeface="Arial" charset="0"/>
                <a:cs typeface="Arial" charset="0"/>
              </a:rPr>
              <a:t> **</a:t>
            </a:r>
            <a:endParaRPr sz="1400" b="0" dirty="0">
              <a:solidFill>
                <a:schemeClr val="tx1"/>
              </a:solidFill>
              <a:latin typeface="Arial" charset="0"/>
              <a:cs typeface="Arial" charset="0"/>
            </a:endParaRPr>
          </a:p>
          <a:p>
            <a:pPr marL="176213" indent="-176213">
              <a:spcBef>
                <a:spcPts val="0"/>
              </a:spcBef>
              <a:spcAft>
                <a:spcPts val="400"/>
              </a:spcAft>
            </a:pPr>
            <a:r>
              <a:rPr sz="1400" b="0" dirty="0">
                <a:solidFill>
                  <a:schemeClr val="tx1"/>
                </a:solidFill>
                <a:latin typeface="Arial" charset="0"/>
                <a:cs typeface="Arial" charset="0"/>
              </a:rPr>
              <a:t>Fusion Centers (DHS) </a:t>
            </a:r>
          </a:p>
          <a:p>
            <a:pPr marL="176213" indent="-176213">
              <a:spcBef>
                <a:spcPts val="0"/>
              </a:spcBef>
              <a:spcAft>
                <a:spcPts val="400"/>
              </a:spcAft>
            </a:pPr>
            <a:r>
              <a:rPr sz="1400" b="0" dirty="0">
                <a:solidFill>
                  <a:schemeClr val="tx1"/>
                </a:solidFill>
                <a:latin typeface="Arial" charset="0"/>
                <a:cs typeface="Arial" charset="0"/>
              </a:rPr>
              <a:t>Private Sector Clearance Program (DHS) </a:t>
            </a:r>
            <a:r>
              <a:rPr lang="en-US" sz="1400" b="0" dirty="0">
                <a:solidFill>
                  <a:schemeClr val="tx1"/>
                </a:solidFill>
                <a:latin typeface="Arial" charset="0"/>
                <a:cs typeface="Arial" charset="0"/>
              </a:rPr>
              <a:t>–</a:t>
            </a:r>
            <a:r>
              <a:rPr sz="1400" b="0" dirty="0">
                <a:solidFill>
                  <a:schemeClr val="tx1"/>
                </a:solidFill>
                <a:latin typeface="Arial" charset="0"/>
                <a:cs typeface="Arial" charset="0"/>
              </a:rPr>
              <a:t> three KCP&amp;L employees have secret clearances and attend classified briefings on a regular basis</a:t>
            </a:r>
          </a:p>
          <a:p>
            <a:pPr marL="176213" indent="-176213">
              <a:spcBef>
                <a:spcPts val="0"/>
              </a:spcBef>
              <a:spcAft>
                <a:spcPts val="400"/>
              </a:spcAft>
            </a:pPr>
            <a:r>
              <a:rPr lang="en-US" sz="1400" b="0" dirty="0">
                <a:solidFill>
                  <a:schemeClr val="tx1"/>
                </a:solidFill>
                <a:latin typeface="Arial" charset="0"/>
                <a:cs typeface="Arial" charset="0"/>
              </a:rPr>
              <a:t>NERC RISC – Reliability Issues Steering Committee*</a:t>
            </a:r>
          </a:p>
          <a:p>
            <a:pPr marL="176213" indent="-176213">
              <a:spcBef>
                <a:spcPts val="0"/>
              </a:spcBef>
              <a:spcAft>
                <a:spcPts val="400"/>
              </a:spcAft>
            </a:pPr>
            <a:r>
              <a:rPr lang="en-US" sz="1400" b="0" dirty="0">
                <a:solidFill>
                  <a:schemeClr val="tx1"/>
                </a:solidFill>
                <a:latin typeface="Arial" charset="0"/>
                <a:cs typeface="Arial" charset="0"/>
              </a:rPr>
              <a:t>NERC Compliance and Certification Committee**</a:t>
            </a:r>
          </a:p>
          <a:p>
            <a:pPr marL="176213" indent="-176213">
              <a:spcBef>
                <a:spcPts val="0"/>
              </a:spcBef>
              <a:spcAft>
                <a:spcPts val="400"/>
              </a:spcAft>
            </a:pPr>
            <a:r>
              <a:rPr lang="en-US" sz="1400" b="0" dirty="0">
                <a:solidFill>
                  <a:schemeClr val="tx1"/>
                </a:solidFill>
                <a:latin typeface="Arial" charset="0"/>
                <a:cs typeface="Arial" charset="0"/>
              </a:rPr>
              <a:t>NERC Planning Committee</a:t>
            </a:r>
          </a:p>
          <a:p>
            <a:pPr marL="176213" indent="-176213">
              <a:spcBef>
                <a:spcPts val="0"/>
              </a:spcBef>
              <a:spcAft>
                <a:spcPts val="400"/>
              </a:spcAft>
            </a:pPr>
            <a:endParaRPr lang="en-US" sz="1400" b="0" dirty="0">
              <a:solidFill>
                <a:schemeClr val="tx1"/>
              </a:solidFill>
              <a:latin typeface="Arial" charset="0"/>
              <a:cs typeface="Arial" charset="0"/>
            </a:endParaRPr>
          </a:p>
          <a:p>
            <a:pPr marL="176213" indent="-176213">
              <a:spcBef>
                <a:spcPts val="0"/>
              </a:spcBef>
              <a:spcAft>
                <a:spcPts val="400"/>
              </a:spcAft>
            </a:pPr>
            <a:endParaRPr sz="1400" b="0" dirty="0">
              <a:solidFill>
                <a:schemeClr val="tx1"/>
              </a:solidFill>
              <a:latin typeface="Arial" charset="0"/>
              <a:cs typeface="Arial" charset="0"/>
            </a:endParaRPr>
          </a:p>
        </p:txBody>
      </p:sp>
      <p:sp>
        <p:nvSpPr>
          <p:cNvPr id="7" name="Rounded Rectangle 1"/>
          <p:cNvSpPr>
            <a:spLocks noChangeArrowheads="1"/>
          </p:cNvSpPr>
          <p:nvPr/>
        </p:nvSpPr>
        <p:spPr bwMode="auto">
          <a:xfrm>
            <a:off x="612775" y="767861"/>
            <a:ext cx="8045088" cy="781050"/>
          </a:xfrm>
          <a:prstGeom prst="roundRect">
            <a:avLst>
              <a:gd name="adj" fmla="val 16667"/>
            </a:avLst>
          </a:prstGeom>
          <a:solidFill>
            <a:srgbClr val="006600"/>
          </a:solidFill>
          <a:ln w="19050" algn="ctr">
            <a:solidFill>
              <a:schemeClr val="tx1"/>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a:spcBef>
                <a:spcPct val="0"/>
              </a:spcBef>
              <a:buFontTx/>
              <a:buNone/>
            </a:pPr>
            <a:endParaRPr lang="en-US" altLang="en-US" sz="1800">
              <a:solidFill>
                <a:schemeClr val="bg1"/>
              </a:solidFill>
            </a:endParaRPr>
          </a:p>
        </p:txBody>
      </p:sp>
      <p:sp>
        <p:nvSpPr>
          <p:cNvPr id="8" name="Content Placeholder 2"/>
          <p:cNvSpPr>
            <a:spLocks noGrp="1"/>
          </p:cNvSpPr>
          <p:nvPr>
            <p:ph idx="1"/>
          </p:nvPr>
        </p:nvSpPr>
        <p:spPr>
          <a:xfrm>
            <a:off x="615950" y="767861"/>
            <a:ext cx="8041913" cy="781050"/>
          </a:xfrm>
          <a:ln>
            <a:noFill/>
            <a:miter lim="800000"/>
            <a:headEnd/>
            <a:tailEnd/>
          </a:ln>
        </p:spPr>
        <p:txBody>
          <a:bodyPr>
            <a:normAutofit fontScale="92500" lnSpcReduction="10000"/>
          </a:bodyPr>
          <a:lstStyle/>
          <a:p>
            <a:pPr marL="0" indent="0">
              <a:spcAft>
                <a:spcPts val="300"/>
              </a:spcAft>
              <a:buFontTx/>
              <a:buNone/>
              <a:defRPr/>
            </a:pPr>
            <a:r>
              <a:rPr lang="en-US" altLang="en-US" sz="1600" b="0" dirty="0">
                <a:solidFill>
                  <a:schemeClr val="bg1"/>
                </a:solidFill>
              </a:rPr>
              <a:t>A multitude of government, regulatory, trade, and membership-based agencies and forums are leveraged to gain and share information on a recurring basis, some daily.  KCP&amp;L is very active in several of these groups, holding leadership positions, and secret clearances.</a:t>
            </a:r>
            <a:endParaRPr lang="en-US" altLang="en-US" b="0" dirty="0">
              <a:solidFill>
                <a:schemeClr val="tx1"/>
              </a:solidFill>
            </a:endParaRPr>
          </a:p>
          <a:p>
            <a:pPr marL="171450" lvl="1" indent="0">
              <a:spcBef>
                <a:spcPts val="600"/>
              </a:spcBef>
              <a:spcAft>
                <a:spcPts val="0"/>
              </a:spcAft>
              <a:buFontTx/>
              <a:buNone/>
              <a:defRPr/>
            </a:pPr>
            <a:endParaRPr lang="en-US" altLang="en-US" sz="800" u="sng" dirty="0"/>
          </a:p>
        </p:txBody>
      </p:sp>
      <p:sp>
        <p:nvSpPr>
          <p:cNvPr id="9" name="TextBox 8"/>
          <p:cNvSpPr txBox="1"/>
          <p:nvPr/>
        </p:nvSpPr>
        <p:spPr>
          <a:xfrm>
            <a:off x="4941969" y="5583827"/>
            <a:ext cx="236771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 Denotes leadership role</a:t>
            </a:r>
          </a:p>
        </p:txBody>
      </p:sp>
      <p:sp>
        <p:nvSpPr>
          <p:cNvPr id="10" name="TextBox 9"/>
          <p:cNvSpPr txBox="1"/>
          <p:nvPr/>
        </p:nvSpPr>
        <p:spPr>
          <a:xfrm>
            <a:off x="4961657" y="5250587"/>
            <a:ext cx="4323017" cy="400110"/>
          </a:xfrm>
          <a:prstGeom prst="rect">
            <a:avLst/>
          </a:prstGeom>
          <a:noFill/>
        </p:spPr>
        <p:txBody>
          <a:bodyPr wrap="square" rtlCol="0">
            <a:spAutoFit/>
          </a:bodyPr>
          <a:lstStyle/>
          <a:p>
            <a:pPr marL="117475" indent="-117475"/>
            <a:r>
              <a:rPr lang="en-US" sz="1000" dirty="0">
                <a:latin typeface="Arial" panose="020B0604020202020204" pitchFamily="34" charset="0"/>
                <a:cs typeface="Arial" panose="020B0604020202020204" pitchFamily="34" charset="0"/>
              </a:rPr>
              <a:t>*</a:t>
            </a:r>
            <a:r>
              <a:rPr lang="en-US" sz="1000" dirty="0">
                <a:solidFill>
                  <a:srgbClr val="FF0000"/>
                </a:solidFill>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Cha</a:t>
            </a:r>
            <a:r>
              <a:rPr lang="en-US" sz="1000" dirty="0">
                <a:latin typeface="Arial" charset="0"/>
                <a:cs typeface="Arial" charset="0"/>
              </a:rPr>
              <a:t>rles </a:t>
            </a:r>
            <a:r>
              <a:rPr lang="en-US" sz="1000" dirty="0">
                <a:latin typeface="Arial" panose="020B0604020202020204" pitchFamily="34" charset="0"/>
                <a:cs typeface="Arial" panose="020B0604020202020204" pitchFamily="34" charset="0"/>
              </a:rPr>
              <a:t>King recently selected by NERC to join the NERC Reliability Issues Steering Committee (RISC)</a:t>
            </a:r>
          </a:p>
        </p:txBody>
      </p:sp>
    </p:spTree>
    <p:extLst>
      <p:ext uri="{BB962C8B-B14F-4D97-AF65-F5344CB8AC3E}">
        <p14:creationId xmlns:p14="http://schemas.microsoft.com/office/powerpoint/2010/main" val="207018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C"/>
                </a:solidFill>
              </a:rPr>
              <a:t>Intelligence Gathering (</a:t>
            </a:r>
            <a:r>
              <a:rPr lang="en-US" dirty="0" err="1">
                <a:solidFill>
                  <a:srgbClr val="00529C"/>
                </a:solidFill>
              </a:rPr>
              <a:t>cont</a:t>
            </a:r>
            <a:r>
              <a:rPr lang="en-US" dirty="0">
                <a:solidFill>
                  <a:srgbClr val="00529C"/>
                </a:solidFill>
              </a:rPr>
              <a:t>)</a:t>
            </a:r>
          </a:p>
        </p:txBody>
      </p:sp>
      <p:sp>
        <p:nvSpPr>
          <p:cNvPr id="4" name="Slide Number Placeholder 3"/>
          <p:cNvSpPr>
            <a:spLocks noGrp="1"/>
          </p:cNvSpPr>
          <p:nvPr>
            <p:ph type="sldNum" sz="quarter" idx="4"/>
          </p:nvPr>
        </p:nvSpPr>
        <p:spPr/>
        <p:txBody>
          <a:bodyPr/>
          <a:lstStyle/>
          <a:p>
            <a:fld id="{B044824F-EBE0-443F-8A8F-F64816AF04DC}" type="slidenum">
              <a:rPr lang="en-US" smtClean="0"/>
              <a:pPr/>
              <a:t>13</a:t>
            </a:fld>
            <a:endParaRPr lang="en-US" dirty="0"/>
          </a:p>
        </p:txBody>
      </p:sp>
      <p:sp>
        <p:nvSpPr>
          <p:cNvPr id="6" name="Content Placeholder 2"/>
          <p:cNvSpPr>
            <a:spLocks noGrp="1"/>
          </p:cNvSpPr>
          <p:nvPr>
            <p:ph idx="4294967295"/>
          </p:nvPr>
        </p:nvSpPr>
        <p:spPr>
          <a:xfrm>
            <a:off x="597875" y="1609964"/>
            <a:ext cx="8663353" cy="3381442"/>
          </a:xfrm>
        </p:spPr>
        <p:txBody>
          <a:bodyPr>
            <a:noAutofit/>
          </a:bodyPr>
          <a:lstStyle/>
          <a:p>
            <a:pPr marL="0" indent="0">
              <a:spcBef>
                <a:spcPts val="0"/>
              </a:spcBef>
              <a:spcAft>
                <a:spcPts val="400"/>
              </a:spcAft>
              <a:buNone/>
            </a:pPr>
            <a:r>
              <a:rPr lang="en-US" sz="1400" u="sng" dirty="0">
                <a:solidFill>
                  <a:schemeClr val="tx1"/>
                </a:solidFill>
                <a:latin typeface="Arial" charset="0"/>
                <a:cs typeface="Arial" charset="0"/>
              </a:rPr>
              <a:t>Government (</a:t>
            </a:r>
            <a:r>
              <a:rPr lang="en-US" sz="1400" u="sng" dirty="0" err="1">
                <a:solidFill>
                  <a:schemeClr val="tx1"/>
                </a:solidFill>
                <a:latin typeface="Arial" charset="0"/>
                <a:cs typeface="Arial" charset="0"/>
              </a:rPr>
              <a:t>cont</a:t>
            </a:r>
            <a:r>
              <a:rPr lang="en-US" sz="1400" u="sng" dirty="0">
                <a:solidFill>
                  <a:schemeClr val="tx1"/>
                </a:solidFill>
                <a:latin typeface="Arial" charset="0"/>
                <a:cs typeface="Arial" charset="0"/>
              </a:rPr>
              <a:t>)</a:t>
            </a:r>
          </a:p>
          <a:p>
            <a:pPr marL="176213" indent="-176213">
              <a:spcBef>
                <a:spcPts val="0"/>
              </a:spcBef>
              <a:spcAft>
                <a:spcPts val="300"/>
              </a:spcAft>
            </a:pPr>
            <a:r>
              <a:rPr lang="en-US" sz="1400" b="0" dirty="0">
                <a:solidFill>
                  <a:schemeClr val="tx1"/>
                </a:solidFill>
                <a:latin typeface="Arial" charset="0"/>
                <a:cs typeface="Arial" charset="0"/>
              </a:rPr>
              <a:t>NERC CIPC – Critical Infrastructure Protection Committee</a:t>
            </a:r>
          </a:p>
          <a:p>
            <a:pPr marL="176213" indent="-176213">
              <a:spcBef>
                <a:spcPts val="0"/>
              </a:spcBef>
              <a:spcAft>
                <a:spcPts val="300"/>
              </a:spcAft>
            </a:pPr>
            <a:r>
              <a:rPr lang="en-US" sz="1400" b="0" dirty="0">
                <a:solidFill>
                  <a:schemeClr val="tx1"/>
                </a:solidFill>
                <a:latin typeface="Arial" charset="0"/>
                <a:cs typeface="Arial" charset="0"/>
              </a:rPr>
              <a:t>NERC Standards Process Subcommittee</a:t>
            </a:r>
          </a:p>
          <a:p>
            <a:pPr marL="176213" indent="-176213">
              <a:spcBef>
                <a:spcPts val="0"/>
              </a:spcBef>
              <a:spcAft>
                <a:spcPts val="300"/>
              </a:spcAft>
            </a:pPr>
            <a:r>
              <a:rPr lang="en-US" sz="1400" b="0" dirty="0">
                <a:solidFill>
                  <a:schemeClr val="tx1"/>
                </a:solidFill>
                <a:latin typeface="Arial" charset="0"/>
                <a:cs typeface="Arial" charset="0"/>
              </a:rPr>
              <a:t>State of Missouri Office of Administration Cybersecurity Task Force</a:t>
            </a:r>
            <a:endParaRPr sz="1400" b="0" dirty="0">
              <a:solidFill>
                <a:schemeClr val="tx1"/>
              </a:solidFill>
              <a:latin typeface="Arial" charset="0"/>
              <a:cs typeface="Arial" charset="0"/>
            </a:endParaRPr>
          </a:p>
          <a:p>
            <a:pPr marL="0" indent="0">
              <a:spcBef>
                <a:spcPts val="0"/>
              </a:spcBef>
              <a:spcAft>
                <a:spcPts val="300"/>
              </a:spcAft>
              <a:buNone/>
            </a:pPr>
            <a:r>
              <a:rPr lang="en-US" sz="1400" u="sng" dirty="0">
                <a:solidFill>
                  <a:schemeClr val="tx1"/>
                </a:solidFill>
                <a:latin typeface="Arial" charset="0"/>
                <a:cs typeface="Arial" charset="0"/>
              </a:rPr>
              <a:t>Trade Organization</a:t>
            </a:r>
          </a:p>
          <a:p>
            <a:pPr marL="176213" indent="-176213">
              <a:spcBef>
                <a:spcPts val="0"/>
              </a:spcBef>
              <a:spcAft>
                <a:spcPts val="300"/>
              </a:spcAft>
            </a:pPr>
            <a:r>
              <a:rPr lang="en-US" sz="1400" b="0" dirty="0">
                <a:solidFill>
                  <a:schemeClr val="tx1"/>
                </a:solidFill>
                <a:latin typeface="Arial" charset="0"/>
                <a:cs typeface="Arial" charset="0"/>
              </a:rPr>
              <a:t>EEI CIO Executive Advisory Committee**</a:t>
            </a:r>
          </a:p>
          <a:p>
            <a:pPr marL="176213" indent="-176213">
              <a:spcBef>
                <a:spcPts val="0"/>
              </a:spcBef>
              <a:spcAft>
                <a:spcPts val="300"/>
              </a:spcAft>
            </a:pPr>
            <a:r>
              <a:rPr lang="en-US" sz="1400" b="0" dirty="0">
                <a:solidFill>
                  <a:schemeClr val="tx1"/>
                </a:solidFill>
                <a:latin typeface="Arial" charset="0"/>
                <a:cs typeface="Arial" charset="0"/>
              </a:rPr>
              <a:t>EEI SEWG – Senior Executive Working Group</a:t>
            </a:r>
          </a:p>
          <a:p>
            <a:pPr marL="176213" indent="-176213">
              <a:spcBef>
                <a:spcPts val="0"/>
              </a:spcBef>
              <a:spcAft>
                <a:spcPts val="300"/>
              </a:spcAft>
            </a:pPr>
            <a:r>
              <a:rPr lang="en-US" sz="1400" b="0" dirty="0">
                <a:solidFill>
                  <a:schemeClr val="tx1"/>
                </a:solidFill>
                <a:latin typeface="Arial" charset="0"/>
                <a:cs typeface="Arial" charset="0"/>
              </a:rPr>
              <a:t>EEI REAC – Reliability Executive Advisory Committee (includes NERC and CIP)</a:t>
            </a:r>
          </a:p>
          <a:p>
            <a:pPr marL="176213" indent="-176213">
              <a:spcBef>
                <a:spcPts val="0"/>
              </a:spcBef>
              <a:spcAft>
                <a:spcPts val="300"/>
              </a:spcAft>
            </a:pPr>
            <a:r>
              <a:rPr lang="en-US" sz="1400" b="0" dirty="0">
                <a:solidFill>
                  <a:schemeClr val="tx1"/>
                </a:solidFill>
                <a:latin typeface="Arial" charset="0"/>
                <a:cs typeface="Arial" charset="0"/>
              </a:rPr>
              <a:t>EEI Cybersecurity Working Group</a:t>
            </a:r>
          </a:p>
          <a:p>
            <a:pPr marL="176213" indent="-176213">
              <a:spcBef>
                <a:spcPts val="0"/>
              </a:spcBef>
              <a:spcAft>
                <a:spcPts val="300"/>
              </a:spcAft>
            </a:pPr>
            <a:r>
              <a:rPr lang="en-US" sz="1400" b="0" dirty="0">
                <a:solidFill>
                  <a:schemeClr val="tx1"/>
                </a:solidFill>
                <a:latin typeface="Arial" charset="0"/>
                <a:cs typeface="Arial" charset="0"/>
              </a:rPr>
              <a:t>EEI Security Committee</a:t>
            </a:r>
          </a:p>
          <a:p>
            <a:pPr marL="176213" indent="-176213">
              <a:spcBef>
                <a:spcPts val="0"/>
              </a:spcBef>
              <a:spcAft>
                <a:spcPts val="300"/>
              </a:spcAft>
            </a:pPr>
            <a:r>
              <a:rPr lang="en-US" sz="1400" b="0" dirty="0">
                <a:solidFill>
                  <a:schemeClr val="tx1"/>
                </a:solidFill>
                <a:latin typeface="Arial" charset="0"/>
                <a:cs typeface="Arial" charset="0"/>
              </a:rPr>
              <a:t>EEI Threat Scenario Working Group</a:t>
            </a:r>
          </a:p>
          <a:p>
            <a:pPr marL="0" indent="0">
              <a:spcBef>
                <a:spcPts val="0"/>
              </a:spcBef>
              <a:spcAft>
                <a:spcPts val="300"/>
              </a:spcAft>
              <a:buNone/>
            </a:pPr>
            <a:r>
              <a:rPr lang="en-US" sz="1400" u="sng" dirty="0">
                <a:solidFill>
                  <a:schemeClr val="tx1"/>
                </a:solidFill>
                <a:latin typeface="Arial" charset="0"/>
                <a:cs typeface="Arial" charset="0"/>
              </a:rPr>
              <a:t>Membership Organization</a:t>
            </a:r>
          </a:p>
          <a:p>
            <a:pPr marL="176213" indent="-176213">
              <a:spcBef>
                <a:spcPts val="0"/>
              </a:spcBef>
              <a:spcAft>
                <a:spcPts val="300"/>
              </a:spcAft>
            </a:pPr>
            <a:r>
              <a:rPr lang="en-US" sz="1400" b="0" dirty="0">
                <a:solidFill>
                  <a:schemeClr val="tx1"/>
                </a:solidFill>
                <a:latin typeface="Arial" charset="0"/>
                <a:cs typeface="Arial" charset="0"/>
              </a:rPr>
              <a:t>SPP Reliability Compliance Working Group**</a:t>
            </a:r>
          </a:p>
          <a:p>
            <a:pPr marL="176213" indent="-176213">
              <a:spcBef>
                <a:spcPts val="0"/>
              </a:spcBef>
              <a:spcAft>
                <a:spcPts val="300"/>
              </a:spcAft>
            </a:pPr>
            <a:r>
              <a:rPr lang="en-US" sz="1400" b="0" dirty="0">
                <a:solidFill>
                  <a:schemeClr val="tx1"/>
                </a:solidFill>
                <a:latin typeface="Arial" charset="0"/>
                <a:cs typeface="Arial" charset="0"/>
              </a:rPr>
              <a:t>SPP Critical Infrastructure Protection Working Group</a:t>
            </a:r>
          </a:p>
          <a:p>
            <a:pPr marL="176213" indent="-176213">
              <a:spcBef>
                <a:spcPts val="0"/>
              </a:spcBef>
              <a:spcAft>
                <a:spcPts val="300"/>
              </a:spcAft>
            </a:pPr>
            <a:r>
              <a:rPr lang="en-US" sz="1400" b="0" dirty="0">
                <a:solidFill>
                  <a:schemeClr val="tx1"/>
                </a:solidFill>
                <a:latin typeface="Arial" charset="0"/>
                <a:cs typeface="Arial" charset="0"/>
              </a:rPr>
              <a:t>SPP Event Analysis Working Group**</a:t>
            </a:r>
          </a:p>
          <a:p>
            <a:pPr marL="176213" indent="-176213">
              <a:spcBef>
                <a:spcPts val="0"/>
              </a:spcBef>
              <a:spcAft>
                <a:spcPts val="300"/>
              </a:spcAft>
            </a:pPr>
            <a:r>
              <a:rPr lang="en-US" sz="1400" b="0" dirty="0">
                <a:solidFill>
                  <a:schemeClr val="tx1"/>
                </a:solidFill>
                <a:latin typeface="Arial" charset="0"/>
                <a:cs typeface="Arial" charset="0"/>
              </a:rPr>
              <a:t>NATF – North American Transmission Forum</a:t>
            </a:r>
          </a:p>
          <a:p>
            <a:pPr marL="176213" indent="-176213">
              <a:spcBef>
                <a:spcPts val="0"/>
              </a:spcBef>
              <a:spcAft>
                <a:spcPts val="300"/>
              </a:spcAft>
            </a:pPr>
            <a:endParaRPr sz="1400" b="0" dirty="0">
              <a:solidFill>
                <a:schemeClr val="tx1"/>
              </a:solidFill>
              <a:latin typeface="Arial" charset="0"/>
              <a:cs typeface="Arial" charset="0"/>
            </a:endParaRPr>
          </a:p>
        </p:txBody>
      </p:sp>
      <p:sp>
        <p:nvSpPr>
          <p:cNvPr id="7" name="Rounded Rectangle 1"/>
          <p:cNvSpPr>
            <a:spLocks noChangeArrowheads="1"/>
          </p:cNvSpPr>
          <p:nvPr/>
        </p:nvSpPr>
        <p:spPr bwMode="auto">
          <a:xfrm>
            <a:off x="612775" y="767861"/>
            <a:ext cx="8045088" cy="781050"/>
          </a:xfrm>
          <a:prstGeom prst="roundRect">
            <a:avLst>
              <a:gd name="adj" fmla="val 16667"/>
            </a:avLst>
          </a:prstGeom>
          <a:solidFill>
            <a:srgbClr val="006600"/>
          </a:solidFill>
          <a:ln w="19050" algn="ctr">
            <a:solidFill>
              <a:schemeClr val="tx1"/>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a:spcBef>
                <a:spcPct val="0"/>
              </a:spcBef>
              <a:buFontTx/>
              <a:buNone/>
            </a:pPr>
            <a:endParaRPr lang="en-US" altLang="en-US" sz="1800">
              <a:solidFill>
                <a:schemeClr val="bg1"/>
              </a:solidFill>
            </a:endParaRPr>
          </a:p>
        </p:txBody>
      </p:sp>
      <p:sp>
        <p:nvSpPr>
          <p:cNvPr id="8" name="Content Placeholder 2"/>
          <p:cNvSpPr>
            <a:spLocks noGrp="1"/>
          </p:cNvSpPr>
          <p:nvPr>
            <p:ph idx="1"/>
          </p:nvPr>
        </p:nvSpPr>
        <p:spPr>
          <a:xfrm>
            <a:off x="615950" y="767861"/>
            <a:ext cx="8041913" cy="781050"/>
          </a:xfrm>
          <a:ln>
            <a:noFill/>
            <a:miter lim="800000"/>
            <a:headEnd/>
            <a:tailEnd/>
          </a:ln>
        </p:spPr>
        <p:txBody>
          <a:bodyPr>
            <a:normAutofit fontScale="92500" lnSpcReduction="10000"/>
          </a:bodyPr>
          <a:lstStyle/>
          <a:p>
            <a:pPr>
              <a:spcAft>
                <a:spcPts val="300"/>
              </a:spcAft>
              <a:defRPr/>
            </a:pPr>
            <a:r>
              <a:rPr lang="en-US" altLang="en-US" sz="1600" b="0" dirty="0">
                <a:solidFill>
                  <a:schemeClr val="bg1"/>
                </a:solidFill>
              </a:rPr>
              <a:t>A multitude of government, regulatory, trade, and membership-based agencies and forums are leveraged to gain and share information on a recurring basis, some daily.  KCP&amp;L is very active in several of these groups, holding leadership positions, and secret clearances.</a:t>
            </a:r>
            <a:endParaRPr lang="en-US" altLang="en-US" sz="1600" b="0" dirty="0">
              <a:solidFill>
                <a:schemeClr val="tx1"/>
              </a:solidFill>
            </a:endParaRPr>
          </a:p>
          <a:p>
            <a:pPr marL="171450" lvl="1" indent="0">
              <a:spcBef>
                <a:spcPts val="600"/>
              </a:spcBef>
              <a:spcAft>
                <a:spcPts val="0"/>
              </a:spcAft>
              <a:buFontTx/>
              <a:buNone/>
              <a:defRPr/>
            </a:pPr>
            <a:endParaRPr lang="en-US" altLang="en-US" sz="800" u="sng" dirty="0"/>
          </a:p>
        </p:txBody>
      </p:sp>
      <p:sp>
        <p:nvSpPr>
          <p:cNvPr id="9" name="TextBox 8"/>
          <p:cNvSpPr txBox="1"/>
          <p:nvPr/>
        </p:nvSpPr>
        <p:spPr>
          <a:xfrm>
            <a:off x="4820985" y="5592733"/>
            <a:ext cx="2367712"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 Denotes leadership role</a:t>
            </a:r>
          </a:p>
        </p:txBody>
      </p:sp>
    </p:spTree>
    <p:extLst>
      <p:ext uri="{BB962C8B-B14F-4D97-AF65-F5344CB8AC3E}">
        <p14:creationId xmlns:p14="http://schemas.microsoft.com/office/powerpoint/2010/main" val="3771299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solidFill>
                  <a:srgbClr val="00529C"/>
                </a:solidFill>
                <a:cs typeface="Arial" charset="0"/>
              </a:rPr>
              <a:t>Industry Threats</a:t>
            </a:r>
          </a:p>
        </p:txBody>
      </p:sp>
      <p:sp>
        <p:nvSpPr>
          <p:cNvPr id="6147" name="Content Placeholder 2"/>
          <p:cNvSpPr>
            <a:spLocks noGrp="1"/>
          </p:cNvSpPr>
          <p:nvPr>
            <p:ph idx="1"/>
          </p:nvPr>
        </p:nvSpPr>
        <p:spPr>
          <a:xfrm>
            <a:off x="757925" y="943097"/>
            <a:ext cx="7772400" cy="2363337"/>
          </a:xfrm>
        </p:spPr>
        <p:txBody>
          <a:bodyPr>
            <a:noAutofit/>
          </a:bodyPr>
          <a:lstStyle/>
          <a:p>
            <a:pPr marL="285750" indent="-285750">
              <a:spcBef>
                <a:spcPts val="600"/>
              </a:spcBef>
              <a:spcAft>
                <a:spcPts val="600"/>
              </a:spcAft>
              <a:buFont typeface="Arial" panose="020B0604020202020204" pitchFamily="34" charset="0"/>
              <a:buChar char="•"/>
              <a:defRPr/>
            </a:pPr>
            <a:r>
              <a:rPr lang="en-US" sz="1800" b="0" dirty="0">
                <a:solidFill>
                  <a:schemeClr val="tx1">
                    <a:lumMod val="95000"/>
                    <a:lumOff val="5000"/>
                  </a:schemeClr>
                </a:solidFill>
              </a:rPr>
              <a:t>EEI staff and member companies developed an initial list of top threats facing electric utilities in 2012, which was refreshed in 2013 and 2014.</a:t>
            </a:r>
          </a:p>
          <a:p>
            <a:pPr marL="285750" indent="-285750">
              <a:spcBef>
                <a:spcPts val="600"/>
              </a:spcBef>
              <a:spcAft>
                <a:spcPts val="600"/>
              </a:spcAft>
              <a:buFont typeface="Arial" panose="020B0604020202020204" pitchFamily="34" charset="0"/>
              <a:buChar char="•"/>
              <a:defRPr/>
            </a:pPr>
            <a:r>
              <a:rPr lang="en-US" sz="1800" b="0" dirty="0">
                <a:solidFill>
                  <a:schemeClr val="tx1">
                    <a:lumMod val="95000"/>
                    <a:lumOff val="5000"/>
                  </a:schemeClr>
                </a:solidFill>
              </a:rPr>
              <a:t>This list of top threats facing electric utilities is intended to create executive awareness and stimulate further consideration of preparedness, prevention, response and recovery activities.</a:t>
            </a:r>
          </a:p>
          <a:p>
            <a:pPr marL="285750" indent="-285750">
              <a:spcBef>
                <a:spcPts val="600"/>
              </a:spcBef>
              <a:spcAft>
                <a:spcPts val="600"/>
              </a:spcAft>
              <a:buFont typeface="Arial" panose="020B0604020202020204" pitchFamily="34" charset="0"/>
              <a:buChar char="•"/>
              <a:defRPr/>
            </a:pPr>
            <a:endParaRPr lang="en-US" sz="1800" i="1" dirty="0"/>
          </a:p>
          <a:p>
            <a:pPr marL="285750" indent="-285750">
              <a:spcBef>
                <a:spcPts val="600"/>
              </a:spcBef>
              <a:spcAft>
                <a:spcPts val="600"/>
              </a:spcAft>
              <a:buFont typeface="Arial" panose="020B0604020202020204" pitchFamily="34" charset="0"/>
              <a:buChar char="•"/>
              <a:defRPr/>
            </a:pPr>
            <a:endParaRPr lang="en-US" sz="1800" dirty="0"/>
          </a:p>
          <a:p>
            <a:pPr marL="285750" indent="-285750">
              <a:spcBef>
                <a:spcPts val="600"/>
              </a:spcBef>
              <a:spcAft>
                <a:spcPts val="600"/>
              </a:spcAft>
              <a:buFont typeface="Arial" panose="020B0604020202020204" pitchFamily="34" charset="0"/>
              <a:buChar char="•"/>
              <a:defRPr/>
            </a:pPr>
            <a:endParaRPr lang="en-US" sz="1800" dirty="0"/>
          </a:p>
        </p:txBody>
      </p:sp>
      <p:sp>
        <p:nvSpPr>
          <p:cNvPr id="6" name="Rounded Rectangle 5"/>
          <p:cNvSpPr/>
          <p:nvPr/>
        </p:nvSpPr>
        <p:spPr bwMode="auto">
          <a:xfrm>
            <a:off x="881234" y="2881219"/>
            <a:ext cx="7525783" cy="2386817"/>
          </a:xfrm>
          <a:prstGeom prst="roundRect">
            <a:avLst/>
          </a:prstGeom>
          <a:solidFill>
            <a:srgbClr val="CCFF99"/>
          </a:solidFill>
          <a:ln w="9525" algn="ctr">
            <a:solidFill>
              <a:schemeClr val="tx1"/>
            </a:solidFill>
            <a:round/>
            <a:headEnd/>
            <a:tailEnd/>
          </a:ln>
          <a:scene3d>
            <a:camera prst="orthographicFront"/>
            <a:lightRig rig="threePt" dir="t"/>
          </a:scene3d>
          <a:sp3d>
            <a:bevelT prst="angle"/>
          </a:sp3d>
          <a:extLst/>
        </p:spPr>
        <p:txBody>
          <a:bodyPr/>
          <a:lstStyle/>
          <a:p>
            <a:pPr eaLnBrk="0" hangingPunct="0">
              <a:defRPr/>
            </a:pPr>
            <a:endParaRPr lang="en-US" dirty="0"/>
          </a:p>
        </p:txBody>
      </p:sp>
      <p:sp>
        <p:nvSpPr>
          <p:cNvPr id="8199" name="TextBox 6"/>
          <p:cNvSpPr txBox="1">
            <a:spLocks noChangeArrowheads="1"/>
          </p:cNvSpPr>
          <p:nvPr/>
        </p:nvSpPr>
        <p:spPr bwMode="auto">
          <a:xfrm>
            <a:off x="1018581" y="3087498"/>
            <a:ext cx="3471532"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marL="231775" indent="-231775">
              <a:spcBef>
                <a:spcPct val="0"/>
              </a:spcBef>
              <a:spcAft>
                <a:spcPts val="1200"/>
              </a:spcAft>
              <a:buFontTx/>
              <a:buAutoNum type="arabicPeriod"/>
            </a:pPr>
            <a:r>
              <a:rPr lang="en-US" altLang="en-US" sz="1400" b="1" dirty="0">
                <a:cs typeface="Arial" charset="0"/>
              </a:rPr>
              <a:t>Coordinated Cyber Attack</a:t>
            </a:r>
          </a:p>
          <a:p>
            <a:pPr marL="231775" indent="-231775">
              <a:spcBef>
                <a:spcPct val="0"/>
              </a:spcBef>
              <a:spcAft>
                <a:spcPts val="1200"/>
              </a:spcAft>
              <a:buFontTx/>
              <a:buAutoNum type="arabicPeriod"/>
            </a:pPr>
            <a:r>
              <a:rPr lang="en-US" altLang="en-US" sz="1400" b="1" dirty="0">
                <a:cs typeface="Arial" charset="0"/>
              </a:rPr>
              <a:t>Advanced Persistent Threat</a:t>
            </a:r>
          </a:p>
          <a:p>
            <a:pPr marL="231775" indent="-231775">
              <a:spcBef>
                <a:spcPct val="0"/>
              </a:spcBef>
              <a:spcAft>
                <a:spcPts val="1200"/>
              </a:spcAft>
              <a:buFontTx/>
              <a:buAutoNum type="arabicPeriod"/>
            </a:pPr>
            <a:r>
              <a:rPr lang="en-US" altLang="en-US" sz="1400" b="1" dirty="0">
                <a:cs typeface="Arial" charset="0"/>
              </a:rPr>
              <a:t>Disruption of Voice &amp; Data Services</a:t>
            </a:r>
          </a:p>
          <a:p>
            <a:pPr marL="231775" indent="-231775">
              <a:spcBef>
                <a:spcPct val="0"/>
              </a:spcBef>
              <a:spcAft>
                <a:spcPts val="1200"/>
              </a:spcAft>
              <a:buFontTx/>
              <a:buAutoNum type="arabicPeriod"/>
            </a:pPr>
            <a:r>
              <a:rPr lang="en-US" altLang="en-US" sz="1400" b="1" dirty="0">
                <a:cs typeface="Arial" charset="0"/>
              </a:rPr>
              <a:t>Coordinated Physical &amp; Cyber Attack</a:t>
            </a:r>
          </a:p>
          <a:p>
            <a:pPr marL="231775" indent="-231775">
              <a:spcBef>
                <a:spcPct val="0"/>
              </a:spcBef>
              <a:spcAft>
                <a:spcPts val="1200"/>
              </a:spcAft>
              <a:buFontTx/>
              <a:buAutoNum type="arabicPeriod"/>
            </a:pPr>
            <a:r>
              <a:rPr lang="en-US" altLang="en-US" sz="1400" b="1" dirty="0">
                <a:cs typeface="Arial" charset="0"/>
              </a:rPr>
              <a:t>Insider Sabotage</a:t>
            </a:r>
          </a:p>
        </p:txBody>
      </p:sp>
      <p:sp>
        <p:nvSpPr>
          <p:cNvPr id="8200" name="TextBox 7"/>
          <p:cNvSpPr txBox="1">
            <a:spLocks noChangeArrowheads="1"/>
          </p:cNvSpPr>
          <p:nvPr/>
        </p:nvSpPr>
        <p:spPr bwMode="auto">
          <a:xfrm>
            <a:off x="4565695" y="3073850"/>
            <a:ext cx="3950508"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marL="231775" indent="-231775">
              <a:spcBef>
                <a:spcPct val="0"/>
              </a:spcBef>
              <a:spcAft>
                <a:spcPts val="1200"/>
              </a:spcAft>
              <a:buFontTx/>
              <a:buAutoNum type="arabicPeriod" startAt="6"/>
            </a:pPr>
            <a:r>
              <a:rPr lang="en-US" altLang="en-US" sz="1400" b="1" dirty="0">
                <a:cs typeface="Arial" charset="0"/>
              </a:rPr>
              <a:t>Pandemic</a:t>
            </a:r>
          </a:p>
          <a:p>
            <a:pPr marL="231775" indent="-231775">
              <a:spcBef>
                <a:spcPct val="0"/>
              </a:spcBef>
              <a:spcAft>
                <a:spcPts val="1200"/>
              </a:spcAft>
              <a:buFontTx/>
              <a:buAutoNum type="arabicPeriod" startAt="6"/>
            </a:pPr>
            <a:r>
              <a:rPr lang="en-US" altLang="en-US" sz="1400" b="1" dirty="0">
                <a:cs typeface="Arial" charset="0"/>
              </a:rPr>
              <a:t>Supply Chain Disruption or Compromise</a:t>
            </a:r>
          </a:p>
          <a:p>
            <a:pPr marL="231775" indent="-231775">
              <a:spcBef>
                <a:spcPct val="0"/>
              </a:spcBef>
              <a:spcAft>
                <a:spcPts val="1200"/>
              </a:spcAft>
              <a:buFontTx/>
              <a:buAutoNum type="arabicPeriod" startAt="6"/>
            </a:pPr>
            <a:r>
              <a:rPr lang="en-US" altLang="en-US" sz="1400" b="1" dirty="0">
                <a:cs typeface="Arial" charset="0"/>
              </a:rPr>
              <a:t>Catastrophic Human Error</a:t>
            </a:r>
          </a:p>
          <a:p>
            <a:pPr marL="231775" indent="-231775">
              <a:spcBef>
                <a:spcPct val="0"/>
              </a:spcBef>
              <a:spcAft>
                <a:spcPts val="1200"/>
              </a:spcAft>
              <a:buFontTx/>
              <a:buAutoNum type="arabicPeriod" startAt="6"/>
            </a:pPr>
            <a:r>
              <a:rPr lang="en-US" altLang="en-US" sz="1400" b="1" dirty="0">
                <a:cs typeface="Arial" charset="0"/>
              </a:rPr>
              <a:t>Intentional Electromagnetic     Interference</a:t>
            </a:r>
          </a:p>
          <a:p>
            <a:pPr marL="231775" indent="-231775">
              <a:spcBef>
                <a:spcPct val="0"/>
              </a:spcBef>
              <a:spcAft>
                <a:spcPts val="1200"/>
              </a:spcAft>
              <a:buFontTx/>
              <a:buAutoNum type="arabicPeriod" startAt="6"/>
            </a:pPr>
            <a:r>
              <a:rPr lang="en-US" altLang="en-US" sz="1400" b="1" dirty="0">
                <a:cs typeface="Arial" charset="0"/>
              </a:rPr>
              <a:t>Distributed Denial of Service (</a:t>
            </a:r>
            <a:r>
              <a:rPr lang="en-US" altLang="en-US" sz="1400" b="1" dirty="0" err="1">
                <a:cs typeface="Arial" charset="0"/>
              </a:rPr>
              <a:t>DDoS</a:t>
            </a:r>
            <a:r>
              <a:rPr lang="en-US" altLang="en-US" sz="1400" b="1" dirty="0">
                <a:cs typeface="Arial" charset="0"/>
              </a:rPr>
              <a:t>)</a:t>
            </a:r>
          </a:p>
        </p:txBody>
      </p:sp>
      <p:sp>
        <p:nvSpPr>
          <p:cNvPr id="8" name="Slide Number Placeholder 3"/>
          <p:cNvSpPr>
            <a:spLocks noGrp="1"/>
          </p:cNvSpPr>
          <p:nvPr>
            <p:ph type="sldNum" sz="quarter" idx="4"/>
          </p:nvPr>
        </p:nvSpPr>
        <p:spPr>
          <a:xfrm>
            <a:off x="8382000" y="6522720"/>
            <a:ext cx="525900" cy="227785"/>
          </a:xfrm>
        </p:spPr>
        <p:txBody>
          <a:bodyPr/>
          <a:lstStyle/>
          <a:p>
            <a:fld id="{B044824F-EBE0-443F-8A8F-F64816AF04DC}" type="slidenum">
              <a:rPr lang="en-US" smtClean="0"/>
              <a:pPr/>
              <a:t>14</a:t>
            </a:fld>
            <a:endParaRPr lang="en-US" dirty="0"/>
          </a:p>
        </p:txBody>
      </p:sp>
    </p:spTree>
    <p:extLst>
      <p:ext uri="{BB962C8B-B14F-4D97-AF65-F5344CB8AC3E}">
        <p14:creationId xmlns:p14="http://schemas.microsoft.com/office/powerpoint/2010/main" val="380485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C"/>
                </a:solidFill>
              </a:rPr>
              <a:t>Cyber Security and CIP</a:t>
            </a:r>
          </a:p>
        </p:txBody>
      </p:sp>
      <p:sp>
        <p:nvSpPr>
          <p:cNvPr id="3" name="Content Placeholder 2"/>
          <p:cNvSpPr>
            <a:spLocks noGrp="1"/>
          </p:cNvSpPr>
          <p:nvPr>
            <p:ph idx="1"/>
          </p:nvPr>
        </p:nvSpPr>
        <p:spPr>
          <a:xfrm>
            <a:off x="433320" y="914400"/>
            <a:ext cx="8328546" cy="4800600"/>
          </a:xfrm>
        </p:spPr>
        <p:txBody>
          <a:bodyPr>
            <a:normAutofit/>
          </a:bodyPr>
          <a:lstStyle/>
          <a:p>
            <a:pPr marL="342900" indent="-342900">
              <a:spcAft>
                <a:spcPts val="600"/>
              </a:spcAft>
              <a:buFont typeface="Arial" panose="020B0604020202020204" pitchFamily="34" charset="0"/>
              <a:buChar char="•"/>
            </a:pPr>
            <a:r>
              <a:rPr lang="en-US" sz="1800" b="0" dirty="0">
                <a:solidFill>
                  <a:schemeClr val="tx1"/>
                </a:solidFill>
              </a:rPr>
              <a:t>Overlaps and inter-dependencies exist between cyber security and CIP regulations for utilities</a:t>
            </a:r>
          </a:p>
          <a:p>
            <a:pPr marL="342900" indent="-342900">
              <a:spcAft>
                <a:spcPts val="600"/>
              </a:spcAft>
              <a:buFont typeface="Arial" panose="020B0604020202020204" pitchFamily="34" charset="0"/>
              <a:buChar char="•"/>
            </a:pPr>
            <a:r>
              <a:rPr lang="en-US" sz="1800" b="0" dirty="0">
                <a:solidFill>
                  <a:schemeClr val="tx1"/>
                </a:solidFill>
              </a:rPr>
              <a:t>Cyber security has a broader scope than CIP, but many actions taken to provide overall cyber security for the utility</a:t>
            </a:r>
            <a:r>
              <a:rPr lang="en-US" sz="1800" b="0" dirty="0">
                <a:solidFill>
                  <a:srgbClr val="FF0000"/>
                </a:solidFill>
              </a:rPr>
              <a:t> </a:t>
            </a:r>
            <a:r>
              <a:rPr lang="en-US" sz="1800" b="0" dirty="0">
                <a:solidFill>
                  <a:schemeClr val="tx1"/>
                </a:solidFill>
              </a:rPr>
              <a:t>also provide protections for CIP-related assets</a:t>
            </a:r>
          </a:p>
          <a:p>
            <a:pPr marL="342900" indent="-342900">
              <a:spcAft>
                <a:spcPts val="600"/>
              </a:spcAft>
              <a:buFont typeface="Arial" panose="020B0604020202020204" pitchFamily="34" charset="0"/>
              <a:buChar char="•"/>
            </a:pPr>
            <a:r>
              <a:rPr lang="en-US" sz="1800" b="0" dirty="0">
                <a:solidFill>
                  <a:schemeClr val="tx1"/>
                </a:solidFill>
              </a:rPr>
              <a:t>The CIP standards and requirements are regulations focused on the correlation of security and reliability in protection of the bulk electric system</a:t>
            </a:r>
          </a:p>
          <a:p>
            <a:pPr marL="342900" indent="-342900">
              <a:spcAft>
                <a:spcPts val="600"/>
              </a:spcAft>
              <a:buFont typeface="Arial" panose="020B0604020202020204" pitchFamily="34" charset="0"/>
              <a:buChar char="•"/>
            </a:pPr>
            <a:r>
              <a:rPr lang="en-US" sz="1800" b="0" dirty="0">
                <a:solidFill>
                  <a:schemeClr val="tx1"/>
                </a:solidFill>
              </a:rPr>
              <a:t>The CIP standards and requirements are largely a collection of best practices that apply to the cyber and physical security for the management of critical cyber systems and assets used in the operation of the bulk electric system</a:t>
            </a:r>
          </a:p>
          <a:p>
            <a:pPr marL="342900" indent="-342900">
              <a:spcAft>
                <a:spcPts val="600"/>
              </a:spcAft>
              <a:buFont typeface="Arial" panose="020B0604020202020204" pitchFamily="34" charset="0"/>
              <a:buChar char="•"/>
            </a:pPr>
            <a:r>
              <a:rPr lang="en-US" sz="1800" b="0" dirty="0">
                <a:solidFill>
                  <a:schemeClr val="tx1"/>
                </a:solidFill>
              </a:rPr>
              <a:t>CIP standards do not directly address protection of customer data, website hacking, email phishing, or intellectual property, but these are addressed by the broader cyber security program</a:t>
            </a:r>
          </a:p>
        </p:txBody>
      </p:sp>
      <p:sp>
        <p:nvSpPr>
          <p:cNvPr id="4" name="Slide Number Placeholder 3"/>
          <p:cNvSpPr>
            <a:spLocks noGrp="1"/>
          </p:cNvSpPr>
          <p:nvPr>
            <p:ph type="sldNum" sz="quarter" idx="4"/>
          </p:nvPr>
        </p:nvSpPr>
        <p:spPr/>
        <p:txBody>
          <a:bodyPr/>
          <a:lstStyle/>
          <a:p>
            <a:fld id="{B044824F-EBE0-443F-8A8F-F64816AF04DC}" type="slidenum">
              <a:rPr lang="en-US" smtClean="0"/>
              <a:pPr/>
              <a:t>15</a:t>
            </a:fld>
            <a:endParaRPr lang="en-US" dirty="0"/>
          </a:p>
        </p:txBody>
      </p:sp>
    </p:spTree>
    <p:extLst>
      <p:ext uri="{BB962C8B-B14F-4D97-AF65-F5344CB8AC3E}">
        <p14:creationId xmlns:p14="http://schemas.microsoft.com/office/powerpoint/2010/main" val="336350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altLang="en-US" dirty="0">
                <a:solidFill>
                  <a:srgbClr val="00529C"/>
                </a:solidFill>
              </a:rPr>
              <a:t>Security &amp; Stakeholder Overlaps</a:t>
            </a:r>
          </a:p>
        </p:txBody>
      </p:sp>
      <p:sp>
        <p:nvSpPr>
          <p:cNvPr id="6" name="Slide Number Placeholder 3"/>
          <p:cNvSpPr>
            <a:spLocks noGrp="1"/>
          </p:cNvSpPr>
          <p:nvPr>
            <p:ph type="sldNum" sz="quarter" idx="4"/>
          </p:nvPr>
        </p:nvSpPr>
        <p:spPr>
          <a:xfrm>
            <a:off x="8204576" y="6468128"/>
            <a:ext cx="525900" cy="227785"/>
          </a:xfrm>
        </p:spPr>
        <p:txBody>
          <a:bodyPr/>
          <a:lstStyle/>
          <a:p>
            <a:fld id="{B044824F-EBE0-443F-8A8F-F64816AF04DC}" type="slidenum">
              <a:rPr lang="en-US" smtClean="0"/>
              <a:pPr/>
              <a:t>16</a:t>
            </a:fld>
            <a:endParaRPr lang="en-US" dirty="0"/>
          </a:p>
        </p:txBody>
      </p:sp>
      <p:sp>
        <p:nvSpPr>
          <p:cNvPr id="7" name="Rounded Rectangle 1"/>
          <p:cNvSpPr>
            <a:spLocks noChangeArrowheads="1"/>
          </p:cNvSpPr>
          <p:nvPr/>
        </p:nvSpPr>
        <p:spPr bwMode="auto">
          <a:xfrm>
            <a:off x="477672" y="762000"/>
            <a:ext cx="8161361" cy="703385"/>
          </a:xfrm>
          <a:prstGeom prst="roundRect">
            <a:avLst>
              <a:gd name="adj" fmla="val 16667"/>
            </a:avLst>
          </a:prstGeom>
          <a:solidFill>
            <a:srgbClr val="006600"/>
          </a:solidFill>
          <a:ln w="19050" algn="ctr">
            <a:solidFill>
              <a:schemeClr val="tx1"/>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eaLnBrk="1" hangingPunct="1">
              <a:spcBef>
                <a:spcPct val="0"/>
              </a:spcBef>
              <a:buNone/>
            </a:pPr>
            <a:r>
              <a:rPr lang="en-US" altLang="en-US" sz="1600" dirty="0">
                <a:solidFill>
                  <a:schemeClr val="bg1"/>
                </a:solidFill>
                <a:cs typeface="Arial" charset="0"/>
              </a:rPr>
              <a:t>The view below conceptually depicts the overlaps that exist across physical security, cyber security and compliance, along with internal stakeholder functions.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90261"/>
            <a:ext cx="9144000" cy="4567610"/>
          </a:xfrm>
          <a:prstGeom prst="rect">
            <a:avLst/>
          </a:prstGeom>
        </p:spPr>
      </p:pic>
    </p:spTree>
    <p:extLst>
      <p:ext uri="{BB962C8B-B14F-4D97-AF65-F5344CB8AC3E}">
        <p14:creationId xmlns:p14="http://schemas.microsoft.com/office/powerpoint/2010/main" val="800644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C"/>
                </a:solidFill>
              </a:rPr>
              <a:t>   KCP&amp;L Program Components</a:t>
            </a:r>
            <a:r>
              <a:rPr lang="en-US" dirty="0"/>
              <a:t>	</a:t>
            </a:r>
          </a:p>
        </p:txBody>
      </p:sp>
      <p:sp>
        <p:nvSpPr>
          <p:cNvPr id="4" name="Slide Number Placeholder 3"/>
          <p:cNvSpPr>
            <a:spLocks noGrp="1"/>
          </p:cNvSpPr>
          <p:nvPr>
            <p:ph type="sldNum" sz="quarter" idx="4"/>
          </p:nvPr>
        </p:nvSpPr>
        <p:spPr/>
        <p:txBody>
          <a:bodyPr/>
          <a:lstStyle/>
          <a:p>
            <a:fld id="{B044824F-EBE0-443F-8A8F-F64816AF04DC}" type="slidenum">
              <a:rPr lang="en-US" smtClean="0"/>
              <a:pPr/>
              <a:t>17</a:t>
            </a:fld>
            <a:endParaRPr lang="en-US" dirty="0"/>
          </a:p>
        </p:txBody>
      </p:sp>
      <p:sp>
        <p:nvSpPr>
          <p:cNvPr id="6" name="Rectangle 5"/>
          <p:cNvSpPr/>
          <p:nvPr/>
        </p:nvSpPr>
        <p:spPr>
          <a:xfrm>
            <a:off x="447416" y="795323"/>
            <a:ext cx="2603499" cy="1435100"/>
          </a:xfrm>
          <a:prstGeom prst="rect">
            <a:avLst/>
          </a:prstGeom>
          <a:solidFill>
            <a:schemeClr val="accent1"/>
          </a:solidFill>
          <a:ln>
            <a:no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Risk and Compliance</a:t>
            </a:r>
          </a:p>
          <a:p>
            <a:pPr algn="ctr"/>
            <a:endParaRPr lang="en-US" sz="1200" dirty="0">
              <a:solidFill>
                <a:schemeClr val="bg1"/>
              </a:solidFill>
            </a:endParaRPr>
          </a:p>
          <a:p>
            <a:pPr lvl="0" algn="ctr"/>
            <a:r>
              <a:rPr lang="en-US" sz="1200" b="0" i="1" dirty="0">
                <a:solidFill>
                  <a:schemeClr val="bg1"/>
                </a:solidFill>
              </a:rPr>
              <a:t>Do we have the appropriate mitigations ,processes, and controls in place to limit risks and maintain </a:t>
            </a:r>
            <a:r>
              <a:rPr lang="en-US" sz="1200" i="1" dirty="0">
                <a:solidFill>
                  <a:schemeClr val="bg1"/>
                </a:solidFill>
              </a:rPr>
              <a:t>legal and regulatory </a:t>
            </a:r>
            <a:r>
              <a:rPr lang="en-US" sz="1200" b="0" i="1" dirty="0">
                <a:solidFill>
                  <a:schemeClr val="bg1"/>
                </a:solidFill>
              </a:rPr>
              <a:t>compliance?</a:t>
            </a:r>
            <a:endParaRPr lang="en-US" sz="1200" i="1" dirty="0">
              <a:solidFill>
                <a:schemeClr val="bg1"/>
              </a:solidFill>
            </a:endParaRPr>
          </a:p>
        </p:txBody>
      </p:sp>
      <p:sp>
        <p:nvSpPr>
          <p:cNvPr id="8" name="Rectangle 7"/>
          <p:cNvSpPr/>
          <p:nvPr/>
        </p:nvSpPr>
        <p:spPr>
          <a:xfrm>
            <a:off x="6162416" y="795323"/>
            <a:ext cx="2603499" cy="1435100"/>
          </a:xfrm>
          <a:prstGeom prst="rect">
            <a:avLst/>
          </a:prstGeom>
          <a:solidFill>
            <a:schemeClr val="accent1"/>
          </a:solidFill>
          <a:ln>
            <a:no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Secure Project Development    Life Cycle</a:t>
            </a:r>
          </a:p>
          <a:p>
            <a:pPr algn="ctr"/>
            <a:endParaRPr lang="en-US" sz="1400" dirty="0">
              <a:solidFill>
                <a:schemeClr val="bg1"/>
              </a:solidFill>
            </a:endParaRPr>
          </a:p>
          <a:p>
            <a:pPr algn="ctr"/>
            <a:r>
              <a:rPr lang="en-US" sz="1200" i="1" dirty="0">
                <a:solidFill>
                  <a:schemeClr val="bg1"/>
                </a:solidFill>
              </a:rPr>
              <a:t>Are we implementing software and hardware with good security practices.</a:t>
            </a:r>
          </a:p>
        </p:txBody>
      </p:sp>
      <p:sp>
        <p:nvSpPr>
          <p:cNvPr id="9" name="Rectangle 8"/>
          <p:cNvSpPr/>
          <p:nvPr/>
        </p:nvSpPr>
        <p:spPr>
          <a:xfrm>
            <a:off x="447416" y="2521403"/>
            <a:ext cx="2603499" cy="1435100"/>
          </a:xfrm>
          <a:prstGeom prst="rect">
            <a:avLst/>
          </a:prstGeom>
          <a:solidFill>
            <a:srgbClr val="92D05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Event and Incident Management</a:t>
            </a:r>
          </a:p>
          <a:p>
            <a:pPr algn="ctr"/>
            <a:endParaRPr lang="en-US" sz="1000" dirty="0">
              <a:solidFill>
                <a:schemeClr val="tx1"/>
              </a:solidFill>
            </a:endParaRPr>
          </a:p>
          <a:p>
            <a:pPr algn="ctr"/>
            <a:r>
              <a:rPr lang="en-US" sz="1200" i="1" dirty="0">
                <a:solidFill>
                  <a:schemeClr val="tx1"/>
                </a:solidFill>
              </a:rPr>
              <a:t>Do we have full visibility into malicious behavior in our environment and are we prepared to respond and recover from an event or crisis?</a:t>
            </a:r>
          </a:p>
        </p:txBody>
      </p:sp>
      <p:sp>
        <p:nvSpPr>
          <p:cNvPr id="10" name="Rectangle 9"/>
          <p:cNvSpPr/>
          <p:nvPr/>
        </p:nvSpPr>
        <p:spPr>
          <a:xfrm>
            <a:off x="6159210" y="4199963"/>
            <a:ext cx="2603499" cy="1435100"/>
          </a:xfrm>
          <a:prstGeom prst="rect">
            <a:avLst/>
          </a:prstGeom>
          <a:solidFill>
            <a:schemeClr val="accent1"/>
          </a:solidFill>
          <a:ln>
            <a:no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Vulnerability and Threat Management</a:t>
            </a:r>
          </a:p>
          <a:p>
            <a:pPr algn="ctr"/>
            <a:endParaRPr lang="en-US" sz="1400" dirty="0">
              <a:solidFill>
                <a:schemeClr val="bg1"/>
              </a:solidFill>
            </a:endParaRPr>
          </a:p>
          <a:p>
            <a:pPr algn="ctr"/>
            <a:r>
              <a:rPr lang="en-US" sz="1200" i="1" dirty="0">
                <a:solidFill>
                  <a:schemeClr val="bg1"/>
                </a:solidFill>
              </a:rPr>
              <a:t>Where are we vulnerable and how can we thwart attempts to exploit vulnerabilities? </a:t>
            </a:r>
          </a:p>
        </p:txBody>
      </p:sp>
      <p:sp>
        <p:nvSpPr>
          <p:cNvPr id="11" name="Rectangle 10"/>
          <p:cNvSpPr/>
          <p:nvPr/>
        </p:nvSpPr>
        <p:spPr>
          <a:xfrm>
            <a:off x="6171056" y="2521403"/>
            <a:ext cx="2603499" cy="1435100"/>
          </a:xfrm>
          <a:prstGeom prst="rect">
            <a:avLst/>
          </a:prstGeom>
          <a:solidFill>
            <a:srgbClr val="92D05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Identity and Access Management</a:t>
            </a:r>
          </a:p>
          <a:p>
            <a:pPr algn="ctr"/>
            <a:endParaRPr lang="en-US" sz="1400" dirty="0">
              <a:solidFill>
                <a:schemeClr val="tx1"/>
              </a:solidFill>
            </a:endParaRPr>
          </a:p>
          <a:p>
            <a:pPr algn="ctr"/>
            <a:r>
              <a:rPr lang="en-US" sz="1200" i="1" dirty="0">
                <a:solidFill>
                  <a:schemeClr val="tx1"/>
                </a:solidFill>
              </a:rPr>
              <a:t>How do we monitor, control, and manage privileged access to </a:t>
            </a:r>
          </a:p>
          <a:p>
            <a:pPr algn="ctr"/>
            <a:r>
              <a:rPr lang="en-US" sz="1200" i="1" dirty="0">
                <a:solidFill>
                  <a:schemeClr val="tx1"/>
                </a:solidFill>
              </a:rPr>
              <a:t>critical systems?</a:t>
            </a:r>
          </a:p>
        </p:txBody>
      </p:sp>
      <p:cxnSp>
        <p:nvCxnSpPr>
          <p:cNvPr id="12" name="Straight Connector 11"/>
          <p:cNvCxnSpPr/>
          <p:nvPr/>
        </p:nvCxnSpPr>
        <p:spPr>
          <a:xfrm>
            <a:off x="3038216" y="2217723"/>
            <a:ext cx="489110" cy="525475"/>
          </a:xfrm>
          <a:prstGeom prst="line">
            <a:avLst/>
          </a:prstGeom>
          <a:ln w="28575" cmpd="sng">
            <a:prstDash val="sys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5705376" y="2217723"/>
            <a:ext cx="457041" cy="525475"/>
          </a:xfrm>
          <a:prstGeom prst="line">
            <a:avLst/>
          </a:prstGeom>
          <a:ln w="28575" cmpd="sng">
            <a:prstDash val="sys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5" idx="0"/>
          </p:cNvCxnSpPr>
          <p:nvPr/>
        </p:nvCxnSpPr>
        <p:spPr>
          <a:xfrm>
            <a:off x="4617957" y="2027655"/>
            <a:ext cx="23198" cy="727267"/>
          </a:xfrm>
          <a:prstGeom prst="line">
            <a:avLst/>
          </a:prstGeom>
          <a:ln w="28575" cmpd="sng">
            <a:prstDash val="sys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1" idx="1"/>
            <a:endCxn id="5" idx="3"/>
          </p:cNvCxnSpPr>
          <p:nvPr/>
        </p:nvCxnSpPr>
        <p:spPr>
          <a:xfrm flipH="1" flipV="1">
            <a:off x="5675323" y="3234982"/>
            <a:ext cx="495733" cy="3971"/>
          </a:xfrm>
          <a:prstGeom prst="line">
            <a:avLst/>
          </a:prstGeom>
          <a:ln w="28575" cmpd="sng">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1"/>
            <a:endCxn id="9" idx="3"/>
          </p:cNvCxnSpPr>
          <p:nvPr/>
        </p:nvCxnSpPr>
        <p:spPr>
          <a:xfrm flipH="1">
            <a:off x="3050915" y="3234982"/>
            <a:ext cx="556072" cy="3971"/>
          </a:xfrm>
          <a:prstGeom prst="line">
            <a:avLst/>
          </a:prstGeom>
          <a:ln w="28575" cmpd="sng">
            <a:prstDash val="sysDash"/>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338482" y="4196843"/>
            <a:ext cx="2603499" cy="1435100"/>
          </a:xfrm>
          <a:prstGeom prst="rect">
            <a:avLst/>
          </a:prstGeom>
          <a:solidFill>
            <a:srgbClr val="92D05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91440" rIns="91440" bIns="91440" rtlCol="0" anchor="ctr"/>
          <a:lstStyle/>
          <a:p>
            <a:pPr algn="ctr"/>
            <a:r>
              <a:rPr lang="en-US" sz="1400" dirty="0">
                <a:solidFill>
                  <a:schemeClr val="tx1"/>
                </a:solidFill>
              </a:rPr>
              <a:t>Security Awareness</a:t>
            </a:r>
          </a:p>
          <a:p>
            <a:pPr algn="ctr"/>
            <a:endParaRPr lang="en-US" sz="800" dirty="0">
              <a:solidFill>
                <a:schemeClr val="tx1"/>
              </a:solidFill>
            </a:endParaRPr>
          </a:p>
          <a:p>
            <a:pPr algn="ctr"/>
            <a:r>
              <a:rPr lang="en-US" sz="1200" i="1" dirty="0">
                <a:solidFill>
                  <a:schemeClr val="tx1"/>
                </a:solidFill>
              </a:rPr>
              <a:t>Are our employees given the appropriate education and visibility to be accountable for conducting their work in a secure manner and are we continually improving our security posture via industry collaboration?</a:t>
            </a:r>
          </a:p>
        </p:txBody>
      </p:sp>
      <p:cxnSp>
        <p:nvCxnSpPr>
          <p:cNvPr id="18" name="Straight Connector 17"/>
          <p:cNvCxnSpPr/>
          <p:nvPr/>
        </p:nvCxnSpPr>
        <p:spPr>
          <a:xfrm flipH="1" flipV="1">
            <a:off x="5687293" y="3798457"/>
            <a:ext cx="483821" cy="402146"/>
          </a:xfrm>
          <a:prstGeom prst="line">
            <a:avLst/>
          </a:prstGeom>
          <a:ln w="28575" cmpd="sng">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7" idx="0"/>
            <a:endCxn id="5" idx="2"/>
          </p:cNvCxnSpPr>
          <p:nvPr/>
        </p:nvCxnSpPr>
        <p:spPr>
          <a:xfrm flipV="1">
            <a:off x="4640232" y="3715042"/>
            <a:ext cx="923" cy="481801"/>
          </a:xfrm>
          <a:prstGeom prst="line">
            <a:avLst/>
          </a:prstGeom>
          <a:ln w="28575" cmpd="sng">
            <a:prstDash val="sysDash"/>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49112" y="4202363"/>
            <a:ext cx="2603499" cy="1435100"/>
          </a:xfrm>
          <a:prstGeom prst="rect">
            <a:avLst/>
          </a:prstGeom>
          <a:solidFill>
            <a:schemeClr val="accent1"/>
          </a:solidFill>
          <a:ln>
            <a:no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Physical Security </a:t>
            </a:r>
          </a:p>
          <a:p>
            <a:pPr algn="ctr"/>
            <a:r>
              <a:rPr lang="en-US" sz="1400" dirty="0">
                <a:solidFill>
                  <a:schemeClr val="bg1"/>
                </a:solidFill>
              </a:rPr>
              <a:t>Presence</a:t>
            </a:r>
          </a:p>
          <a:p>
            <a:pPr algn="ctr"/>
            <a:endParaRPr lang="en-US" sz="1400" dirty="0">
              <a:solidFill>
                <a:schemeClr val="bg1"/>
              </a:solidFill>
            </a:endParaRPr>
          </a:p>
          <a:p>
            <a:pPr algn="ctr"/>
            <a:r>
              <a:rPr lang="en-US" sz="1200" i="1" dirty="0">
                <a:solidFill>
                  <a:schemeClr val="bg1"/>
                </a:solidFill>
              </a:rPr>
              <a:t>Are our work locations monitored and protected from potential physical threats?</a:t>
            </a:r>
          </a:p>
        </p:txBody>
      </p:sp>
      <p:cxnSp>
        <p:nvCxnSpPr>
          <p:cNvPr id="21" name="Straight Connector 20"/>
          <p:cNvCxnSpPr/>
          <p:nvPr/>
        </p:nvCxnSpPr>
        <p:spPr>
          <a:xfrm flipV="1">
            <a:off x="3034918" y="3798457"/>
            <a:ext cx="492408" cy="393506"/>
          </a:xfrm>
          <a:prstGeom prst="line">
            <a:avLst/>
          </a:prstGeom>
          <a:ln w="28575" cmpd="sng">
            <a:prstDash val="sysDash"/>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322797" y="2528183"/>
            <a:ext cx="2603499" cy="1435100"/>
          </a:xfrm>
          <a:prstGeom prst="rect">
            <a:avLst/>
          </a:prstGeom>
          <a:solidFill>
            <a:schemeClr val="accent1"/>
          </a:solidFill>
          <a:ln>
            <a:no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Governance</a:t>
            </a:r>
          </a:p>
          <a:p>
            <a:pPr algn="ctr"/>
            <a:endParaRPr lang="en-US" sz="1400" dirty="0">
              <a:solidFill>
                <a:schemeClr val="bg1"/>
              </a:solidFill>
            </a:endParaRPr>
          </a:p>
          <a:p>
            <a:pPr algn="ctr"/>
            <a:endParaRPr lang="en-US" sz="1400" dirty="0">
              <a:solidFill>
                <a:schemeClr val="bg1"/>
              </a:solidFill>
            </a:endParaRPr>
          </a:p>
          <a:p>
            <a:pPr algn="ctr"/>
            <a:endParaRPr lang="en-US" sz="1400" dirty="0">
              <a:solidFill>
                <a:schemeClr val="bg1"/>
              </a:solidFill>
            </a:endParaRPr>
          </a:p>
          <a:p>
            <a:pPr algn="ctr"/>
            <a:endParaRPr lang="en-US" sz="1000" dirty="0">
              <a:solidFill>
                <a:schemeClr val="bg1"/>
              </a:solidFill>
            </a:endParaRPr>
          </a:p>
          <a:p>
            <a:pPr algn="ctr"/>
            <a:endParaRPr lang="en-US" sz="1000" dirty="0">
              <a:solidFill>
                <a:schemeClr val="bg1"/>
              </a:solidFill>
            </a:endParaRPr>
          </a:p>
          <a:p>
            <a:pPr algn="ctr"/>
            <a:r>
              <a:rPr lang="en-US" sz="1400" dirty="0">
                <a:solidFill>
                  <a:schemeClr val="bg1"/>
                </a:solidFill>
              </a:rPr>
              <a:t>Leadership</a:t>
            </a:r>
          </a:p>
        </p:txBody>
      </p:sp>
      <p:sp>
        <p:nvSpPr>
          <p:cNvPr id="5" name="Rectangle 4"/>
          <p:cNvSpPr/>
          <p:nvPr/>
        </p:nvSpPr>
        <p:spPr>
          <a:xfrm>
            <a:off x="3606987" y="2754922"/>
            <a:ext cx="2068336" cy="960120"/>
          </a:xfrm>
          <a:prstGeom prst="rect">
            <a:avLst/>
          </a:prstGeom>
          <a:solidFill>
            <a:schemeClr val="tx2">
              <a:lumMod val="75000"/>
            </a:schemeClr>
          </a:solidFill>
          <a:ln>
            <a:no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Critical Infrastructure and Confidential Data</a:t>
            </a:r>
          </a:p>
        </p:txBody>
      </p:sp>
      <p:sp>
        <p:nvSpPr>
          <p:cNvPr id="7" name="Rectangle 6"/>
          <p:cNvSpPr/>
          <p:nvPr/>
        </p:nvSpPr>
        <p:spPr>
          <a:xfrm>
            <a:off x="3303313" y="795323"/>
            <a:ext cx="2603499" cy="1435100"/>
          </a:xfrm>
          <a:prstGeom prst="rect">
            <a:avLst/>
          </a:prstGeom>
          <a:solidFill>
            <a:srgbClr val="92D05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Security Architecture and Standardization</a:t>
            </a:r>
          </a:p>
          <a:p>
            <a:pPr algn="ctr"/>
            <a:endParaRPr lang="en-US" sz="1400" dirty="0">
              <a:solidFill>
                <a:schemeClr val="tx1"/>
              </a:solidFill>
            </a:endParaRPr>
          </a:p>
          <a:p>
            <a:pPr algn="ctr"/>
            <a:r>
              <a:rPr lang="en-US" sz="1200" i="1" dirty="0">
                <a:solidFill>
                  <a:schemeClr val="tx1"/>
                </a:solidFill>
              </a:rPr>
              <a:t>Are we providing a best practice framework to guide secure architecture implementation?</a:t>
            </a:r>
          </a:p>
        </p:txBody>
      </p:sp>
      <p:sp>
        <p:nvSpPr>
          <p:cNvPr id="36" name="TextBox 35"/>
          <p:cNvSpPr txBox="1"/>
          <p:nvPr/>
        </p:nvSpPr>
        <p:spPr>
          <a:xfrm>
            <a:off x="5640153" y="2674940"/>
            <a:ext cx="279244" cy="1169551"/>
          </a:xfrm>
          <a:prstGeom prst="rect">
            <a:avLst/>
          </a:prstGeom>
          <a:noFill/>
        </p:spPr>
        <p:txBody>
          <a:bodyPr wrap="none" rtlCol="0">
            <a:spAutoFit/>
          </a:bodyPr>
          <a:lstStyle/>
          <a:p>
            <a:pPr algn="ctr">
              <a:lnSpc>
                <a:spcPts val="1200"/>
              </a:lnSpc>
            </a:pPr>
            <a:r>
              <a:rPr lang="en-US" sz="1400" dirty="0">
                <a:solidFill>
                  <a:schemeClr val="bg1"/>
                </a:solidFill>
              </a:rPr>
              <a:t>P</a:t>
            </a:r>
          </a:p>
          <a:p>
            <a:pPr algn="ctr">
              <a:lnSpc>
                <a:spcPts val="1200"/>
              </a:lnSpc>
            </a:pPr>
            <a:r>
              <a:rPr lang="en-US" sz="1400" dirty="0">
                <a:solidFill>
                  <a:schemeClr val="bg1"/>
                </a:solidFill>
              </a:rPr>
              <a:t>r</a:t>
            </a:r>
          </a:p>
          <a:p>
            <a:pPr algn="ctr">
              <a:lnSpc>
                <a:spcPts val="1200"/>
              </a:lnSpc>
            </a:pPr>
            <a:r>
              <a:rPr lang="en-US" sz="1400" dirty="0">
                <a:solidFill>
                  <a:schemeClr val="bg1"/>
                </a:solidFill>
              </a:rPr>
              <a:t>o</a:t>
            </a:r>
          </a:p>
          <a:p>
            <a:pPr algn="ctr">
              <a:lnSpc>
                <a:spcPts val="1200"/>
              </a:lnSpc>
            </a:pPr>
            <a:r>
              <a:rPr lang="en-US" sz="1400" dirty="0">
                <a:solidFill>
                  <a:schemeClr val="bg1"/>
                </a:solidFill>
              </a:rPr>
              <a:t>c</a:t>
            </a:r>
          </a:p>
          <a:p>
            <a:pPr algn="ctr">
              <a:lnSpc>
                <a:spcPts val="1200"/>
              </a:lnSpc>
            </a:pPr>
            <a:r>
              <a:rPr lang="en-US" sz="1400" dirty="0">
                <a:solidFill>
                  <a:schemeClr val="bg1"/>
                </a:solidFill>
              </a:rPr>
              <a:t>e</a:t>
            </a:r>
          </a:p>
          <a:p>
            <a:pPr algn="ctr">
              <a:lnSpc>
                <a:spcPts val="1200"/>
              </a:lnSpc>
            </a:pPr>
            <a:r>
              <a:rPr lang="en-US" sz="1400" dirty="0">
                <a:solidFill>
                  <a:schemeClr val="bg1"/>
                </a:solidFill>
              </a:rPr>
              <a:t>s</a:t>
            </a:r>
          </a:p>
          <a:p>
            <a:pPr algn="ctr">
              <a:lnSpc>
                <a:spcPts val="1200"/>
              </a:lnSpc>
            </a:pPr>
            <a:r>
              <a:rPr lang="en-US" sz="1400" dirty="0">
                <a:solidFill>
                  <a:schemeClr val="bg1"/>
                </a:solidFill>
              </a:rPr>
              <a:t>s</a:t>
            </a:r>
          </a:p>
        </p:txBody>
      </p:sp>
      <p:sp>
        <p:nvSpPr>
          <p:cNvPr id="37" name="TextBox 36"/>
          <p:cNvSpPr txBox="1"/>
          <p:nvPr/>
        </p:nvSpPr>
        <p:spPr>
          <a:xfrm>
            <a:off x="3340567" y="2569863"/>
            <a:ext cx="266420" cy="1374735"/>
          </a:xfrm>
          <a:prstGeom prst="rect">
            <a:avLst/>
          </a:prstGeom>
          <a:noFill/>
        </p:spPr>
        <p:txBody>
          <a:bodyPr wrap="none" rtlCol="0">
            <a:spAutoFit/>
          </a:bodyPr>
          <a:lstStyle/>
          <a:p>
            <a:pPr algn="ctr">
              <a:lnSpc>
                <a:spcPts val="1000"/>
              </a:lnSpc>
            </a:pPr>
            <a:r>
              <a:rPr lang="en-US" sz="1200" dirty="0">
                <a:solidFill>
                  <a:schemeClr val="bg1"/>
                </a:solidFill>
              </a:rPr>
              <a:t>T</a:t>
            </a:r>
          </a:p>
          <a:p>
            <a:pPr algn="ctr">
              <a:lnSpc>
                <a:spcPts val="1000"/>
              </a:lnSpc>
            </a:pPr>
            <a:r>
              <a:rPr lang="en-US" sz="1200" dirty="0">
                <a:solidFill>
                  <a:schemeClr val="bg1"/>
                </a:solidFill>
              </a:rPr>
              <a:t>e</a:t>
            </a:r>
          </a:p>
          <a:p>
            <a:pPr algn="ctr">
              <a:lnSpc>
                <a:spcPts val="1000"/>
              </a:lnSpc>
            </a:pPr>
            <a:r>
              <a:rPr lang="en-US" sz="1200" dirty="0">
                <a:solidFill>
                  <a:schemeClr val="bg1"/>
                </a:solidFill>
              </a:rPr>
              <a:t>c</a:t>
            </a:r>
          </a:p>
          <a:p>
            <a:pPr algn="ctr">
              <a:lnSpc>
                <a:spcPts val="1000"/>
              </a:lnSpc>
            </a:pPr>
            <a:r>
              <a:rPr lang="en-US" sz="1200" dirty="0">
                <a:solidFill>
                  <a:schemeClr val="bg1"/>
                </a:solidFill>
              </a:rPr>
              <a:t>h</a:t>
            </a:r>
          </a:p>
          <a:p>
            <a:pPr algn="ctr">
              <a:lnSpc>
                <a:spcPts val="1000"/>
              </a:lnSpc>
            </a:pPr>
            <a:r>
              <a:rPr lang="en-US" sz="1200" dirty="0">
                <a:solidFill>
                  <a:schemeClr val="bg1"/>
                </a:solidFill>
              </a:rPr>
              <a:t>n</a:t>
            </a:r>
          </a:p>
          <a:p>
            <a:pPr algn="ctr">
              <a:lnSpc>
                <a:spcPts val="1000"/>
              </a:lnSpc>
            </a:pPr>
            <a:r>
              <a:rPr lang="en-US" sz="1200" dirty="0">
                <a:solidFill>
                  <a:schemeClr val="bg1"/>
                </a:solidFill>
              </a:rPr>
              <a:t>o</a:t>
            </a:r>
          </a:p>
          <a:p>
            <a:pPr algn="ctr">
              <a:lnSpc>
                <a:spcPts val="1000"/>
              </a:lnSpc>
            </a:pPr>
            <a:r>
              <a:rPr lang="en-US" sz="1200" dirty="0">
                <a:solidFill>
                  <a:schemeClr val="bg1"/>
                </a:solidFill>
              </a:rPr>
              <a:t>l</a:t>
            </a:r>
          </a:p>
          <a:p>
            <a:pPr algn="ctr">
              <a:lnSpc>
                <a:spcPts val="1000"/>
              </a:lnSpc>
            </a:pPr>
            <a:r>
              <a:rPr lang="en-US" sz="1200" dirty="0">
                <a:solidFill>
                  <a:schemeClr val="bg1"/>
                </a:solidFill>
              </a:rPr>
              <a:t>o</a:t>
            </a:r>
          </a:p>
          <a:p>
            <a:pPr algn="ctr">
              <a:lnSpc>
                <a:spcPts val="1000"/>
              </a:lnSpc>
            </a:pPr>
            <a:r>
              <a:rPr lang="en-US" sz="1200" dirty="0">
                <a:solidFill>
                  <a:schemeClr val="bg1"/>
                </a:solidFill>
              </a:rPr>
              <a:t>g</a:t>
            </a:r>
          </a:p>
          <a:p>
            <a:pPr algn="ctr">
              <a:lnSpc>
                <a:spcPts val="1000"/>
              </a:lnSpc>
            </a:pPr>
            <a:r>
              <a:rPr lang="en-US" sz="1200" dirty="0">
                <a:solidFill>
                  <a:schemeClr val="bg1"/>
                </a:solidFill>
              </a:rPr>
              <a:t>y</a:t>
            </a:r>
          </a:p>
        </p:txBody>
      </p:sp>
    </p:spTree>
    <p:extLst>
      <p:ext uri="{BB962C8B-B14F-4D97-AF65-F5344CB8AC3E}">
        <p14:creationId xmlns:p14="http://schemas.microsoft.com/office/powerpoint/2010/main" val="3865273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C"/>
                </a:solidFill>
              </a:rPr>
              <a:t>Ukraine Cyber Attacks</a:t>
            </a:r>
          </a:p>
        </p:txBody>
      </p:sp>
      <p:sp>
        <p:nvSpPr>
          <p:cNvPr id="3" name="Content Placeholder 2"/>
          <p:cNvSpPr>
            <a:spLocks noGrp="1"/>
          </p:cNvSpPr>
          <p:nvPr>
            <p:ph idx="1"/>
          </p:nvPr>
        </p:nvSpPr>
        <p:spPr>
          <a:xfrm>
            <a:off x="586154" y="1723291"/>
            <a:ext cx="7924800" cy="3505200"/>
          </a:xfrm>
        </p:spPr>
        <p:txBody>
          <a:bodyPr>
            <a:normAutofit fontScale="85000" lnSpcReduction="10000"/>
          </a:bodyPr>
          <a:lstStyle/>
          <a:p>
            <a:pPr marL="342900" indent="-342900">
              <a:buFont typeface="Arial" panose="020B0604020202020204" pitchFamily="34" charset="0"/>
              <a:buChar char="•"/>
            </a:pPr>
            <a:r>
              <a:rPr lang="en-US" altLang="en-US" sz="1800" b="0" dirty="0">
                <a:solidFill>
                  <a:schemeClr val="tx1"/>
                </a:solidFill>
              </a:rPr>
              <a:t>In December of 2015, a sophisticated team of hackers coordinated simultaneous attacks against the infrastructure  of Ukraine, including four power providers.  The attacks against power providers involved a series of different types of cyber attacks, working in coordination to achieve the blackouts.</a:t>
            </a:r>
          </a:p>
          <a:p>
            <a:pPr marL="342900" indent="-342900">
              <a:buFont typeface="Arial" panose="020B0604020202020204" pitchFamily="34" charset="0"/>
              <a:buChar char="•"/>
            </a:pPr>
            <a:r>
              <a:rPr lang="en-US" sz="1800" b="0" dirty="0">
                <a:solidFill>
                  <a:schemeClr val="tx1"/>
                </a:solidFill>
              </a:rPr>
              <a:t>Access to the Energy Management System (EMS) was obtained through the use of spear phishing emails and when malicious attachments were opened,  malware was installed which mined user credentials</a:t>
            </a:r>
          </a:p>
          <a:p>
            <a:pPr marL="342900" indent="-342900">
              <a:buFont typeface="Arial" panose="020B0604020202020204" pitchFamily="34" charset="0"/>
              <a:buChar char="•"/>
            </a:pPr>
            <a:r>
              <a:rPr lang="en-US" sz="1800" b="0" dirty="0">
                <a:solidFill>
                  <a:schemeClr val="tx1"/>
                </a:solidFill>
              </a:rPr>
              <a:t>The captured credentials were then used to access the EMS remotely and operator commands were then issued to open breakers and produce blackouts</a:t>
            </a:r>
          </a:p>
          <a:p>
            <a:pPr marL="342900" indent="-342900">
              <a:buFont typeface="Arial" panose="020B0604020202020204" pitchFamily="34" charset="0"/>
              <a:buChar char="•"/>
            </a:pPr>
            <a:r>
              <a:rPr lang="en-US" sz="1800" b="0" dirty="0">
                <a:solidFill>
                  <a:schemeClr val="tx1"/>
                </a:solidFill>
              </a:rPr>
              <a:t>Destructive malware was used to erase system and communications data, delaying restoration of system, and forcing a manual restoration</a:t>
            </a:r>
          </a:p>
          <a:p>
            <a:pPr marL="342900" indent="-342900">
              <a:buFont typeface="Arial" panose="020B0604020202020204" pitchFamily="34" charset="0"/>
              <a:buChar char="•"/>
            </a:pPr>
            <a:r>
              <a:rPr lang="en-US" sz="1800" b="0" dirty="0">
                <a:solidFill>
                  <a:schemeClr val="tx1"/>
                </a:solidFill>
              </a:rPr>
              <a:t>Phones in the customer call center were also disabled through denial of service attacks</a:t>
            </a:r>
          </a:p>
        </p:txBody>
      </p:sp>
      <p:sp>
        <p:nvSpPr>
          <p:cNvPr id="4" name="Slide Number Placeholder 3"/>
          <p:cNvSpPr>
            <a:spLocks noGrp="1"/>
          </p:cNvSpPr>
          <p:nvPr>
            <p:ph type="sldNum" sz="quarter" idx="4"/>
          </p:nvPr>
        </p:nvSpPr>
        <p:spPr/>
        <p:txBody>
          <a:bodyPr/>
          <a:lstStyle/>
          <a:p>
            <a:fld id="{B044824F-EBE0-443F-8A8F-F64816AF04DC}" type="slidenum">
              <a:rPr lang="en-US" smtClean="0"/>
              <a:pPr/>
              <a:t>18</a:t>
            </a:fld>
            <a:endParaRPr lang="en-US" dirty="0"/>
          </a:p>
        </p:txBody>
      </p:sp>
      <p:sp>
        <p:nvSpPr>
          <p:cNvPr id="5" name="Rounded Rectangle 1"/>
          <p:cNvSpPr>
            <a:spLocks noChangeArrowheads="1"/>
          </p:cNvSpPr>
          <p:nvPr/>
        </p:nvSpPr>
        <p:spPr bwMode="auto">
          <a:xfrm>
            <a:off x="612775" y="779584"/>
            <a:ext cx="8045088" cy="781050"/>
          </a:xfrm>
          <a:prstGeom prst="roundRect">
            <a:avLst>
              <a:gd name="adj" fmla="val 16667"/>
            </a:avLst>
          </a:prstGeom>
          <a:solidFill>
            <a:srgbClr val="006600"/>
          </a:solidFill>
          <a:ln w="19050" algn="ctr">
            <a:solidFill>
              <a:schemeClr val="tx1"/>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a:spcBef>
                <a:spcPct val="0"/>
              </a:spcBef>
              <a:buFontTx/>
              <a:buNone/>
            </a:pPr>
            <a:endParaRPr lang="en-US" altLang="en-US" sz="1800">
              <a:solidFill>
                <a:schemeClr val="bg1"/>
              </a:solidFill>
            </a:endParaRPr>
          </a:p>
        </p:txBody>
      </p:sp>
      <p:sp>
        <p:nvSpPr>
          <p:cNvPr id="6" name="Content Placeholder 2"/>
          <p:cNvSpPr txBox="1">
            <a:spLocks/>
          </p:cNvSpPr>
          <p:nvPr/>
        </p:nvSpPr>
        <p:spPr>
          <a:xfrm>
            <a:off x="615950" y="779584"/>
            <a:ext cx="8147050" cy="781050"/>
          </a:xfrm>
          <a:prstGeom prst="rect">
            <a:avLst/>
          </a:prstGeom>
          <a:ln>
            <a:noFill/>
            <a:miter lim="800000"/>
            <a:headEnd/>
            <a:tailEnd/>
          </a:ln>
        </p:spPr>
        <p:txBody>
          <a:bodyPr vert="horz" lIns="91440" tIns="45720" rIns="91440" bIns="45720" rtlCol="0">
            <a:normAutofit fontScale="92500" lnSpcReduction="10000"/>
          </a:bodyPr>
          <a:lstStyle>
            <a:lvl1pPr marL="0" indent="0" algn="l" defTabSz="914400" rtl="0" eaLnBrk="1" latinLnBrk="0" hangingPunct="1">
              <a:spcBef>
                <a:spcPts val="1000"/>
              </a:spcBef>
              <a:buFont typeface="Arial" pitchFamily="34" charset="0"/>
              <a:buNone/>
              <a:defRPr lang="en-US" sz="2000" b="1" kern="1200">
                <a:solidFill>
                  <a:srgbClr val="4D4D4C"/>
                </a:solidFill>
                <a:latin typeface="Arial"/>
                <a:ea typeface="+mn-ea"/>
                <a:cs typeface="Arial"/>
              </a:defRPr>
            </a:lvl1pPr>
            <a:lvl2pPr marL="685800" indent="-228600" algn="l" defTabSz="914400" rtl="0" eaLnBrk="1" latinLnBrk="0" hangingPunct="1">
              <a:spcBef>
                <a:spcPts val="300"/>
              </a:spcBef>
              <a:buSzPct val="100000"/>
              <a:buFont typeface="Arial" panose="020B0604020202020204" pitchFamily="34" charset="0"/>
              <a:buChar char="•"/>
              <a:tabLst/>
              <a:defRPr lang="en-US" sz="1800" kern="1200">
                <a:solidFill>
                  <a:srgbClr val="4D4D4C"/>
                </a:solidFill>
                <a:latin typeface="Arial"/>
                <a:ea typeface="+mn-ea"/>
                <a:cs typeface="Arial"/>
              </a:defRPr>
            </a:lvl2pPr>
            <a:lvl3pPr marL="1033463" indent="-228600" algn="l" defTabSz="914400" rtl="0" eaLnBrk="1" latinLnBrk="0" hangingPunct="1">
              <a:spcBef>
                <a:spcPts val="0"/>
              </a:spcBef>
              <a:buSzPct val="75000"/>
              <a:buFont typeface="Arial" panose="020B0604020202020204" pitchFamily="34" charset="0"/>
              <a:buChar char="−"/>
              <a:defRPr lang="en-US" sz="1600" kern="1200">
                <a:solidFill>
                  <a:srgbClr val="4D4D4C"/>
                </a:solidFill>
                <a:latin typeface="Arial"/>
                <a:ea typeface="+mn-ea"/>
                <a:cs typeface="Arial"/>
              </a:defRPr>
            </a:lvl3pPr>
            <a:lvl4pPr marL="1371600" indent="-228600" algn="l" defTabSz="914400" rtl="0" eaLnBrk="1" latinLnBrk="0" hangingPunct="1">
              <a:spcBef>
                <a:spcPts val="0"/>
              </a:spcBef>
              <a:buSzPct val="75000"/>
              <a:buFont typeface="Wingdings" panose="05000000000000000000" pitchFamily="2" charset="2"/>
              <a:buChar char="§"/>
              <a:defRPr lang="en-US" sz="1400" kern="1200">
                <a:solidFill>
                  <a:srgbClr val="4D4D4C"/>
                </a:solidFill>
                <a:latin typeface="Arial"/>
                <a:ea typeface="+mn-ea"/>
                <a:cs typeface="Arial"/>
              </a:defRPr>
            </a:lvl4pPr>
            <a:lvl5pPr marL="1719263" indent="-228600" algn="l" defTabSz="914400" rtl="0" eaLnBrk="1" latinLnBrk="0" hangingPunct="1">
              <a:spcBef>
                <a:spcPts val="0"/>
              </a:spcBef>
              <a:buSzPct val="50000"/>
              <a:buFont typeface="Wingdings" panose="05000000000000000000" pitchFamily="2" charset="2"/>
              <a:buChar char="v"/>
              <a:defRPr lang="en-US" sz="1200" kern="1200">
                <a:solidFill>
                  <a:srgbClr val="4D4D4C"/>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300"/>
              </a:spcAft>
              <a:buFontTx/>
              <a:buNone/>
              <a:defRPr/>
            </a:pPr>
            <a:r>
              <a:rPr lang="en-US" altLang="en-US" sz="1600" b="0" dirty="0">
                <a:solidFill>
                  <a:schemeClr val="bg1"/>
                </a:solidFill>
              </a:rPr>
              <a:t>There have been two successful cyber attacks on the Ukraine.  The first was in December of 2015 and cut power to over 200K users.  The second was in December of 2016 and impacted over 300K users but was a much shorter event.</a:t>
            </a:r>
            <a:endParaRPr lang="en-US" altLang="en-US" b="0" dirty="0">
              <a:solidFill>
                <a:schemeClr val="tx1"/>
              </a:solidFill>
            </a:endParaRPr>
          </a:p>
          <a:p>
            <a:pPr marL="171450" lvl="1" indent="0">
              <a:spcBef>
                <a:spcPts val="600"/>
              </a:spcBef>
              <a:buFontTx/>
              <a:buNone/>
              <a:defRPr/>
            </a:pPr>
            <a:endParaRPr lang="en-US" altLang="en-US" sz="800" u="sng" dirty="0"/>
          </a:p>
        </p:txBody>
      </p:sp>
    </p:spTree>
    <p:extLst>
      <p:ext uri="{BB962C8B-B14F-4D97-AF65-F5344CB8AC3E}">
        <p14:creationId xmlns:p14="http://schemas.microsoft.com/office/powerpoint/2010/main" val="373391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C"/>
                </a:solidFill>
              </a:rPr>
              <a:t>Ukraine Cyber Attacks</a:t>
            </a:r>
          </a:p>
        </p:txBody>
      </p:sp>
      <p:sp>
        <p:nvSpPr>
          <p:cNvPr id="3" name="Content Placeholder 2"/>
          <p:cNvSpPr>
            <a:spLocks noGrp="1"/>
          </p:cNvSpPr>
          <p:nvPr>
            <p:ph idx="1"/>
          </p:nvPr>
        </p:nvSpPr>
        <p:spPr>
          <a:xfrm>
            <a:off x="605028" y="795527"/>
            <a:ext cx="7924800" cy="4598107"/>
          </a:xfrm>
        </p:spPr>
        <p:txBody>
          <a:bodyPr>
            <a:normAutofit/>
          </a:bodyPr>
          <a:lstStyle/>
          <a:p>
            <a:pPr marL="457200" indent="-222250">
              <a:buFont typeface="Arial" panose="020B0604020202020204" pitchFamily="34" charset="0"/>
              <a:buChar char="•"/>
            </a:pPr>
            <a:r>
              <a:rPr lang="en-US" sz="1500" b="0" dirty="0">
                <a:solidFill>
                  <a:schemeClr val="tx1"/>
                </a:solidFill>
              </a:rPr>
              <a:t>A blackout occurred in December of 2016 in Ukraine which impacted approximately 300,000 customers and had a duration of about 30 minutes (due to resorting to manual operation).  It was not certain at the time if the cause was a cyberattack.</a:t>
            </a:r>
          </a:p>
          <a:p>
            <a:pPr marL="457200" indent="-222250">
              <a:buFont typeface="Arial" panose="020B0604020202020204" pitchFamily="34" charset="0"/>
              <a:buChar char="•"/>
            </a:pPr>
            <a:r>
              <a:rPr lang="en-US" sz="1500" b="0" dirty="0">
                <a:solidFill>
                  <a:schemeClr val="tx1"/>
                </a:solidFill>
              </a:rPr>
              <a:t>In June, it was revealed that the blackout was the result of a cyber attack using malware named </a:t>
            </a:r>
            <a:r>
              <a:rPr lang="en-US" sz="1500" b="0" dirty="0" err="1">
                <a:solidFill>
                  <a:schemeClr val="tx1"/>
                </a:solidFill>
              </a:rPr>
              <a:t>CrashOverride</a:t>
            </a:r>
            <a:r>
              <a:rPr lang="en-US" sz="1500" b="0" dirty="0">
                <a:solidFill>
                  <a:schemeClr val="tx1"/>
                </a:solidFill>
              </a:rPr>
              <a:t>, specifically developed for use against industrial control systems.</a:t>
            </a:r>
          </a:p>
          <a:p>
            <a:pPr marL="1143000" lvl="1" indent="-222250"/>
            <a:r>
              <a:rPr lang="en-US" sz="1500" dirty="0">
                <a:solidFill>
                  <a:schemeClr val="tx1"/>
                </a:solidFill>
              </a:rPr>
              <a:t>Malware was vendor specific and was designed as a “test” to run for one hour</a:t>
            </a:r>
          </a:p>
          <a:p>
            <a:pPr marL="1143000" lvl="1" indent="-222250"/>
            <a:r>
              <a:rPr lang="en-US" sz="1500" dirty="0">
                <a:solidFill>
                  <a:schemeClr val="tx1"/>
                </a:solidFill>
              </a:rPr>
              <a:t>Most evolved grid-sabotaging malware ever seen – can automate mass power outages with plug-in components that could be adapted for other utilities</a:t>
            </a:r>
          </a:p>
          <a:p>
            <a:pPr marL="1143000" lvl="1" indent="-222250"/>
            <a:r>
              <a:rPr lang="en-US" sz="1500" dirty="0">
                <a:solidFill>
                  <a:schemeClr val="tx1"/>
                </a:solidFill>
              </a:rPr>
              <a:t>Second known case of malicious code built purposely to disrupt physical systems, the first being Stuxnet, used to destroy centrifuges in Iran nuclear facility in 2009</a:t>
            </a:r>
          </a:p>
          <a:p>
            <a:pPr marL="1143000" lvl="1" indent="-222250"/>
            <a:r>
              <a:rPr lang="en-US" sz="1500" dirty="0">
                <a:solidFill>
                  <a:schemeClr val="tx1"/>
                </a:solidFill>
              </a:rPr>
              <a:t>Attack is alarming since it requires very little human interaction and can send commands to industrial control systems in their unique languages and protocols</a:t>
            </a:r>
          </a:p>
          <a:p>
            <a:pPr marL="1143000" lvl="1" indent="-222250"/>
            <a:r>
              <a:rPr lang="en-US" sz="1500" dirty="0">
                <a:solidFill>
                  <a:schemeClr val="tx1"/>
                </a:solidFill>
              </a:rPr>
              <a:t>None of the indicators of compromise reported to accompany this malware have been detected in the KCP&amp;L network</a:t>
            </a:r>
          </a:p>
        </p:txBody>
      </p:sp>
      <p:sp>
        <p:nvSpPr>
          <p:cNvPr id="4" name="Slide Number Placeholder 3"/>
          <p:cNvSpPr>
            <a:spLocks noGrp="1"/>
          </p:cNvSpPr>
          <p:nvPr>
            <p:ph type="sldNum" sz="quarter" idx="4"/>
          </p:nvPr>
        </p:nvSpPr>
        <p:spPr/>
        <p:txBody>
          <a:bodyPr/>
          <a:lstStyle/>
          <a:p>
            <a:fld id="{B044824F-EBE0-443F-8A8F-F64816AF04DC}" type="slidenum">
              <a:rPr lang="en-US" smtClean="0"/>
              <a:pPr/>
              <a:t>19</a:t>
            </a:fld>
            <a:endParaRPr lang="en-US" dirty="0"/>
          </a:p>
        </p:txBody>
      </p:sp>
    </p:spTree>
    <p:extLst>
      <p:ext uri="{BB962C8B-B14F-4D97-AF65-F5344CB8AC3E}">
        <p14:creationId xmlns:p14="http://schemas.microsoft.com/office/powerpoint/2010/main" val="221098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altLang="en-US" dirty="0">
                <a:solidFill>
                  <a:srgbClr val="00529C"/>
                </a:solidFill>
              </a:rPr>
              <a:t>Opening Thoughts…</a:t>
            </a:r>
          </a:p>
        </p:txBody>
      </p:sp>
      <p:sp>
        <p:nvSpPr>
          <p:cNvPr id="4100" name="Content Placeholder 2"/>
          <p:cNvSpPr>
            <a:spLocks noGrp="1"/>
          </p:cNvSpPr>
          <p:nvPr>
            <p:ph idx="1"/>
          </p:nvPr>
        </p:nvSpPr>
        <p:spPr>
          <a:xfrm>
            <a:off x="615950" y="791307"/>
            <a:ext cx="8041913" cy="781050"/>
          </a:xfrm>
          <a:ln>
            <a:noFill/>
            <a:miter lim="800000"/>
            <a:headEnd/>
            <a:tailEnd/>
          </a:ln>
        </p:spPr>
        <p:txBody>
          <a:bodyPr>
            <a:normAutofit fontScale="92500" lnSpcReduction="10000"/>
          </a:bodyPr>
          <a:lstStyle/>
          <a:p>
            <a:pPr marL="0" indent="0">
              <a:spcAft>
                <a:spcPts val="300"/>
              </a:spcAft>
              <a:buFontTx/>
              <a:buNone/>
              <a:defRPr/>
            </a:pPr>
            <a:r>
              <a:rPr lang="en-US" altLang="en-US" sz="1600" b="0" dirty="0">
                <a:solidFill>
                  <a:schemeClr val="bg1"/>
                </a:solidFill>
              </a:rPr>
              <a:t>Today’s discussion is intended to build upon the general pre-reading material and develop a better understanding of cyber security risks, current cyber program structure and status, Board oversight role, and go-forward strategy.</a:t>
            </a:r>
            <a:endParaRPr lang="en-US" altLang="en-US" b="0" dirty="0">
              <a:solidFill>
                <a:schemeClr val="tx1"/>
              </a:solidFill>
            </a:endParaRPr>
          </a:p>
          <a:p>
            <a:pPr marL="171450" lvl="1" indent="0">
              <a:spcBef>
                <a:spcPts val="600"/>
              </a:spcBef>
              <a:spcAft>
                <a:spcPts val="0"/>
              </a:spcAft>
              <a:buFontTx/>
              <a:buNone/>
              <a:defRPr/>
            </a:pPr>
            <a:endParaRPr lang="en-US" altLang="en-US" sz="800" u="sng" dirty="0"/>
          </a:p>
        </p:txBody>
      </p:sp>
      <p:sp>
        <p:nvSpPr>
          <p:cNvPr id="5" name="Slide Number Placeholder 2"/>
          <p:cNvSpPr>
            <a:spLocks noGrp="1"/>
          </p:cNvSpPr>
          <p:nvPr>
            <p:ph type="sldNum" sz="quarter" idx="4"/>
          </p:nvPr>
        </p:nvSpPr>
        <p:spPr>
          <a:xfrm>
            <a:off x="8382000" y="6522720"/>
            <a:ext cx="525900" cy="227785"/>
          </a:xfrm>
          <a:noFill/>
        </p:spPr>
        <p:txBody>
          <a:bodyPr/>
          <a:lstStyle/>
          <a:p>
            <a:fld id="{F1739727-AA3A-427D-8871-459B039E4E86}" type="slidenum">
              <a:rPr lang="en-US" smtClean="0">
                <a:ea typeface="ＭＳ Ｐゴシック"/>
                <a:cs typeface="ＭＳ Ｐゴシック"/>
              </a:rPr>
              <a:pPr/>
              <a:t>2</a:t>
            </a:fld>
            <a:endParaRPr lang="en-US">
              <a:ea typeface="ＭＳ Ｐゴシック"/>
              <a:cs typeface="ＭＳ Ｐゴシック"/>
            </a:endParaRPr>
          </a:p>
        </p:txBody>
      </p:sp>
      <p:sp>
        <p:nvSpPr>
          <p:cNvPr id="3" name="TextBox 2"/>
          <p:cNvSpPr txBox="1"/>
          <p:nvPr/>
        </p:nvSpPr>
        <p:spPr>
          <a:xfrm>
            <a:off x="589328" y="1441940"/>
            <a:ext cx="8144363" cy="3877985"/>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Cyber threats have remained largely the same, but threat actors are becoming more sophisticated.</a:t>
            </a:r>
          </a:p>
          <a:p>
            <a:pPr marL="285750" indent="-28575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Two cyber attacks on an electric utility resulting in a blackout have now occurred.  The Ukraine has had two power outages caused by cyber attacks (December, 2015 and December, 2016).</a:t>
            </a:r>
          </a:p>
          <a:p>
            <a:pPr marL="285750" indent="-28575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KCP&amp;L cyber systems and assets directly supporting the bulk electric system are governed by NERC CIP (Critical Infrastructure Protection) and have been a major area of focus across the Company.</a:t>
            </a:r>
          </a:p>
          <a:p>
            <a:pPr marL="285750" indent="-28575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KCP&amp;L has made significant investments in cyber-related processes and tools, many CIP-related, but must also focus on overarching cyber security.</a:t>
            </a:r>
          </a:p>
          <a:p>
            <a:pPr marL="285750" indent="-285750">
              <a:spcAft>
                <a:spcPts val="900"/>
              </a:spcAft>
              <a:buFont typeface="Arial" panose="020B0604020202020204" pitchFamily="34" charset="0"/>
              <a:buChar char="•"/>
            </a:pPr>
            <a:r>
              <a:rPr lang="en-US" dirty="0">
                <a:latin typeface="Arial" panose="020B0604020202020204" pitchFamily="34" charset="0"/>
                <a:cs typeface="Arial" panose="020B0604020202020204" pitchFamily="34" charset="0"/>
              </a:rPr>
              <a:t>Investments and refresh of cyber-related policies, processes, tools, staffing, training, and industry collaboration will be ongoing.</a:t>
            </a:r>
          </a:p>
        </p:txBody>
      </p:sp>
    </p:spTree>
    <p:extLst>
      <p:ext uri="{BB962C8B-B14F-4D97-AF65-F5344CB8AC3E}">
        <p14:creationId xmlns:p14="http://schemas.microsoft.com/office/powerpoint/2010/main" val="1014366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C"/>
                </a:solidFill>
              </a:rPr>
              <a:t>Recent Focus Areas</a:t>
            </a:r>
          </a:p>
        </p:txBody>
      </p:sp>
      <p:sp>
        <p:nvSpPr>
          <p:cNvPr id="3" name="Content Placeholder 2"/>
          <p:cNvSpPr>
            <a:spLocks noGrp="1"/>
          </p:cNvSpPr>
          <p:nvPr>
            <p:ph idx="1"/>
          </p:nvPr>
        </p:nvSpPr>
        <p:spPr>
          <a:xfrm>
            <a:off x="521674" y="975114"/>
            <a:ext cx="8094788" cy="4616794"/>
          </a:xfrm>
        </p:spPr>
        <p:txBody>
          <a:bodyPr>
            <a:noAutofit/>
          </a:bodyPr>
          <a:lstStyle/>
          <a:p>
            <a:pPr marL="280988" indent="-280988">
              <a:buFont typeface="Arial" panose="020B0604020202020204" pitchFamily="34" charset="0"/>
              <a:buChar char="•"/>
            </a:pPr>
            <a:r>
              <a:rPr lang="en-US" sz="1800" dirty="0">
                <a:solidFill>
                  <a:schemeClr val="tx1"/>
                </a:solidFill>
              </a:rPr>
              <a:t>Critical infrastructure protection (CIP) </a:t>
            </a:r>
            <a:r>
              <a:rPr lang="en-US" sz="1800" b="0" dirty="0">
                <a:solidFill>
                  <a:schemeClr val="tx1"/>
                </a:solidFill>
              </a:rPr>
              <a:t>-  version 5/6 compliance, audit completed with zero findings</a:t>
            </a:r>
          </a:p>
          <a:p>
            <a:pPr marL="280988" indent="-280988">
              <a:buFont typeface="Arial" panose="020B0604020202020204" pitchFamily="34" charset="0"/>
              <a:buChar char="•"/>
            </a:pPr>
            <a:r>
              <a:rPr lang="en-US" sz="1800" dirty="0">
                <a:solidFill>
                  <a:schemeClr val="tx1"/>
                </a:solidFill>
              </a:rPr>
              <a:t>Operational tools </a:t>
            </a:r>
            <a:r>
              <a:rPr lang="en-US" sz="1800" b="0" dirty="0">
                <a:solidFill>
                  <a:schemeClr val="tx1"/>
                </a:solidFill>
              </a:rPr>
              <a:t>– acquisition and installation of several best in class tools to assist in the prevention, detection, and timely response to issues</a:t>
            </a:r>
          </a:p>
          <a:p>
            <a:pPr marL="280988" indent="-280988">
              <a:buFont typeface="Arial" panose="020B0604020202020204" pitchFamily="34" charset="0"/>
              <a:buChar char="•"/>
            </a:pPr>
            <a:r>
              <a:rPr lang="en-US" sz="1800" dirty="0">
                <a:solidFill>
                  <a:schemeClr val="tx1"/>
                </a:solidFill>
              </a:rPr>
              <a:t>Daily operations </a:t>
            </a:r>
            <a:r>
              <a:rPr lang="en-US" sz="1800" b="0" dirty="0">
                <a:solidFill>
                  <a:schemeClr val="tx1"/>
                </a:solidFill>
              </a:rPr>
              <a:t>– patching, updating of firewall signatures and rules, vulnerability management, incident investigation and management, industry collaboration</a:t>
            </a:r>
          </a:p>
          <a:p>
            <a:pPr marL="280988" indent="-280988">
              <a:buFont typeface="Arial" panose="020B0604020202020204" pitchFamily="34" charset="0"/>
              <a:buChar char="•"/>
            </a:pPr>
            <a:r>
              <a:rPr lang="en-US" sz="1800" dirty="0">
                <a:solidFill>
                  <a:schemeClr val="tx1"/>
                </a:solidFill>
              </a:rPr>
              <a:t>Monitoring team </a:t>
            </a:r>
            <a:r>
              <a:rPr lang="en-US" sz="1800" b="0" dirty="0">
                <a:solidFill>
                  <a:schemeClr val="tx1"/>
                </a:solidFill>
              </a:rPr>
              <a:t>– created the Cyber Threat Operations Center (CTOC) to handle tier 1 cyber incident response</a:t>
            </a:r>
          </a:p>
          <a:p>
            <a:pPr marL="280988" indent="-280988">
              <a:buFont typeface="Arial" panose="020B0604020202020204" pitchFamily="34" charset="0"/>
              <a:buChar char="•"/>
            </a:pPr>
            <a:r>
              <a:rPr lang="en-US" sz="1800" dirty="0">
                <a:solidFill>
                  <a:schemeClr val="tx1"/>
                </a:solidFill>
              </a:rPr>
              <a:t>Metrics definition </a:t>
            </a:r>
            <a:r>
              <a:rPr lang="en-US" sz="1800" b="0" dirty="0">
                <a:solidFill>
                  <a:schemeClr val="tx1"/>
                </a:solidFill>
              </a:rPr>
              <a:t>– capture, reporting and trending of baseline security metrics</a:t>
            </a:r>
          </a:p>
          <a:p>
            <a:pPr marL="280988" indent="-280988">
              <a:buFont typeface="Arial" panose="020B0604020202020204" pitchFamily="34" charset="0"/>
              <a:buChar char="•"/>
            </a:pPr>
            <a:r>
              <a:rPr lang="en-US" sz="1800" dirty="0">
                <a:solidFill>
                  <a:schemeClr val="tx1"/>
                </a:solidFill>
              </a:rPr>
              <a:t>Staffing</a:t>
            </a:r>
            <a:r>
              <a:rPr lang="en-US" sz="1800" b="0" dirty="0">
                <a:solidFill>
                  <a:schemeClr val="tx1"/>
                </a:solidFill>
              </a:rPr>
              <a:t> – steady stream of activity interviewing, hiring, and cross-training based upon turnover of resources</a:t>
            </a:r>
          </a:p>
        </p:txBody>
      </p:sp>
      <p:sp>
        <p:nvSpPr>
          <p:cNvPr id="4" name="Slide Number Placeholder 3"/>
          <p:cNvSpPr>
            <a:spLocks noGrp="1"/>
          </p:cNvSpPr>
          <p:nvPr>
            <p:ph type="sldNum" sz="quarter" idx="4"/>
          </p:nvPr>
        </p:nvSpPr>
        <p:spPr/>
        <p:txBody>
          <a:bodyPr/>
          <a:lstStyle/>
          <a:p>
            <a:fld id="{B044824F-EBE0-443F-8A8F-F64816AF04DC}" type="slidenum">
              <a:rPr lang="en-US" smtClean="0"/>
              <a:pPr/>
              <a:t>20</a:t>
            </a:fld>
            <a:endParaRPr lang="en-US" dirty="0"/>
          </a:p>
        </p:txBody>
      </p:sp>
    </p:spTree>
    <p:extLst>
      <p:ext uri="{BB962C8B-B14F-4D97-AF65-F5344CB8AC3E}">
        <p14:creationId xmlns:p14="http://schemas.microsoft.com/office/powerpoint/2010/main" val="3244932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C"/>
                </a:solidFill>
              </a:rPr>
              <a:t>What Keeps Us Up @ Night</a:t>
            </a:r>
          </a:p>
        </p:txBody>
      </p:sp>
      <p:sp>
        <p:nvSpPr>
          <p:cNvPr id="3" name="Content Placeholder 2"/>
          <p:cNvSpPr>
            <a:spLocks noGrp="1"/>
          </p:cNvSpPr>
          <p:nvPr>
            <p:ph idx="1"/>
          </p:nvPr>
        </p:nvSpPr>
        <p:spPr>
          <a:xfrm>
            <a:off x="615462" y="881329"/>
            <a:ext cx="8024446" cy="4523009"/>
          </a:xfrm>
        </p:spPr>
        <p:txBody>
          <a:bodyPr>
            <a:noAutofit/>
          </a:bodyPr>
          <a:lstStyle/>
          <a:p>
            <a:pPr marL="342900" indent="-342900">
              <a:spcAft>
                <a:spcPts val="600"/>
              </a:spcAft>
              <a:buFont typeface="Arial" panose="020B0604020202020204" pitchFamily="34" charset="0"/>
              <a:buChar char="•"/>
            </a:pPr>
            <a:r>
              <a:rPr lang="en-US" sz="1800" dirty="0">
                <a:solidFill>
                  <a:schemeClr val="tx1"/>
                </a:solidFill>
              </a:rPr>
              <a:t>The unknowns of cyber</a:t>
            </a:r>
          </a:p>
          <a:p>
            <a:pPr marL="914400" lvl="1">
              <a:spcAft>
                <a:spcPts val="600"/>
              </a:spcAft>
            </a:pPr>
            <a:r>
              <a:rPr lang="en-US" dirty="0">
                <a:solidFill>
                  <a:schemeClr val="tx1"/>
                </a:solidFill>
              </a:rPr>
              <a:t>“Not if but when”</a:t>
            </a:r>
          </a:p>
          <a:p>
            <a:pPr marL="914400" lvl="1">
              <a:spcAft>
                <a:spcPts val="600"/>
              </a:spcAft>
            </a:pPr>
            <a:r>
              <a:rPr lang="en-US" b="0" dirty="0">
                <a:solidFill>
                  <a:schemeClr val="tx1"/>
                </a:solidFill>
              </a:rPr>
              <a:t>Invest and implement robust defense mitigations, but also must define timely and effective detection and response in expectation of an occasional breach</a:t>
            </a:r>
          </a:p>
          <a:p>
            <a:pPr marL="342900" indent="-342900">
              <a:buFont typeface="Arial" panose="020B0604020202020204" pitchFamily="34" charset="0"/>
              <a:buChar char="•"/>
            </a:pPr>
            <a:r>
              <a:rPr lang="en-US" sz="1800" dirty="0">
                <a:solidFill>
                  <a:schemeClr val="tx1"/>
                </a:solidFill>
              </a:rPr>
              <a:t>Scarcity of resources</a:t>
            </a:r>
          </a:p>
          <a:p>
            <a:pPr marL="1028700" lvl="1" indent="-342900">
              <a:spcAft>
                <a:spcPts val="600"/>
              </a:spcAft>
            </a:pPr>
            <a:r>
              <a:rPr lang="en-US" dirty="0">
                <a:solidFill>
                  <a:schemeClr val="tx1"/>
                </a:solidFill>
              </a:rPr>
              <a:t>Acquisition and retention of talent/resources</a:t>
            </a:r>
          </a:p>
          <a:p>
            <a:pPr marL="1028700" lvl="1" indent="-342900">
              <a:spcAft>
                <a:spcPts val="600"/>
              </a:spcAft>
            </a:pPr>
            <a:r>
              <a:rPr lang="en-US" dirty="0">
                <a:solidFill>
                  <a:schemeClr val="tx1"/>
                </a:solidFill>
              </a:rPr>
              <a:t>Partnering to develop increased supply of talent</a:t>
            </a:r>
          </a:p>
          <a:p>
            <a:pPr marL="342900" indent="-342900">
              <a:buFont typeface="Arial" pitchFamily="34" charset="0"/>
              <a:buChar char="•"/>
            </a:pPr>
            <a:r>
              <a:rPr lang="en-US" sz="1800" dirty="0">
                <a:solidFill>
                  <a:schemeClr val="tx1"/>
                </a:solidFill>
              </a:rPr>
              <a:t>The weakest link…people</a:t>
            </a:r>
          </a:p>
          <a:p>
            <a:pPr marL="1028700" lvl="1" indent="-342900">
              <a:spcAft>
                <a:spcPts val="600"/>
              </a:spcAft>
            </a:pPr>
            <a:r>
              <a:rPr lang="en-US" dirty="0">
                <a:solidFill>
                  <a:schemeClr val="tx1"/>
                </a:solidFill>
              </a:rPr>
              <a:t>Social engineering</a:t>
            </a:r>
          </a:p>
          <a:p>
            <a:pPr marL="1028700" lvl="1" indent="-342900">
              <a:spcAft>
                <a:spcPts val="600"/>
              </a:spcAft>
            </a:pPr>
            <a:r>
              <a:rPr lang="en-US" dirty="0">
                <a:solidFill>
                  <a:schemeClr val="tx1"/>
                </a:solidFill>
              </a:rPr>
              <a:t>Email phishing/spear phishing</a:t>
            </a:r>
          </a:p>
          <a:p>
            <a:pPr marL="1028700" lvl="1" indent="-342900"/>
            <a:endParaRPr lang="en-US" sz="1400" dirty="0">
              <a:solidFill>
                <a:schemeClr val="tx1"/>
              </a:solidFill>
            </a:endParaRPr>
          </a:p>
        </p:txBody>
      </p:sp>
      <p:sp>
        <p:nvSpPr>
          <p:cNvPr id="4" name="Slide Number Placeholder 3"/>
          <p:cNvSpPr>
            <a:spLocks noGrp="1"/>
          </p:cNvSpPr>
          <p:nvPr>
            <p:ph type="sldNum" sz="quarter" idx="4"/>
          </p:nvPr>
        </p:nvSpPr>
        <p:spPr/>
        <p:txBody>
          <a:bodyPr/>
          <a:lstStyle/>
          <a:p>
            <a:fld id="{B044824F-EBE0-443F-8A8F-F64816AF04DC}" type="slidenum">
              <a:rPr lang="en-US" smtClean="0"/>
              <a:pPr/>
              <a:t>21</a:t>
            </a:fld>
            <a:endParaRPr lang="en-US" dirty="0"/>
          </a:p>
        </p:txBody>
      </p:sp>
    </p:spTree>
    <p:extLst>
      <p:ext uri="{BB962C8B-B14F-4D97-AF65-F5344CB8AC3E}">
        <p14:creationId xmlns:p14="http://schemas.microsoft.com/office/powerpoint/2010/main" val="243877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C"/>
                </a:solidFill>
              </a:rPr>
              <a:t>The Future…</a:t>
            </a:r>
          </a:p>
        </p:txBody>
      </p:sp>
      <p:sp>
        <p:nvSpPr>
          <p:cNvPr id="3" name="Content Placeholder 2"/>
          <p:cNvSpPr>
            <a:spLocks noGrp="1"/>
          </p:cNvSpPr>
          <p:nvPr>
            <p:ph idx="1"/>
          </p:nvPr>
        </p:nvSpPr>
        <p:spPr>
          <a:xfrm>
            <a:off x="615462" y="881329"/>
            <a:ext cx="8024446" cy="4523009"/>
          </a:xfrm>
        </p:spPr>
        <p:txBody>
          <a:bodyPr>
            <a:noAutofit/>
          </a:bodyPr>
          <a:lstStyle/>
          <a:p>
            <a:pPr marL="342900" indent="-342900">
              <a:spcAft>
                <a:spcPts val="600"/>
              </a:spcAft>
              <a:buFont typeface="Arial" panose="020B0604020202020204" pitchFamily="34" charset="0"/>
              <a:buChar char="•"/>
            </a:pPr>
            <a:r>
              <a:rPr lang="en-US" sz="1600" dirty="0">
                <a:solidFill>
                  <a:schemeClr val="tx1"/>
                </a:solidFill>
              </a:rPr>
              <a:t>Cyber tools and process expansion </a:t>
            </a:r>
            <a:r>
              <a:rPr lang="en-US" sz="1600" b="0" dirty="0">
                <a:solidFill>
                  <a:schemeClr val="tx1"/>
                </a:solidFill>
              </a:rPr>
              <a:t>– we will continue to invest in cyber tools to help defend the Company, the bulk electric system, and our customers.</a:t>
            </a:r>
          </a:p>
          <a:p>
            <a:pPr marL="1028700" lvl="1" indent="-342900"/>
            <a:r>
              <a:rPr lang="en-US" sz="1400" dirty="0">
                <a:solidFill>
                  <a:schemeClr val="tx1"/>
                </a:solidFill>
              </a:rPr>
              <a:t>Products and defenses lag the threat actors in most cases</a:t>
            </a:r>
          </a:p>
          <a:p>
            <a:pPr marL="1028700" lvl="1" indent="-342900"/>
            <a:r>
              <a:rPr lang="en-US" sz="1400" b="0" dirty="0">
                <a:solidFill>
                  <a:schemeClr val="tx1"/>
                </a:solidFill>
              </a:rPr>
              <a:t>Products continue to mature and may consolidate, resulting in a rationalization longer term</a:t>
            </a:r>
          </a:p>
          <a:p>
            <a:pPr marL="342900" indent="-342900">
              <a:buFont typeface="Arial" panose="020B0604020202020204" pitchFamily="34" charset="0"/>
              <a:buChar char="•"/>
            </a:pPr>
            <a:r>
              <a:rPr lang="en-US" sz="1600" dirty="0">
                <a:solidFill>
                  <a:schemeClr val="tx1"/>
                </a:solidFill>
              </a:rPr>
              <a:t>Company-wide Strategy</a:t>
            </a:r>
            <a:r>
              <a:rPr lang="en-US" sz="1600" b="0" dirty="0">
                <a:solidFill>
                  <a:schemeClr val="tx1"/>
                </a:solidFill>
              </a:rPr>
              <a:t> – continue to refine cyber security strategy and scope of operating model across the Company</a:t>
            </a:r>
          </a:p>
          <a:p>
            <a:pPr marL="342900" indent="-342900">
              <a:buFont typeface="Arial" panose="020B0604020202020204" pitchFamily="34" charset="0"/>
              <a:buChar char="•"/>
            </a:pPr>
            <a:r>
              <a:rPr lang="en-US" sz="1600" dirty="0">
                <a:solidFill>
                  <a:schemeClr val="tx1"/>
                </a:solidFill>
              </a:rPr>
              <a:t>Monitoring and incident response </a:t>
            </a:r>
            <a:r>
              <a:rPr lang="en-US" sz="1600" b="0" dirty="0">
                <a:solidFill>
                  <a:schemeClr val="tx1"/>
                </a:solidFill>
              </a:rPr>
              <a:t>- determine long term approach to potential 7x24 operations center model</a:t>
            </a:r>
          </a:p>
          <a:p>
            <a:pPr marL="342900" indent="-342900">
              <a:buFont typeface="Arial" panose="020B0604020202020204" pitchFamily="34" charset="0"/>
              <a:buChar char="•"/>
            </a:pPr>
            <a:r>
              <a:rPr lang="en-US" sz="1600" dirty="0">
                <a:solidFill>
                  <a:schemeClr val="tx1"/>
                </a:solidFill>
              </a:rPr>
              <a:t>Additional cloud preparation  </a:t>
            </a:r>
            <a:r>
              <a:rPr lang="en-US" sz="1600" b="0" dirty="0">
                <a:solidFill>
                  <a:schemeClr val="tx1"/>
                </a:solidFill>
              </a:rPr>
              <a:t>– cloud maturity and security have improved, cost models shifting, and need to prepare for migrating more capabilities to cloud</a:t>
            </a:r>
          </a:p>
          <a:p>
            <a:pPr marL="342900" indent="-342900">
              <a:buFont typeface="Arial" panose="020B0604020202020204" pitchFamily="34" charset="0"/>
              <a:buChar char="•"/>
            </a:pPr>
            <a:r>
              <a:rPr lang="en-US" sz="1600" dirty="0">
                <a:solidFill>
                  <a:schemeClr val="tx1"/>
                </a:solidFill>
              </a:rPr>
              <a:t>Cyber education </a:t>
            </a:r>
            <a:r>
              <a:rPr lang="en-US" sz="1600" b="0" dirty="0">
                <a:solidFill>
                  <a:schemeClr val="tx1"/>
                </a:solidFill>
              </a:rPr>
              <a:t>- continue to educate, train, and create a cyber health culture</a:t>
            </a:r>
          </a:p>
          <a:p>
            <a:pPr marL="342900" indent="-342900">
              <a:buFont typeface="Arial" panose="020B0604020202020204" pitchFamily="34" charset="0"/>
              <a:buChar char="•"/>
            </a:pPr>
            <a:r>
              <a:rPr lang="en-US" sz="1600" dirty="0">
                <a:solidFill>
                  <a:schemeClr val="tx1"/>
                </a:solidFill>
              </a:rPr>
              <a:t>Cyber reporting </a:t>
            </a:r>
            <a:r>
              <a:rPr lang="en-US" sz="1600" b="0" dirty="0">
                <a:solidFill>
                  <a:schemeClr val="tx1"/>
                </a:solidFill>
              </a:rPr>
              <a:t>– expand and mature data capture, correlation, and trending</a:t>
            </a:r>
          </a:p>
          <a:p>
            <a:pPr marL="342900" indent="-342900">
              <a:buFont typeface="Arial" panose="020B0604020202020204" pitchFamily="34" charset="0"/>
              <a:buChar char="•"/>
            </a:pPr>
            <a:r>
              <a:rPr lang="en-US" sz="1600" dirty="0">
                <a:solidFill>
                  <a:schemeClr val="tx1"/>
                </a:solidFill>
              </a:rPr>
              <a:t>Staffing </a:t>
            </a:r>
            <a:r>
              <a:rPr lang="en-US" sz="1600" b="0" dirty="0">
                <a:solidFill>
                  <a:schemeClr val="tx1"/>
                </a:solidFill>
              </a:rPr>
              <a:t>– continue the focus on recruiting and staffing</a:t>
            </a:r>
          </a:p>
        </p:txBody>
      </p:sp>
      <p:sp>
        <p:nvSpPr>
          <p:cNvPr id="4" name="Slide Number Placeholder 3"/>
          <p:cNvSpPr>
            <a:spLocks noGrp="1"/>
          </p:cNvSpPr>
          <p:nvPr>
            <p:ph type="sldNum" sz="quarter" idx="4"/>
          </p:nvPr>
        </p:nvSpPr>
        <p:spPr/>
        <p:txBody>
          <a:bodyPr/>
          <a:lstStyle/>
          <a:p>
            <a:fld id="{B044824F-EBE0-443F-8A8F-F64816AF04DC}" type="slidenum">
              <a:rPr lang="en-US" smtClean="0"/>
              <a:pPr/>
              <a:t>22</a:t>
            </a:fld>
            <a:endParaRPr lang="en-US" dirty="0"/>
          </a:p>
        </p:txBody>
      </p:sp>
    </p:spTree>
    <p:extLst>
      <p:ext uri="{BB962C8B-B14F-4D97-AF65-F5344CB8AC3E}">
        <p14:creationId xmlns:p14="http://schemas.microsoft.com/office/powerpoint/2010/main" val="137385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C"/>
                </a:solidFill>
              </a:rPr>
              <a:t>Cyber Realities</a:t>
            </a:r>
          </a:p>
        </p:txBody>
      </p:sp>
    </p:spTree>
    <p:extLst>
      <p:ext uri="{BB962C8B-B14F-4D97-AF65-F5344CB8AC3E}">
        <p14:creationId xmlns:p14="http://schemas.microsoft.com/office/powerpoint/2010/main" val="22207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ounded Rectangle 1"/>
          <p:cNvSpPr>
            <a:spLocks noChangeArrowheads="1"/>
          </p:cNvSpPr>
          <p:nvPr/>
        </p:nvSpPr>
        <p:spPr bwMode="auto">
          <a:xfrm>
            <a:off x="612775" y="740392"/>
            <a:ext cx="8045088" cy="760693"/>
          </a:xfrm>
          <a:prstGeom prst="roundRect">
            <a:avLst>
              <a:gd name="adj" fmla="val 16667"/>
            </a:avLst>
          </a:prstGeom>
          <a:solidFill>
            <a:srgbClr val="006600"/>
          </a:solidFill>
          <a:ln w="19050" algn="ctr">
            <a:solidFill>
              <a:schemeClr val="tx1"/>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a:spcBef>
                <a:spcPct val="0"/>
              </a:spcBef>
              <a:buFontTx/>
              <a:buNone/>
            </a:pPr>
            <a:endParaRPr lang="en-US" altLang="en-US" sz="1800">
              <a:solidFill>
                <a:schemeClr val="bg1"/>
              </a:solidFill>
            </a:endParaRPr>
          </a:p>
        </p:txBody>
      </p:sp>
      <p:sp>
        <p:nvSpPr>
          <p:cNvPr id="4099" name="Title 1"/>
          <p:cNvSpPr>
            <a:spLocks noGrp="1"/>
          </p:cNvSpPr>
          <p:nvPr>
            <p:ph type="title"/>
          </p:nvPr>
        </p:nvSpPr>
        <p:spPr/>
        <p:txBody>
          <a:bodyPr/>
          <a:lstStyle/>
          <a:p>
            <a:r>
              <a:rPr lang="en-US" altLang="en-US" dirty="0">
                <a:solidFill>
                  <a:srgbClr val="00529C"/>
                </a:solidFill>
              </a:rPr>
              <a:t>Global Cyber Trends</a:t>
            </a:r>
          </a:p>
        </p:txBody>
      </p:sp>
      <p:sp>
        <p:nvSpPr>
          <p:cNvPr id="5" name="Slide Number Placeholder 2"/>
          <p:cNvSpPr>
            <a:spLocks noGrp="1"/>
          </p:cNvSpPr>
          <p:nvPr>
            <p:ph type="sldNum" sz="quarter" idx="4"/>
          </p:nvPr>
        </p:nvSpPr>
        <p:spPr>
          <a:xfrm>
            <a:off x="8382000" y="6522720"/>
            <a:ext cx="525900" cy="227785"/>
          </a:xfrm>
          <a:noFill/>
        </p:spPr>
        <p:txBody>
          <a:bodyPr/>
          <a:lstStyle/>
          <a:p>
            <a:fld id="{F1739727-AA3A-427D-8871-459B039E4E86}" type="slidenum">
              <a:rPr lang="en-US" smtClean="0">
                <a:ea typeface="ＭＳ Ｐゴシック"/>
                <a:cs typeface="ＭＳ Ｐゴシック"/>
              </a:rPr>
              <a:pPr/>
              <a:t>4</a:t>
            </a:fld>
            <a:endParaRPr lang="en-US">
              <a:ea typeface="ＭＳ Ｐゴシック"/>
              <a:cs typeface="ＭＳ Ｐゴシック"/>
            </a:endParaRPr>
          </a:p>
        </p:txBody>
      </p:sp>
      <p:sp>
        <p:nvSpPr>
          <p:cNvPr id="3" name="TextBox 2"/>
          <p:cNvSpPr txBox="1"/>
          <p:nvPr/>
        </p:nvSpPr>
        <p:spPr>
          <a:xfrm>
            <a:off x="612775" y="1744640"/>
            <a:ext cx="8045088" cy="337015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types of cyber threats and attacks have remained largely the same, but the threat actors are becoming more sophisticated and the volume of threats continues to increase.</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most common, and most successful points of entry into an organization for cyber attackers are socially engineered scenarios preying on human behavior.</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Malware spread through social engineering attacks via email phishing and malicious links continues to be the most prevalent form of attack.</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There continues to be a growing resource and talent shortage in cyber security on a global basis.  There are between 1-2 million open cybersecurity positions globally.</a:t>
            </a:r>
          </a:p>
        </p:txBody>
      </p:sp>
      <p:sp>
        <p:nvSpPr>
          <p:cNvPr id="2" name="TextBox 1"/>
          <p:cNvSpPr txBox="1"/>
          <p:nvPr/>
        </p:nvSpPr>
        <p:spPr>
          <a:xfrm>
            <a:off x="696049" y="762421"/>
            <a:ext cx="7961814" cy="738664"/>
          </a:xfrm>
          <a:prstGeom prst="rect">
            <a:avLst/>
          </a:prstGeom>
          <a:noFill/>
        </p:spPr>
        <p:txBody>
          <a:bodyPr wrap="square" rtlCol="0">
            <a:spAutoFit/>
          </a:bodyPr>
          <a:lstStyle/>
          <a:p>
            <a:pPr>
              <a:spcAft>
                <a:spcPts val="300"/>
              </a:spcAft>
              <a:defRPr/>
            </a:pPr>
            <a:r>
              <a:rPr lang="en-US" altLang="en-US" sz="1400" dirty="0">
                <a:solidFill>
                  <a:schemeClr val="bg1"/>
                </a:solidFill>
                <a:latin typeface="Arial" panose="020B0604020202020204" pitchFamily="34" charset="0"/>
                <a:cs typeface="Arial" panose="020B0604020202020204" pitchFamily="34" charset="0"/>
              </a:rPr>
              <a:t>The cyber security threat landscape has continued to evolve, mainly in the increasing sophistication of threat actors.  Social engineering remains the most common point of vulnerability for organizations, with email phishing and malware remaining as the most prevalent type of attack.</a:t>
            </a: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091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ounded Rectangle 1"/>
          <p:cNvSpPr>
            <a:spLocks noChangeArrowheads="1"/>
          </p:cNvSpPr>
          <p:nvPr/>
        </p:nvSpPr>
        <p:spPr bwMode="auto">
          <a:xfrm>
            <a:off x="612775" y="754039"/>
            <a:ext cx="8045088" cy="872193"/>
          </a:xfrm>
          <a:prstGeom prst="roundRect">
            <a:avLst>
              <a:gd name="adj" fmla="val 16667"/>
            </a:avLst>
          </a:prstGeom>
          <a:solidFill>
            <a:srgbClr val="006600"/>
          </a:solidFill>
          <a:ln w="19050" algn="ctr">
            <a:solidFill>
              <a:schemeClr val="tx1"/>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a:spcBef>
                <a:spcPct val="0"/>
              </a:spcBef>
              <a:buFontTx/>
              <a:buNone/>
            </a:pPr>
            <a:endParaRPr lang="en-US" altLang="en-US" sz="1800">
              <a:solidFill>
                <a:schemeClr val="bg1"/>
              </a:solidFill>
            </a:endParaRPr>
          </a:p>
        </p:txBody>
      </p:sp>
      <p:sp>
        <p:nvSpPr>
          <p:cNvPr id="4099" name="Title 1"/>
          <p:cNvSpPr>
            <a:spLocks noGrp="1"/>
          </p:cNvSpPr>
          <p:nvPr>
            <p:ph type="title"/>
          </p:nvPr>
        </p:nvSpPr>
        <p:spPr/>
        <p:txBody>
          <a:bodyPr/>
          <a:lstStyle/>
          <a:p>
            <a:r>
              <a:rPr lang="en-US" altLang="en-US" dirty="0">
                <a:solidFill>
                  <a:srgbClr val="00529C"/>
                </a:solidFill>
              </a:rPr>
              <a:t>Industry Cyber Trends</a:t>
            </a:r>
          </a:p>
        </p:txBody>
      </p:sp>
      <p:sp>
        <p:nvSpPr>
          <p:cNvPr id="5" name="Slide Number Placeholder 2"/>
          <p:cNvSpPr>
            <a:spLocks noGrp="1"/>
          </p:cNvSpPr>
          <p:nvPr>
            <p:ph type="sldNum" sz="quarter" idx="4"/>
          </p:nvPr>
        </p:nvSpPr>
        <p:spPr>
          <a:xfrm>
            <a:off x="8382000" y="6522720"/>
            <a:ext cx="525900" cy="227785"/>
          </a:xfrm>
          <a:noFill/>
        </p:spPr>
        <p:txBody>
          <a:bodyPr/>
          <a:lstStyle/>
          <a:p>
            <a:fld id="{F1739727-AA3A-427D-8871-459B039E4E86}" type="slidenum">
              <a:rPr lang="en-US" smtClean="0">
                <a:ea typeface="ＭＳ Ｐゴシック"/>
                <a:cs typeface="ＭＳ Ｐゴシック"/>
              </a:rPr>
              <a:pPr/>
              <a:t>5</a:t>
            </a:fld>
            <a:endParaRPr lang="en-US">
              <a:ea typeface="ＭＳ Ｐゴシック"/>
              <a:cs typeface="ＭＳ Ｐゴシック"/>
            </a:endParaRPr>
          </a:p>
        </p:txBody>
      </p:sp>
      <p:sp>
        <p:nvSpPr>
          <p:cNvPr id="3" name="TextBox 2"/>
          <p:cNvSpPr txBox="1"/>
          <p:nvPr/>
        </p:nvSpPr>
        <p:spPr>
          <a:xfrm>
            <a:off x="612775" y="1908416"/>
            <a:ext cx="8099680" cy="337015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scope of cyber continues to expand proportionally to the ongoing convergence of information technology (IT) and operations technology (OT)</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underlying accelerator for the convergence is network connectivity via IP (internet protocol) which makes operations devices in the field “cyber aware” and thus fall into scope of cyber risk – this is consistent with the expansion of assets in scope for recent versions of Critical Infrastructure Protection (CIP) to include the assets of operations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level and degree of sharing of cyber information across the industry continues to improve</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 cyber mutual assistance group has been established by EEI, similar to the long-standing mutual assistance leveraged during storm restorations</a:t>
            </a:r>
          </a:p>
        </p:txBody>
      </p:sp>
      <p:sp>
        <p:nvSpPr>
          <p:cNvPr id="4" name="Rectangle 3"/>
          <p:cNvSpPr/>
          <p:nvPr/>
        </p:nvSpPr>
        <p:spPr>
          <a:xfrm>
            <a:off x="667367" y="702903"/>
            <a:ext cx="8045088" cy="923330"/>
          </a:xfrm>
          <a:prstGeom prst="rect">
            <a:avLst/>
          </a:prstGeom>
        </p:spPr>
        <p:txBody>
          <a:bodyPr wrap="square">
            <a:spAutoFit/>
          </a:bodyPr>
          <a:lstStyle/>
          <a:p>
            <a:pPr>
              <a:spcAft>
                <a:spcPts val="300"/>
              </a:spcAft>
              <a:defRPr/>
            </a:pPr>
            <a:r>
              <a:rPr lang="en-US" altLang="en-US" dirty="0">
                <a:solidFill>
                  <a:schemeClr val="bg1"/>
                </a:solidFill>
                <a:latin typeface="Arial" panose="020B0604020202020204" pitchFamily="34" charset="0"/>
                <a:cs typeface="Arial" panose="020B0604020202020204" pitchFamily="34" charset="0"/>
              </a:rPr>
              <a:t>Utilities continue to garner focus and attention as a target of cyber attacks considered a critical form of critical infrastructure and reinforced by the first successful blackouts enabled by a cyber attacks in Ukraine in 2015 and 2016.</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47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ounded Rectangle 1"/>
          <p:cNvSpPr>
            <a:spLocks noChangeArrowheads="1"/>
          </p:cNvSpPr>
          <p:nvPr/>
        </p:nvSpPr>
        <p:spPr bwMode="auto">
          <a:xfrm>
            <a:off x="612775" y="685800"/>
            <a:ext cx="8045088" cy="781050"/>
          </a:xfrm>
          <a:prstGeom prst="roundRect">
            <a:avLst>
              <a:gd name="adj" fmla="val 16667"/>
            </a:avLst>
          </a:prstGeom>
          <a:solidFill>
            <a:srgbClr val="006600"/>
          </a:solidFill>
          <a:ln w="19050" algn="ctr">
            <a:solidFill>
              <a:schemeClr val="tx1"/>
            </a:solidFill>
            <a:round/>
            <a:headEnd/>
            <a:tailEnd/>
          </a:ln>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000">
                <a:solidFill>
                  <a:schemeClr val="tx1"/>
                </a:solidFill>
                <a:latin typeface="Arial" charset="0"/>
                <a:ea typeface="ＭＳ Ｐゴシック" pitchFamily="34" charset="-128"/>
              </a:defRPr>
            </a:lvl2pPr>
            <a:lvl3pPr marL="1143000" indent="-228600" eaLnBrk="0" hangingPunct="0">
              <a:spcBef>
                <a:spcPct val="20000"/>
              </a:spcBef>
              <a:buChar char="•"/>
              <a:defRPr>
                <a:solidFill>
                  <a:schemeClr val="tx1"/>
                </a:solidFill>
                <a:latin typeface="Arial" charset="0"/>
                <a:ea typeface="ＭＳ Ｐゴシック" pitchFamily="34" charset="-128"/>
              </a:defRPr>
            </a:lvl3pPr>
            <a:lvl4pPr marL="1600200" indent="-228600" eaLnBrk="0" hangingPunct="0">
              <a:spcBef>
                <a:spcPct val="20000"/>
              </a:spcBef>
              <a:buChar char="–"/>
              <a:defRPr sz="1600">
                <a:solidFill>
                  <a:schemeClr val="tx1"/>
                </a:solidFill>
                <a:latin typeface="Arial" charset="0"/>
                <a:ea typeface="ＭＳ Ｐゴシック" pitchFamily="34" charset="-128"/>
              </a:defRPr>
            </a:lvl4pPr>
            <a:lvl5pPr marL="2057400" indent="-228600" eaLnBrk="0" hangingPunct="0">
              <a:spcBef>
                <a:spcPct val="20000"/>
              </a:spcBef>
              <a:buChar char="»"/>
              <a:defRPr sz="16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charset="0"/>
                <a:ea typeface="ＭＳ Ｐゴシック" pitchFamily="34" charset="-128"/>
              </a:defRPr>
            </a:lvl9pPr>
          </a:lstStyle>
          <a:p>
            <a:pPr>
              <a:spcBef>
                <a:spcPct val="0"/>
              </a:spcBef>
              <a:buFontTx/>
              <a:buNone/>
            </a:pPr>
            <a:endParaRPr lang="en-US" altLang="en-US" sz="1800">
              <a:solidFill>
                <a:schemeClr val="bg1"/>
              </a:solidFill>
            </a:endParaRPr>
          </a:p>
        </p:txBody>
      </p:sp>
      <p:sp>
        <p:nvSpPr>
          <p:cNvPr id="4099" name="Title 1"/>
          <p:cNvSpPr>
            <a:spLocks noGrp="1"/>
          </p:cNvSpPr>
          <p:nvPr>
            <p:ph type="title"/>
          </p:nvPr>
        </p:nvSpPr>
        <p:spPr/>
        <p:txBody>
          <a:bodyPr/>
          <a:lstStyle/>
          <a:p>
            <a:r>
              <a:rPr lang="en-US" altLang="en-US" dirty="0">
                <a:solidFill>
                  <a:srgbClr val="00529C"/>
                </a:solidFill>
              </a:rPr>
              <a:t>KCP&amp;L Cyber Trends</a:t>
            </a:r>
          </a:p>
        </p:txBody>
      </p:sp>
      <p:sp>
        <p:nvSpPr>
          <p:cNvPr id="5" name="Slide Number Placeholder 2"/>
          <p:cNvSpPr>
            <a:spLocks noGrp="1"/>
          </p:cNvSpPr>
          <p:nvPr>
            <p:ph type="sldNum" sz="quarter" idx="4"/>
          </p:nvPr>
        </p:nvSpPr>
        <p:spPr>
          <a:xfrm>
            <a:off x="8382000" y="6522720"/>
            <a:ext cx="525900" cy="227785"/>
          </a:xfrm>
          <a:noFill/>
        </p:spPr>
        <p:txBody>
          <a:bodyPr/>
          <a:lstStyle/>
          <a:p>
            <a:fld id="{F1739727-AA3A-427D-8871-459B039E4E86}" type="slidenum">
              <a:rPr lang="en-US" smtClean="0">
                <a:ea typeface="ＭＳ Ｐゴシック"/>
                <a:cs typeface="ＭＳ Ｐゴシック"/>
              </a:rPr>
              <a:pPr/>
              <a:t>6</a:t>
            </a:fld>
            <a:endParaRPr lang="en-US">
              <a:ea typeface="ＭＳ Ｐゴシック"/>
              <a:cs typeface="ＭＳ Ｐゴシック"/>
            </a:endParaRPr>
          </a:p>
        </p:txBody>
      </p:sp>
      <p:sp>
        <p:nvSpPr>
          <p:cNvPr id="3" name="TextBox 2"/>
          <p:cNvSpPr txBox="1"/>
          <p:nvPr/>
        </p:nvSpPr>
        <p:spPr>
          <a:xfrm>
            <a:off x="612775" y="1676400"/>
            <a:ext cx="8140624" cy="435503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KCP&amp;L has a solid suite of security tools, several were recently acquired and still being fully configured and implemented to their full capabilities.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Like the industry, the scope of cyber continues to expand proportionally to the ongoing convergence of information technology (IT) and operations technology (OT)</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Consistent with IT/OT convergence, KCP&amp;L has a comprehensive cybersecurity strategy and operating model across corporate IT and operations (generation, transmission, distribution) with a focus on improving monitoring and incident response</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Additional focus needs to be applied to data loss prevention strategy/tools along with data privacy</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Cybersecurity programs are constantly evolving to keep pace with the constantly changing threat landscape</a:t>
            </a:r>
          </a:p>
          <a:p>
            <a:pPr marL="285750" indent="-285750">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708311" y="684173"/>
            <a:ext cx="8045088" cy="738664"/>
          </a:xfrm>
          <a:prstGeom prst="rect">
            <a:avLst/>
          </a:prstGeom>
          <a:noFill/>
        </p:spPr>
        <p:txBody>
          <a:bodyPr wrap="square" rtlCol="0">
            <a:spAutoFit/>
          </a:bodyPr>
          <a:lstStyle/>
          <a:p>
            <a:pPr>
              <a:spcAft>
                <a:spcPts val="300"/>
              </a:spcAft>
              <a:defRPr/>
            </a:pPr>
            <a:r>
              <a:rPr lang="en-US" altLang="en-US" sz="1400" dirty="0">
                <a:solidFill>
                  <a:schemeClr val="bg1"/>
                </a:solidFill>
                <a:latin typeface="Arial" panose="020B0604020202020204" pitchFamily="34" charset="0"/>
                <a:cs typeface="Arial" panose="020B0604020202020204" pitchFamily="34" charset="0"/>
              </a:rPr>
              <a:t>KCP&amp;L has seen increased levels of cyber activity and has acquired a number of new tools and technologies to assist in the management of cyber assets, detection of threats, and begin performing correlation across high volumes of raw data.</a:t>
            </a: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07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MessageStatement" descr="&lt;tags&gt;&lt;tag n=&quot;TagName&quot; v=&quot;MessageStatement&quot; /&gt;&lt;tag n=&quot;Top&quot; v=&quot;451.25&quot; /&gt;&lt;tag n=&quot;Left&quot; v=&quot;35.75&quot; /&gt;&lt;tag n=&quot;Height&quot; v=&quot;23.62504&quot; /&gt;&lt;tag n=&quot;Width&quot; v=&quot;648.5&quot; /&gt;&lt;/tags&gt;"/>
          <p:cNvSpPr>
            <a:spLocks noChangeArrowheads="1"/>
          </p:cNvSpPr>
          <p:nvPr>
            <p:custDataLst>
              <p:tags r:id="rId1"/>
            </p:custDataLst>
          </p:nvPr>
        </p:nvSpPr>
        <p:spPr bwMode="gray">
          <a:xfrm>
            <a:off x="0" y="5320811"/>
            <a:ext cx="9144000" cy="836076"/>
          </a:xfrm>
          <a:prstGeom prst="rect">
            <a:avLst/>
          </a:prstGeom>
          <a:solidFill>
            <a:schemeClr val="tx1"/>
          </a:solidFill>
          <a:extLst/>
        </p:spPr>
        <p:txBody>
          <a:bodyPr anchor="ctr"/>
          <a:lstStyle/>
          <a:p>
            <a:pPr algn="ctr" defTabSz="457200">
              <a:buClr>
                <a:schemeClr val="tx2"/>
              </a:buClr>
              <a:buFont typeface="Arial"/>
              <a:buNone/>
            </a:pPr>
            <a:r>
              <a:rPr lang="en-US" altLang="ja-JP" sz="2000" b="1" dirty="0">
                <a:solidFill>
                  <a:schemeClr val="bg2"/>
                </a:solidFill>
              </a:rPr>
              <a:t>Breaches hit record high</a:t>
            </a:r>
          </a:p>
        </p:txBody>
      </p:sp>
      <p:sp>
        <p:nvSpPr>
          <p:cNvPr id="3" name="Title 2"/>
          <p:cNvSpPr>
            <a:spLocks noGrp="1"/>
          </p:cNvSpPr>
          <p:nvPr>
            <p:ph type="title"/>
          </p:nvPr>
        </p:nvSpPr>
        <p:spPr/>
        <p:txBody>
          <a:bodyPr>
            <a:normAutofit fontScale="90000"/>
          </a:bodyPr>
          <a:lstStyle/>
          <a:p>
            <a:r>
              <a:rPr lang="en-US" sz="3600" dirty="0">
                <a:solidFill>
                  <a:srgbClr val="00529C"/>
                </a:solidFill>
              </a:rPr>
              <a:t>Breaches are Accelerating</a:t>
            </a:r>
            <a:br>
              <a:rPr lang="en-US" sz="3600" dirty="0"/>
            </a:br>
            <a:r>
              <a:rPr lang="en-US" sz="3100" dirty="0">
                <a:solidFill>
                  <a:srgbClr val="00529C"/>
                </a:solidFill>
              </a:rPr>
              <a:t>(despite spending growth)</a:t>
            </a:r>
          </a:p>
        </p:txBody>
      </p:sp>
      <p:sp>
        <p:nvSpPr>
          <p:cNvPr id="82" name="Oval 81"/>
          <p:cNvSpPr/>
          <p:nvPr/>
        </p:nvSpPr>
        <p:spPr>
          <a:xfrm>
            <a:off x="3844469" y="4415771"/>
            <a:ext cx="2923478" cy="232469"/>
          </a:xfrm>
          <a:prstGeom prst="ellipse">
            <a:avLst/>
          </a:prstGeom>
          <a:gradFill flip="none" rotWithShape="1">
            <a:gsLst>
              <a:gs pos="0">
                <a:schemeClr val="tx1">
                  <a:alpha val="49000"/>
                </a:schemeClr>
              </a:gs>
              <a:gs pos="100000">
                <a:schemeClr val="tx2">
                  <a:alpha val="0"/>
                </a:schemeClr>
              </a:gs>
            </a:gsLst>
            <a:path path="shape">
              <a:fillToRect l="50000" t="50000" r="50000" b="50000"/>
            </a:path>
            <a:tileRect/>
          </a:gradFill>
          <a:ln>
            <a:noFill/>
          </a:ln>
          <a:effectLst>
            <a:softEdge rad="635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2"/>
              </a:solidFill>
            </a:endParaRPr>
          </a:p>
        </p:txBody>
      </p:sp>
      <p:sp>
        <p:nvSpPr>
          <p:cNvPr id="83" name="Content Placeholder 2"/>
          <p:cNvSpPr txBox="1">
            <a:spLocks/>
          </p:cNvSpPr>
          <p:nvPr/>
        </p:nvSpPr>
        <p:spPr bwMode="auto">
          <a:xfrm>
            <a:off x="670571" y="2494511"/>
            <a:ext cx="2490104" cy="200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285750" indent="-285750" algn="l" defTabSz="457200" rtl="0" fontAlgn="base">
              <a:spcBef>
                <a:spcPct val="20000"/>
              </a:spcBef>
              <a:spcAft>
                <a:spcPct val="0"/>
              </a:spcAft>
              <a:buClr>
                <a:schemeClr val="accent3"/>
              </a:buClr>
              <a:buFont typeface="Arial"/>
              <a:buChar char="•"/>
              <a:defRPr sz="1800" kern="1200">
                <a:solidFill>
                  <a:schemeClr val="tx1"/>
                </a:solidFill>
                <a:latin typeface="+mn-lt"/>
                <a:ea typeface="ヒラギノ角ゴ Pro W3" charset="0"/>
                <a:cs typeface="ヒラギノ角ゴ Pro W3" charset="0"/>
              </a:defRPr>
            </a:lvl1pPr>
            <a:lvl2pPr marL="742950" indent="-285750" algn="l" defTabSz="457200" rtl="0" fontAlgn="base">
              <a:spcBef>
                <a:spcPct val="20000"/>
              </a:spcBef>
              <a:spcAft>
                <a:spcPct val="0"/>
              </a:spcAft>
              <a:buClr>
                <a:schemeClr val="accent3"/>
              </a:buClr>
              <a:buFont typeface="Arial"/>
              <a:buChar char="•"/>
              <a:defRPr sz="1600" kern="1200">
                <a:solidFill>
                  <a:schemeClr val="tx1"/>
                </a:solidFill>
                <a:latin typeface="+mn-lt"/>
                <a:ea typeface="ヒラギノ角ゴ Pro W3" charset="0"/>
                <a:cs typeface="+mn-cs"/>
              </a:defRPr>
            </a:lvl2pPr>
            <a:lvl3pPr marL="1200150" indent="-285750" algn="l" defTabSz="457200" rtl="0" fontAlgn="base">
              <a:spcBef>
                <a:spcPct val="20000"/>
              </a:spcBef>
              <a:spcAft>
                <a:spcPct val="0"/>
              </a:spcAft>
              <a:buClr>
                <a:schemeClr val="accent3"/>
              </a:buClr>
              <a:buFont typeface="Arial"/>
              <a:buChar char="•"/>
              <a:defRPr sz="1400" kern="1200">
                <a:solidFill>
                  <a:schemeClr val="tx1"/>
                </a:solidFill>
                <a:latin typeface="+mn-lt"/>
                <a:ea typeface="ヒラギノ角ゴ Pro W3" charset="0"/>
                <a:cs typeface="+mn-cs"/>
              </a:defRPr>
            </a:lvl3pPr>
            <a:lvl4pPr marL="1543050" indent="-171450" algn="l" defTabSz="457200" rtl="0" fontAlgn="base">
              <a:spcBef>
                <a:spcPct val="20000"/>
              </a:spcBef>
              <a:spcAft>
                <a:spcPct val="0"/>
              </a:spcAft>
              <a:buClr>
                <a:schemeClr val="accent3"/>
              </a:buClr>
              <a:buFont typeface="Arial"/>
              <a:buChar char="•"/>
              <a:defRPr sz="1200" kern="1200">
                <a:solidFill>
                  <a:schemeClr val="tx1"/>
                </a:solidFill>
                <a:latin typeface="+mn-lt"/>
                <a:ea typeface="ヒラギノ角ゴ Pro W3" charset="0"/>
                <a:cs typeface="+mn-cs"/>
              </a:defRPr>
            </a:lvl4pPr>
            <a:lvl5pPr marL="2000250" indent="-171450" algn="l" defTabSz="457200" rtl="0" fontAlgn="base">
              <a:spcBef>
                <a:spcPct val="20000"/>
              </a:spcBef>
              <a:spcAft>
                <a:spcPct val="0"/>
              </a:spcAft>
              <a:buClr>
                <a:schemeClr val="accent3"/>
              </a:buClr>
              <a:buFont typeface="Arial"/>
              <a:buChar char="•"/>
              <a:defRPr sz="12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0000"/>
              </a:lnSpc>
              <a:buFont typeface="Arial"/>
              <a:buNone/>
            </a:pPr>
            <a:r>
              <a:rPr lang="en-US" sz="6600" b="1" dirty="0">
                <a:solidFill>
                  <a:schemeClr val="accent3"/>
                </a:solidFill>
              </a:rPr>
              <a:t>1,093</a:t>
            </a:r>
            <a:r>
              <a:rPr lang="en-US" sz="8000" b="1" dirty="0">
                <a:solidFill>
                  <a:schemeClr val="accent3"/>
                </a:solidFill>
              </a:rPr>
              <a:t> </a:t>
            </a:r>
          </a:p>
          <a:p>
            <a:pPr marL="0" indent="0">
              <a:buFont typeface="Arial"/>
              <a:buNone/>
            </a:pPr>
            <a:r>
              <a:rPr lang="en-US" sz="2400" dirty="0"/>
              <a:t>Breaches in 2016 alone</a:t>
            </a:r>
          </a:p>
        </p:txBody>
      </p:sp>
      <p:sp>
        <p:nvSpPr>
          <p:cNvPr id="84" name="TextBox 83"/>
          <p:cNvSpPr txBox="1"/>
          <p:nvPr/>
        </p:nvSpPr>
        <p:spPr>
          <a:xfrm>
            <a:off x="6245451" y="1478949"/>
            <a:ext cx="2688795" cy="965392"/>
          </a:xfrm>
          <a:prstGeom prst="rect">
            <a:avLst/>
          </a:prstGeom>
          <a:noFill/>
        </p:spPr>
        <p:txBody>
          <a:bodyPr wrap="square" rtlCol="0">
            <a:spAutoFit/>
          </a:bodyPr>
          <a:lstStyle/>
          <a:p>
            <a:pPr algn="ctr">
              <a:lnSpc>
                <a:spcPct val="80000"/>
              </a:lnSpc>
              <a:spcAft>
                <a:spcPts val="600"/>
              </a:spcAft>
            </a:pPr>
            <a:r>
              <a:rPr lang="en-US" sz="4800" b="1" dirty="0">
                <a:solidFill>
                  <a:srgbClr val="C93220"/>
                </a:solidFill>
              </a:rPr>
              <a:t>&gt;40% </a:t>
            </a:r>
          </a:p>
          <a:p>
            <a:pPr algn="ctr">
              <a:lnSpc>
                <a:spcPct val="80000"/>
              </a:lnSpc>
              <a:spcAft>
                <a:spcPts val="600"/>
              </a:spcAft>
            </a:pPr>
            <a:r>
              <a:rPr lang="en-US" sz="1600" dirty="0"/>
              <a:t>More breaches YoY</a:t>
            </a:r>
          </a:p>
        </p:txBody>
      </p:sp>
      <p:cxnSp>
        <p:nvCxnSpPr>
          <p:cNvPr id="85" name="Straight Connector 84"/>
          <p:cNvCxnSpPr/>
          <p:nvPr/>
        </p:nvCxnSpPr>
        <p:spPr>
          <a:xfrm>
            <a:off x="-11544" y="4658072"/>
            <a:ext cx="5730460" cy="0"/>
          </a:xfrm>
          <a:prstGeom prst="line">
            <a:avLst/>
          </a:prstGeom>
          <a:ln w="762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6" name="Isosceles Triangle 85"/>
          <p:cNvSpPr/>
          <p:nvPr/>
        </p:nvSpPr>
        <p:spPr>
          <a:xfrm>
            <a:off x="7434502" y="2480387"/>
            <a:ext cx="385704" cy="244593"/>
          </a:xfrm>
          <a:prstGeom prst="triangl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2"/>
              </a:solidFill>
            </a:endParaRPr>
          </a:p>
        </p:txBody>
      </p:sp>
      <p:graphicFrame>
        <p:nvGraphicFramePr>
          <p:cNvPr id="87" name="Chart 86"/>
          <p:cNvGraphicFramePr/>
          <p:nvPr>
            <p:extLst/>
          </p:nvPr>
        </p:nvGraphicFramePr>
        <p:xfrm>
          <a:off x="3662484" y="2402968"/>
          <a:ext cx="3117007" cy="2324889"/>
        </p:xfrm>
        <a:graphic>
          <a:graphicData uri="http://schemas.openxmlformats.org/drawingml/2006/chart">
            <c:chart xmlns:c="http://schemas.openxmlformats.org/drawingml/2006/chart" xmlns:r="http://schemas.openxmlformats.org/officeDocument/2006/relationships" r:id="rId4"/>
          </a:graphicData>
        </a:graphic>
      </p:graphicFrame>
      <p:sp>
        <p:nvSpPr>
          <p:cNvPr id="88" name="TextBox 87"/>
          <p:cNvSpPr txBox="1"/>
          <p:nvPr/>
        </p:nvSpPr>
        <p:spPr>
          <a:xfrm>
            <a:off x="2988222" y="3168012"/>
            <a:ext cx="1233657" cy="461665"/>
          </a:xfrm>
          <a:prstGeom prst="rect">
            <a:avLst/>
          </a:prstGeom>
          <a:noFill/>
        </p:spPr>
        <p:txBody>
          <a:bodyPr wrap="square" rtlCol="0">
            <a:spAutoFit/>
          </a:bodyPr>
          <a:lstStyle/>
          <a:p>
            <a:pPr algn="r"/>
            <a:r>
              <a:rPr lang="en-US" sz="1200" dirty="0">
                <a:solidFill>
                  <a:schemeClr val="tx2"/>
                </a:solidFill>
              </a:rPr>
              <a:t>Government/</a:t>
            </a:r>
            <a:br>
              <a:rPr lang="en-US" sz="1200" dirty="0">
                <a:solidFill>
                  <a:schemeClr val="tx2"/>
                </a:solidFill>
              </a:rPr>
            </a:br>
            <a:r>
              <a:rPr lang="en-US" sz="1200" dirty="0">
                <a:solidFill>
                  <a:schemeClr val="tx2"/>
                </a:solidFill>
              </a:rPr>
              <a:t>Military</a:t>
            </a:r>
          </a:p>
        </p:txBody>
      </p:sp>
      <p:sp>
        <p:nvSpPr>
          <p:cNvPr id="89" name="TextBox 88"/>
          <p:cNvSpPr txBox="1"/>
          <p:nvPr/>
        </p:nvSpPr>
        <p:spPr>
          <a:xfrm>
            <a:off x="3473048" y="2543148"/>
            <a:ext cx="1233657" cy="276999"/>
          </a:xfrm>
          <a:prstGeom prst="rect">
            <a:avLst/>
          </a:prstGeom>
          <a:noFill/>
        </p:spPr>
        <p:txBody>
          <a:bodyPr wrap="square" rtlCol="0">
            <a:spAutoFit/>
          </a:bodyPr>
          <a:lstStyle/>
          <a:p>
            <a:pPr algn="r"/>
            <a:r>
              <a:rPr lang="en-US" sz="1200" dirty="0">
                <a:solidFill>
                  <a:schemeClr val="tx2"/>
                </a:solidFill>
              </a:rPr>
              <a:t>Education</a:t>
            </a:r>
          </a:p>
        </p:txBody>
      </p:sp>
      <p:sp>
        <p:nvSpPr>
          <p:cNvPr id="90" name="TextBox 89"/>
          <p:cNvSpPr txBox="1"/>
          <p:nvPr/>
        </p:nvSpPr>
        <p:spPr>
          <a:xfrm>
            <a:off x="3160675" y="3976238"/>
            <a:ext cx="1233657" cy="276999"/>
          </a:xfrm>
          <a:prstGeom prst="rect">
            <a:avLst/>
          </a:prstGeom>
          <a:noFill/>
        </p:spPr>
        <p:txBody>
          <a:bodyPr wrap="square" rtlCol="0">
            <a:spAutoFit/>
          </a:bodyPr>
          <a:lstStyle/>
          <a:p>
            <a:pPr algn="r"/>
            <a:r>
              <a:rPr lang="en-US" sz="1200" dirty="0">
                <a:solidFill>
                  <a:schemeClr val="tx2"/>
                </a:solidFill>
              </a:rPr>
              <a:t>Business</a:t>
            </a:r>
          </a:p>
        </p:txBody>
      </p:sp>
      <p:sp>
        <p:nvSpPr>
          <p:cNvPr id="91" name="TextBox 90"/>
          <p:cNvSpPr txBox="1"/>
          <p:nvPr/>
        </p:nvSpPr>
        <p:spPr>
          <a:xfrm>
            <a:off x="4394333" y="2071206"/>
            <a:ext cx="1701172" cy="276999"/>
          </a:xfrm>
          <a:prstGeom prst="rect">
            <a:avLst/>
          </a:prstGeom>
          <a:noFill/>
        </p:spPr>
        <p:txBody>
          <a:bodyPr wrap="square" rtlCol="0">
            <a:spAutoFit/>
          </a:bodyPr>
          <a:lstStyle/>
          <a:p>
            <a:r>
              <a:rPr lang="en-US" sz="1200" dirty="0">
                <a:solidFill>
                  <a:schemeClr val="tx2"/>
                </a:solidFill>
              </a:rPr>
              <a:t>Bank/Credit/Financial</a:t>
            </a:r>
          </a:p>
        </p:txBody>
      </p:sp>
      <p:sp>
        <p:nvSpPr>
          <p:cNvPr id="92" name="TextBox 91"/>
          <p:cNvSpPr txBox="1"/>
          <p:nvPr/>
        </p:nvSpPr>
        <p:spPr>
          <a:xfrm>
            <a:off x="6241691" y="3264544"/>
            <a:ext cx="1233657" cy="461665"/>
          </a:xfrm>
          <a:prstGeom prst="rect">
            <a:avLst/>
          </a:prstGeom>
          <a:noFill/>
        </p:spPr>
        <p:txBody>
          <a:bodyPr wrap="square" rtlCol="0">
            <a:spAutoFit/>
          </a:bodyPr>
          <a:lstStyle/>
          <a:p>
            <a:r>
              <a:rPr lang="en-US" sz="1200" dirty="0">
                <a:solidFill>
                  <a:schemeClr val="tx2"/>
                </a:solidFill>
              </a:rPr>
              <a:t>Medical/</a:t>
            </a:r>
            <a:br>
              <a:rPr lang="en-US" sz="1200" dirty="0">
                <a:solidFill>
                  <a:schemeClr val="tx2"/>
                </a:solidFill>
              </a:rPr>
            </a:br>
            <a:r>
              <a:rPr lang="en-US" sz="1200" dirty="0">
                <a:solidFill>
                  <a:schemeClr val="tx2"/>
                </a:solidFill>
              </a:rPr>
              <a:t>Healthcare</a:t>
            </a:r>
          </a:p>
        </p:txBody>
      </p:sp>
      <p:cxnSp>
        <p:nvCxnSpPr>
          <p:cNvPr id="93" name="Straight Connector 92"/>
          <p:cNvCxnSpPr/>
          <p:nvPr/>
        </p:nvCxnSpPr>
        <p:spPr>
          <a:xfrm>
            <a:off x="2726012" y="2967957"/>
            <a:ext cx="1392296" cy="0"/>
          </a:xfrm>
          <a:prstGeom prst="line">
            <a:avLst/>
          </a:prstGeom>
          <a:ln>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pic>
        <p:nvPicPr>
          <p:cNvPr id="94" name="Picture 93" descr="Target-Logo-target-2358262-999-226.gif"/>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18885" y="4969348"/>
            <a:ext cx="959520" cy="195362"/>
          </a:xfrm>
          <a:prstGeom prst="rect">
            <a:avLst/>
          </a:prstGeom>
          <a:effectLst/>
        </p:spPr>
      </p:pic>
      <p:pic>
        <p:nvPicPr>
          <p:cNvPr id="95" name="Picture 94" descr="Goodwill-Industries.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370300" y="4927624"/>
            <a:ext cx="216906" cy="278811"/>
          </a:xfrm>
          <a:prstGeom prst="rect">
            <a:avLst/>
          </a:prstGeom>
          <a:effectLst/>
        </p:spPr>
      </p:pic>
      <p:pic>
        <p:nvPicPr>
          <p:cNvPr id="96" name="Picture 95" descr="usis.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72725" y="4964690"/>
            <a:ext cx="505634" cy="204679"/>
          </a:xfrm>
          <a:prstGeom prst="rect">
            <a:avLst/>
          </a:prstGeom>
          <a:effectLst/>
        </p:spPr>
      </p:pic>
      <p:pic>
        <p:nvPicPr>
          <p:cNvPr id="97" name="Picture 96" descr="sony-logo.jpg"/>
          <p:cNvPicPr>
            <a:picLocks/>
          </p:cNvPicPr>
          <p:nvPr/>
        </p:nvPicPr>
        <p:blipFill>
          <a:blip r:embed="rId8" cstate="print">
            <a:extLst>
              <a:ext uri="{28A0092B-C50C-407E-A947-70E740481C1C}">
                <a14:useLocalDpi xmlns:a14="http://schemas.microsoft.com/office/drawing/2010/main"/>
              </a:ext>
            </a:extLst>
          </a:blip>
          <a:stretch>
            <a:fillRect/>
          </a:stretch>
        </p:blipFill>
        <p:spPr>
          <a:xfrm>
            <a:off x="7493317" y="4994227"/>
            <a:ext cx="761720" cy="145604"/>
          </a:xfrm>
          <a:prstGeom prst="rect">
            <a:avLst/>
          </a:prstGeom>
          <a:effectLst/>
        </p:spPr>
      </p:pic>
      <p:pic>
        <p:nvPicPr>
          <p:cNvPr id="98" name="Picture 97" descr="JPMorgan_Chase.png"/>
          <p:cNvPicPr>
            <a:picLocks/>
          </p:cNvPicPr>
          <p:nvPr/>
        </p:nvPicPr>
        <p:blipFill>
          <a:blip r:embed="rId9" cstate="print">
            <a:extLst>
              <a:ext uri="{28A0092B-C50C-407E-A947-70E740481C1C}">
                <a14:useLocalDpi xmlns:a14="http://schemas.microsoft.com/office/drawing/2010/main"/>
              </a:ext>
            </a:extLst>
          </a:blip>
          <a:stretch>
            <a:fillRect/>
          </a:stretch>
        </p:blipFill>
        <p:spPr>
          <a:xfrm>
            <a:off x="813764" y="5023740"/>
            <a:ext cx="940350" cy="86578"/>
          </a:xfrm>
          <a:prstGeom prst="rect">
            <a:avLst/>
          </a:prstGeom>
          <a:effectLst/>
        </p:spPr>
      </p:pic>
      <p:pic>
        <p:nvPicPr>
          <p:cNvPr id="99" name="Picture 98" descr="United States Postal Service logo.png"/>
          <p:cNvPicPr>
            <a:picLocks/>
          </p:cNvPicPr>
          <p:nvPr/>
        </p:nvPicPr>
        <p:blipFill>
          <a:blip r:embed="rId10" cstate="print">
            <a:extLst>
              <a:ext uri="{28A0092B-C50C-407E-A947-70E740481C1C}">
                <a14:useLocalDpi xmlns:a14="http://schemas.microsoft.com/office/drawing/2010/main"/>
              </a:ext>
            </a:extLst>
          </a:blip>
          <a:stretch>
            <a:fillRect/>
          </a:stretch>
        </p:blipFill>
        <p:spPr>
          <a:xfrm>
            <a:off x="2428742" y="5019359"/>
            <a:ext cx="528720" cy="95340"/>
          </a:xfrm>
          <a:prstGeom prst="rect">
            <a:avLst/>
          </a:prstGeom>
          <a:solidFill>
            <a:srgbClr val="FFFFFF"/>
          </a:solidFill>
          <a:effectLst/>
        </p:spPr>
      </p:pic>
      <p:pic>
        <p:nvPicPr>
          <p:cNvPr id="100" name="Picture 99" descr="Snapchat-logo.jpg"/>
          <p:cNvPicPr>
            <a:picLocks/>
          </p:cNvPicPr>
          <p:nvPr/>
        </p:nvPicPr>
        <p:blipFill>
          <a:blip r:embed="rId11" cstate="print">
            <a:extLst>
              <a:ext uri="{28A0092B-C50C-407E-A947-70E740481C1C}">
                <a14:useLocalDpi xmlns:a14="http://schemas.microsoft.com/office/drawing/2010/main"/>
              </a:ext>
            </a:extLst>
          </a:blip>
          <a:stretch>
            <a:fillRect/>
          </a:stretch>
        </p:blipFill>
        <p:spPr>
          <a:xfrm>
            <a:off x="7142105" y="4949802"/>
            <a:ext cx="235949" cy="234455"/>
          </a:xfrm>
          <a:prstGeom prst="rect">
            <a:avLst/>
          </a:prstGeom>
          <a:solidFill>
            <a:srgbClr val="FFFFFF"/>
          </a:solidFill>
          <a:effectLst/>
        </p:spPr>
      </p:pic>
      <p:pic>
        <p:nvPicPr>
          <p:cNvPr id="101" name="Picture 100" descr="tw.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849281" y="4898156"/>
            <a:ext cx="375274" cy="337747"/>
          </a:xfrm>
          <a:prstGeom prst="rect">
            <a:avLst/>
          </a:prstGeom>
          <a:solidFill>
            <a:srgbClr val="FFFFFF"/>
          </a:solidFill>
          <a:effectLst/>
        </p:spPr>
      </p:pic>
      <p:pic>
        <p:nvPicPr>
          <p:cNvPr id="102" name="Picture 101" descr="ecb_logo_EN.png"/>
          <p:cNvPicPr>
            <a:picLocks/>
          </p:cNvPicPr>
          <p:nvPr/>
        </p:nvPicPr>
        <p:blipFill rotWithShape="1">
          <a:blip r:embed="rId13" cstate="print">
            <a:extLst>
              <a:ext uri="{28A0092B-C50C-407E-A947-70E740481C1C}">
                <a14:useLocalDpi xmlns:a14="http://schemas.microsoft.com/office/drawing/2010/main"/>
              </a:ext>
            </a:extLst>
          </a:blip>
          <a:srcRect/>
          <a:stretch/>
        </p:blipFill>
        <p:spPr>
          <a:xfrm>
            <a:off x="6339818" y="4965231"/>
            <a:ext cx="687024" cy="203596"/>
          </a:xfrm>
          <a:prstGeom prst="rect">
            <a:avLst/>
          </a:prstGeom>
          <a:solidFill>
            <a:schemeClr val="bg1"/>
          </a:solidFill>
          <a:effectLst/>
        </p:spPr>
      </p:pic>
      <p:pic>
        <p:nvPicPr>
          <p:cNvPr id="103" name="Picture 102" descr="2000px-EBay_logo.svg.png"/>
          <p:cNvPicPr>
            <a:picLocks/>
          </p:cNvPicPr>
          <p:nvPr/>
        </p:nvPicPr>
        <p:blipFill>
          <a:blip r:embed="rId14" cstate="print">
            <a:extLst>
              <a:ext uri="{28A0092B-C50C-407E-A947-70E740481C1C}">
                <a14:useLocalDpi xmlns:a14="http://schemas.microsoft.com/office/drawing/2010/main"/>
              </a:ext>
            </a:extLst>
          </a:blip>
          <a:stretch>
            <a:fillRect/>
          </a:stretch>
        </p:blipFill>
        <p:spPr>
          <a:xfrm>
            <a:off x="1869377" y="4983782"/>
            <a:ext cx="444102" cy="166494"/>
          </a:xfrm>
          <a:prstGeom prst="rect">
            <a:avLst/>
          </a:prstGeom>
          <a:solidFill>
            <a:srgbClr val="FFFFFF"/>
          </a:solidFill>
          <a:effectLst/>
        </p:spPr>
      </p:pic>
      <p:pic>
        <p:nvPicPr>
          <p:cNvPr id="104" name="Picture 103" descr="2000px-TheHomeDepot.svg.png"/>
          <p:cNvPicPr>
            <a:picLocks/>
          </p:cNvPicPr>
          <p:nvPr/>
        </p:nvPicPr>
        <p:blipFill>
          <a:blip r:embed="rId15" cstate="print">
            <a:extLst>
              <a:ext uri="{28A0092B-C50C-407E-A947-70E740481C1C}">
                <a14:useLocalDpi xmlns:a14="http://schemas.microsoft.com/office/drawing/2010/main"/>
              </a:ext>
            </a:extLst>
          </a:blip>
          <a:stretch>
            <a:fillRect/>
          </a:stretch>
        </p:blipFill>
        <p:spPr>
          <a:xfrm>
            <a:off x="3693622" y="4910837"/>
            <a:ext cx="310000" cy="312385"/>
          </a:xfrm>
          <a:prstGeom prst="rect">
            <a:avLst/>
          </a:prstGeom>
          <a:effectLst/>
        </p:spPr>
      </p:pic>
      <p:pic>
        <p:nvPicPr>
          <p:cNvPr id="105" name="Picture 104" descr="spotify-logo-primary-vertical-light-background-rgb.jp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702464" y="4878309"/>
            <a:ext cx="318242" cy="377440"/>
          </a:xfrm>
          <a:prstGeom prst="rect">
            <a:avLst/>
          </a:prstGeom>
          <a:effectLst/>
        </p:spPr>
      </p:pic>
      <p:pic>
        <p:nvPicPr>
          <p:cNvPr id="106" name="Picture 105" descr="Neiman_Marcus_logo.jp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81605" y="4963374"/>
            <a:ext cx="516896" cy="207312"/>
          </a:xfrm>
          <a:prstGeom prst="rect">
            <a:avLst/>
          </a:prstGeom>
          <a:effectLst/>
        </p:spPr>
      </p:pic>
      <p:pic>
        <p:nvPicPr>
          <p:cNvPr id="107" name="Picture 106" descr="MM13787LOGO.jp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193668" y="4912354"/>
            <a:ext cx="540350" cy="309350"/>
          </a:xfrm>
          <a:prstGeom prst="rect">
            <a:avLst/>
          </a:prstGeom>
          <a:effectLst/>
        </p:spPr>
      </p:pic>
      <p:sp>
        <p:nvSpPr>
          <p:cNvPr id="160" name="Arc 159"/>
          <p:cNvSpPr/>
          <p:nvPr/>
        </p:nvSpPr>
        <p:spPr>
          <a:xfrm rot="5400000">
            <a:off x="3763629" y="794349"/>
            <a:ext cx="3879910" cy="3847540"/>
          </a:xfrm>
          <a:prstGeom prst="arc">
            <a:avLst/>
          </a:prstGeom>
          <a:ln w="76200" cmpd="sng">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77685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C"/>
                </a:solidFill>
              </a:rPr>
              <a:t>Vital Signs…</a:t>
            </a:r>
          </a:p>
        </p:txBody>
      </p:sp>
      <p:sp>
        <p:nvSpPr>
          <p:cNvPr id="4" name="Slide Number Placeholder 3"/>
          <p:cNvSpPr>
            <a:spLocks noGrp="1"/>
          </p:cNvSpPr>
          <p:nvPr>
            <p:ph type="sldNum" sz="quarter" idx="4"/>
          </p:nvPr>
        </p:nvSpPr>
        <p:spPr/>
        <p:txBody>
          <a:bodyPr/>
          <a:lstStyle/>
          <a:p>
            <a:fld id="{B044824F-EBE0-443F-8A8F-F64816AF04DC}" type="slidenum">
              <a:rPr lang="en-US" smtClean="0"/>
              <a:pPr/>
              <a:t>8</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47" y="708561"/>
            <a:ext cx="8476049" cy="468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51131" y="5186144"/>
            <a:ext cx="1162498"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Used with permission</a:t>
            </a:r>
          </a:p>
        </p:txBody>
      </p:sp>
    </p:spTree>
    <p:extLst>
      <p:ext uri="{BB962C8B-B14F-4D97-AF65-F5344CB8AC3E}">
        <p14:creationId xmlns:p14="http://schemas.microsoft.com/office/powerpoint/2010/main" val="299707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29C"/>
                </a:solidFill>
              </a:rPr>
              <a:t>The People Problem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226" y="1124102"/>
            <a:ext cx="4285398" cy="4342420"/>
          </a:xfrm>
          <a:prstGeom prst="rect">
            <a:avLst/>
          </a:prstGeom>
        </p:spPr>
      </p:pic>
      <p:sp>
        <p:nvSpPr>
          <p:cNvPr id="3" name="TextBox 2"/>
          <p:cNvSpPr txBox="1"/>
          <p:nvPr/>
        </p:nvSpPr>
        <p:spPr>
          <a:xfrm>
            <a:off x="450376" y="1201526"/>
            <a:ext cx="3780430" cy="42319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More open jobs than talent (demand exceeds supply)</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Cisco Security report claims 1M openings worldwide, 2M predicted by 2020</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How do we stay competitive?</a:t>
            </a:r>
          </a:p>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Targeted outsourcing</a:t>
            </a:r>
          </a:p>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Creative security problems</a:t>
            </a:r>
          </a:p>
          <a:p>
            <a:pPr marL="742950" lvl="1"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Partner with universities – curriculum and interns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Challenging, changing environments</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Pay market rates</a:t>
            </a:r>
          </a:p>
        </p:txBody>
      </p:sp>
    </p:spTree>
    <p:extLst>
      <p:ext uri="{BB962C8B-B14F-4D97-AF65-F5344CB8AC3E}">
        <p14:creationId xmlns:p14="http://schemas.microsoft.com/office/powerpoint/2010/main" val="3764988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BGORIGWIDTH" val="663"/>
  <p:tag name="TBGORIGHEIGHT" val="25.86016"/>
  <p:tag name="TBGORIGTOP" val="451.8155"/>
  <p:tag name="TBGORIGLEFT" val="35.767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2606</Words>
  <Application>Microsoft Office PowerPoint</Application>
  <PresentationFormat>On-screen Show (4:3)</PresentationFormat>
  <Paragraphs>261</Paragraphs>
  <Slides>22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Calibri</vt:lpstr>
      <vt:lpstr>Wingdings</vt:lpstr>
      <vt:lpstr>ヒラギノ角ゴ Pro W3</vt:lpstr>
      <vt:lpstr>Office Theme</vt:lpstr>
      <vt:lpstr>PowerPoint Presentation</vt:lpstr>
      <vt:lpstr>Opening Thoughts…</vt:lpstr>
      <vt:lpstr>Cyber Realities</vt:lpstr>
      <vt:lpstr>Global Cyber Trends</vt:lpstr>
      <vt:lpstr>Industry Cyber Trends</vt:lpstr>
      <vt:lpstr>KCP&amp;L Cyber Trends</vt:lpstr>
      <vt:lpstr>Breaches are Accelerating (despite spending growth)</vt:lpstr>
      <vt:lpstr>Vital Signs…</vt:lpstr>
      <vt:lpstr>The People Problem</vt:lpstr>
      <vt:lpstr>Cyber Security Frameworks</vt:lpstr>
      <vt:lpstr>Security Governance Structure</vt:lpstr>
      <vt:lpstr>Intelligence Gathering</vt:lpstr>
      <vt:lpstr>Intelligence Gathering (cont)</vt:lpstr>
      <vt:lpstr>Industry Threats</vt:lpstr>
      <vt:lpstr>Cyber Security and CIP</vt:lpstr>
      <vt:lpstr>Security &amp; Stakeholder Overlaps</vt:lpstr>
      <vt:lpstr>   KCP&amp;L Program Components </vt:lpstr>
      <vt:lpstr>Ukraine Cyber Attacks</vt:lpstr>
      <vt:lpstr>Ukraine Cyber Attacks</vt:lpstr>
      <vt:lpstr>Recent Focus Areas</vt:lpstr>
      <vt:lpstr>What Keeps Us Up @ Night</vt:lpstr>
      <vt:lpstr>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2012-08-24T00:53:15Z</dcterms:created>
  <dcterms:modified xsi:type="dcterms:W3CDTF">2017-12-12T22:35:54Z</dcterms:modified>
</cp:coreProperties>
</file>