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0" r:id="rId2"/>
    <p:sldId id="256" r:id="rId3"/>
    <p:sldId id="261" r:id="rId4"/>
    <p:sldId id="258" r:id="rId5"/>
    <p:sldId id="257"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60"/>
  </p:normalViewPr>
  <p:slideViewPr>
    <p:cSldViewPr snapToGrid="0">
      <p:cViewPr varScale="1">
        <p:scale>
          <a:sx n="63" d="100"/>
          <a:sy n="63" d="100"/>
        </p:scale>
        <p:origin x="102" y="282"/>
      </p:cViewPr>
      <p:guideLst/>
    </p:cSldViewPr>
  </p:slideViewPr>
  <p:notesTextViewPr>
    <p:cViewPr>
      <p:scale>
        <a:sx n="1" d="1"/>
        <a:sy n="1" d="1"/>
      </p:scale>
      <p:origin x="0" y="0"/>
    </p:cViewPr>
  </p:notesTextViewPr>
  <p:notesViewPr>
    <p:cSldViewPr snapToGrid="0">
      <p:cViewPr varScale="1">
        <p:scale>
          <a:sx n="55" d="100"/>
          <a:sy n="55" d="100"/>
        </p:scale>
        <p:origin x="2578"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2C617-5021-48F7-A14E-7A9709FA6E78}"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81933-A5AE-44F5-B92D-9C781B36F1C3}" type="slidenum">
              <a:rPr lang="en-US" smtClean="0"/>
              <a:t>‹#›</a:t>
            </a:fld>
            <a:endParaRPr lang="en-US"/>
          </a:p>
        </p:txBody>
      </p:sp>
    </p:spTree>
    <p:extLst>
      <p:ext uri="{BB962C8B-B14F-4D97-AF65-F5344CB8AC3E}">
        <p14:creationId xmlns:p14="http://schemas.microsoft.com/office/powerpoint/2010/main" val="1353839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81933-A5AE-44F5-B92D-9C781B36F1C3}" type="slidenum">
              <a:rPr lang="en-US" smtClean="0"/>
              <a:t>1</a:t>
            </a:fld>
            <a:endParaRPr lang="en-US"/>
          </a:p>
        </p:txBody>
      </p:sp>
    </p:spTree>
    <p:extLst>
      <p:ext uri="{BB962C8B-B14F-4D97-AF65-F5344CB8AC3E}">
        <p14:creationId xmlns:p14="http://schemas.microsoft.com/office/powerpoint/2010/main" val="121209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81933-A5AE-44F5-B92D-9C781B36F1C3}" type="slidenum">
              <a:rPr lang="en-US" smtClean="0"/>
              <a:t>2</a:t>
            </a:fld>
            <a:endParaRPr lang="en-US"/>
          </a:p>
        </p:txBody>
      </p:sp>
    </p:spTree>
    <p:extLst>
      <p:ext uri="{BB962C8B-B14F-4D97-AF65-F5344CB8AC3E}">
        <p14:creationId xmlns:p14="http://schemas.microsoft.com/office/powerpoint/2010/main" val="3803490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981933-A5AE-44F5-B92D-9C781B36F1C3}" type="slidenum">
              <a:rPr lang="en-US" smtClean="0"/>
              <a:t>3</a:t>
            </a:fld>
            <a:endParaRPr lang="en-US"/>
          </a:p>
        </p:txBody>
      </p:sp>
    </p:spTree>
    <p:extLst>
      <p:ext uri="{BB962C8B-B14F-4D97-AF65-F5344CB8AC3E}">
        <p14:creationId xmlns:p14="http://schemas.microsoft.com/office/powerpoint/2010/main" val="32825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81933-A5AE-44F5-B92D-9C781B36F1C3}" type="slidenum">
              <a:rPr lang="en-US" smtClean="0"/>
              <a:t>4</a:t>
            </a:fld>
            <a:endParaRPr lang="en-US"/>
          </a:p>
        </p:txBody>
      </p:sp>
    </p:spTree>
    <p:extLst>
      <p:ext uri="{BB962C8B-B14F-4D97-AF65-F5344CB8AC3E}">
        <p14:creationId xmlns:p14="http://schemas.microsoft.com/office/powerpoint/2010/main" val="211749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81933-A5AE-44F5-B92D-9C781B36F1C3}" type="slidenum">
              <a:rPr lang="en-US" smtClean="0"/>
              <a:t>5</a:t>
            </a:fld>
            <a:endParaRPr lang="en-US"/>
          </a:p>
        </p:txBody>
      </p:sp>
    </p:spTree>
    <p:extLst>
      <p:ext uri="{BB962C8B-B14F-4D97-AF65-F5344CB8AC3E}">
        <p14:creationId xmlns:p14="http://schemas.microsoft.com/office/powerpoint/2010/main" val="120930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81933-A5AE-44F5-B92D-9C781B36F1C3}" type="slidenum">
              <a:rPr lang="en-US" smtClean="0"/>
              <a:t>6</a:t>
            </a:fld>
            <a:endParaRPr lang="en-US"/>
          </a:p>
        </p:txBody>
      </p:sp>
    </p:spTree>
    <p:extLst>
      <p:ext uri="{BB962C8B-B14F-4D97-AF65-F5344CB8AC3E}">
        <p14:creationId xmlns:p14="http://schemas.microsoft.com/office/powerpoint/2010/main" val="376098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FAA4-2302-E045-6CA0-17EE83E18F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33EC95-94D0-1BCC-529C-449380F6CA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DBE85-06C0-F83C-6555-B24577C4E580}"/>
              </a:ext>
            </a:extLst>
          </p:cNvPr>
          <p:cNvSpPr>
            <a:spLocks noGrp="1"/>
          </p:cNvSpPr>
          <p:nvPr>
            <p:ph type="dt" sz="half" idx="10"/>
          </p:nvPr>
        </p:nvSpPr>
        <p:spPr/>
        <p:txBody>
          <a:bodyPr/>
          <a:lstStyle/>
          <a:p>
            <a:fld id="{5E1FF273-AE40-4081-A12A-C0D7611A6F80}" type="datetimeFigureOut">
              <a:rPr lang="en-US" smtClean="0"/>
              <a:t>5/19/2023</a:t>
            </a:fld>
            <a:endParaRPr lang="en-US"/>
          </a:p>
        </p:txBody>
      </p:sp>
      <p:sp>
        <p:nvSpPr>
          <p:cNvPr id="5" name="Footer Placeholder 4">
            <a:extLst>
              <a:ext uri="{FF2B5EF4-FFF2-40B4-BE49-F238E27FC236}">
                <a16:creationId xmlns:a16="http://schemas.microsoft.com/office/drawing/2014/main" id="{8A56550C-C1AF-DD68-73CC-34C12445F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0E49B-64D5-AE1D-DE32-C2CFD5BF5750}"/>
              </a:ext>
            </a:extLst>
          </p:cNvPr>
          <p:cNvSpPr>
            <a:spLocks noGrp="1"/>
          </p:cNvSpPr>
          <p:nvPr>
            <p:ph type="sldNum" sz="quarter" idx="12"/>
          </p:nvPr>
        </p:nvSpPr>
        <p:spPr/>
        <p:txBody>
          <a:bodyPr/>
          <a:lstStyle/>
          <a:p>
            <a:fld id="{E02FFBA7-267E-42EF-8554-3ABBF5E46940}" type="slidenum">
              <a:rPr lang="en-US" smtClean="0"/>
              <a:t>‹#›</a:t>
            </a:fld>
            <a:endParaRPr lang="en-US"/>
          </a:p>
        </p:txBody>
      </p:sp>
    </p:spTree>
    <p:extLst>
      <p:ext uri="{BB962C8B-B14F-4D97-AF65-F5344CB8AC3E}">
        <p14:creationId xmlns:p14="http://schemas.microsoft.com/office/powerpoint/2010/main" val="60944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9382-3EB7-1099-182D-FB2CB93302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3D6654-C032-9039-5F8E-2E3AA247E2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13DA1-1F0A-D80E-368D-3A0917321D52}"/>
              </a:ext>
            </a:extLst>
          </p:cNvPr>
          <p:cNvSpPr>
            <a:spLocks noGrp="1"/>
          </p:cNvSpPr>
          <p:nvPr>
            <p:ph type="dt" sz="half" idx="10"/>
          </p:nvPr>
        </p:nvSpPr>
        <p:spPr/>
        <p:txBody>
          <a:bodyPr/>
          <a:lstStyle/>
          <a:p>
            <a:fld id="{5E1FF273-AE40-4081-A12A-C0D7611A6F80}" type="datetimeFigureOut">
              <a:rPr lang="en-US" smtClean="0"/>
              <a:t>5/19/2023</a:t>
            </a:fld>
            <a:endParaRPr lang="en-US"/>
          </a:p>
        </p:txBody>
      </p:sp>
      <p:sp>
        <p:nvSpPr>
          <p:cNvPr id="5" name="Footer Placeholder 4">
            <a:extLst>
              <a:ext uri="{FF2B5EF4-FFF2-40B4-BE49-F238E27FC236}">
                <a16:creationId xmlns:a16="http://schemas.microsoft.com/office/drawing/2014/main" id="{E3B747A7-BD47-D507-0289-A168A3884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18637-FED7-597D-DAED-74D3DD28D551}"/>
              </a:ext>
            </a:extLst>
          </p:cNvPr>
          <p:cNvSpPr>
            <a:spLocks noGrp="1"/>
          </p:cNvSpPr>
          <p:nvPr>
            <p:ph type="sldNum" sz="quarter" idx="12"/>
          </p:nvPr>
        </p:nvSpPr>
        <p:spPr/>
        <p:txBody>
          <a:bodyPr/>
          <a:lstStyle/>
          <a:p>
            <a:fld id="{E02FFBA7-267E-42EF-8554-3ABBF5E46940}" type="slidenum">
              <a:rPr lang="en-US" smtClean="0"/>
              <a:t>‹#›</a:t>
            </a:fld>
            <a:endParaRPr lang="en-US"/>
          </a:p>
        </p:txBody>
      </p:sp>
    </p:spTree>
    <p:extLst>
      <p:ext uri="{BB962C8B-B14F-4D97-AF65-F5344CB8AC3E}">
        <p14:creationId xmlns:p14="http://schemas.microsoft.com/office/powerpoint/2010/main" val="180228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8F013B-97C3-FC80-2D48-F2B6CDC7BF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2415DC-4B57-3BFB-43BB-09472EAA3D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335EA-84A6-53F6-428B-95D50439B8EC}"/>
              </a:ext>
            </a:extLst>
          </p:cNvPr>
          <p:cNvSpPr>
            <a:spLocks noGrp="1"/>
          </p:cNvSpPr>
          <p:nvPr>
            <p:ph type="dt" sz="half" idx="10"/>
          </p:nvPr>
        </p:nvSpPr>
        <p:spPr/>
        <p:txBody>
          <a:bodyPr/>
          <a:lstStyle/>
          <a:p>
            <a:fld id="{5E1FF273-AE40-4081-A12A-C0D7611A6F80}" type="datetimeFigureOut">
              <a:rPr lang="en-US" smtClean="0"/>
              <a:t>5/19/2023</a:t>
            </a:fld>
            <a:endParaRPr lang="en-US"/>
          </a:p>
        </p:txBody>
      </p:sp>
      <p:sp>
        <p:nvSpPr>
          <p:cNvPr id="5" name="Footer Placeholder 4">
            <a:extLst>
              <a:ext uri="{FF2B5EF4-FFF2-40B4-BE49-F238E27FC236}">
                <a16:creationId xmlns:a16="http://schemas.microsoft.com/office/drawing/2014/main" id="{9BA7BD09-3FFB-9114-69F1-8A51320CF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928B7-E381-6ED6-67BC-D1F8EC4C91C6}"/>
              </a:ext>
            </a:extLst>
          </p:cNvPr>
          <p:cNvSpPr>
            <a:spLocks noGrp="1"/>
          </p:cNvSpPr>
          <p:nvPr>
            <p:ph type="sldNum" sz="quarter" idx="12"/>
          </p:nvPr>
        </p:nvSpPr>
        <p:spPr/>
        <p:txBody>
          <a:bodyPr/>
          <a:lstStyle/>
          <a:p>
            <a:fld id="{E02FFBA7-267E-42EF-8554-3ABBF5E46940}" type="slidenum">
              <a:rPr lang="en-US" smtClean="0"/>
              <a:t>‹#›</a:t>
            </a:fld>
            <a:endParaRPr lang="en-US"/>
          </a:p>
        </p:txBody>
      </p:sp>
    </p:spTree>
    <p:extLst>
      <p:ext uri="{BB962C8B-B14F-4D97-AF65-F5344CB8AC3E}">
        <p14:creationId xmlns:p14="http://schemas.microsoft.com/office/powerpoint/2010/main" val="42069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637A-972D-C104-CA01-C43DCCDD12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5415BF-FAEC-1709-4F64-3C2BEFA68D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48342-3A08-0E92-2656-E8888E6A9D88}"/>
              </a:ext>
            </a:extLst>
          </p:cNvPr>
          <p:cNvSpPr>
            <a:spLocks noGrp="1"/>
          </p:cNvSpPr>
          <p:nvPr>
            <p:ph type="dt" sz="half" idx="10"/>
          </p:nvPr>
        </p:nvSpPr>
        <p:spPr/>
        <p:txBody>
          <a:bodyPr/>
          <a:lstStyle/>
          <a:p>
            <a:fld id="{5E1FF273-AE40-4081-A12A-C0D7611A6F80}" type="datetimeFigureOut">
              <a:rPr lang="en-US" smtClean="0"/>
              <a:t>5/19/2023</a:t>
            </a:fld>
            <a:endParaRPr lang="en-US"/>
          </a:p>
        </p:txBody>
      </p:sp>
      <p:sp>
        <p:nvSpPr>
          <p:cNvPr id="5" name="Footer Placeholder 4">
            <a:extLst>
              <a:ext uri="{FF2B5EF4-FFF2-40B4-BE49-F238E27FC236}">
                <a16:creationId xmlns:a16="http://schemas.microsoft.com/office/drawing/2014/main" id="{31CBC503-8049-9692-4715-9512250CC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A87E0-9B0D-C709-89B3-BB10F5E70EB7}"/>
              </a:ext>
            </a:extLst>
          </p:cNvPr>
          <p:cNvSpPr>
            <a:spLocks noGrp="1"/>
          </p:cNvSpPr>
          <p:nvPr>
            <p:ph type="sldNum" sz="quarter" idx="12"/>
          </p:nvPr>
        </p:nvSpPr>
        <p:spPr/>
        <p:txBody>
          <a:bodyPr/>
          <a:lstStyle/>
          <a:p>
            <a:fld id="{E02FFBA7-267E-42EF-8554-3ABBF5E46940}" type="slidenum">
              <a:rPr lang="en-US" smtClean="0"/>
              <a:t>‹#›</a:t>
            </a:fld>
            <a:endParaRPr lang="en-US"/>
          </a:p>
        </p:txBody>
      </p:sp>
    </p:spTree>
    <p:extLst>
      <p:ext uri="{BB962C8B-B14F-4D97-AF65-F5344CB8AC3E}">
        <p14:creationId xmlns:p14="http://schemas.microsoft.com/office/powerpoint/2010/main" val="87694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57191-7910-2C4C-B46C-6116045FCD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F41E76-AF94-2EDA-0F1B-114C6837E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41AA1-A39C-C305-936C-75C0D03F3957}"/>
              </a:ext>
            </a:extLst>
          </p:cNvPr>
          <p:cNvSpPr>
            <a:spLocks noGrp="1"/>
          </p:cNvSpPr>
          <p:nvPr>
            <p:ph type="dt" sz="half" idx="10"/>
          </p:nvPr>
        </p:nvSpPr>
        <p:spPr/>
        <p:txBody>
          <a:bodyPr/>
          <a:lstStyle/>
          <a:p>
            <a:fld id="{5E1FF273-AE40-4081-A12A-C0D7611A6F80}" type="datetimeFigureOut">
              <a:rPr lang="en-US" smtClean="0"/>
              <a:t>5/19/2023</a:t>
            </a:fld>
            <a:endParaRPr lang="en-US"/>
          </a:p>
        </p:txBody>
      </p:sp>
      <p:sp>
        <p:nvSpPr>
          <p:cNvPr id="5" name="Footer Placeholder 4">
            <a:extLst>
              <a:ext uri="{FF2B5EF4-FFF2-40B4-BE49-F238E27FC236}">
                <a16:creationId xmlns:a16="http://schemas.microsoft.com/office/drawing/2014/main" id="{5DE7DCAE-BFF1-0849-9EE0-CC7489448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D246B8-8490-4F85-3E23-F89580DFB0B9}"/>
              </a:ext>
            </a:extLst>
          </p:cNvPr>
          <p:cNvSpPr>
            <a:spLocks noGrp="1"/>
          </p:cNvSpPr>
          <p:nvPr>
            <p:ph type="sldNum" sz="quarter" idx="12"/>
          </p:nvPr>
        </p:nvSpPr>
        <p:spPr/>
        <p:txBody>
          <a:bodyPr/>
          <a:lstStyle/>
          <a:p>
            <a:fld id="{E02FFBA7-267E-42EF-8554-3ABBF5E46940}" type="slidenum">
              <a:rPr lang="en-US" smtClean="0"/>
              <a:t>‹#›</a:t>
            </a:fld>
            <a:endParaRPr lang="en-US"/>
          </a:p>
        </p:txBody>
      </p:sp>
    </p:spTree>
    <p:extLst>
      <p:ext uri="{BB962C8B-B14F-4D97-AF65-F5344CB8AC3E}">
        <p14:creationId xmlns:p14="http://schemas.microsoft.com/office/powerpoint/2010/main" val="415301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AC1F-CFBC-F83C-6C88-08C5F1B384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1ACF9-1686-6484-4CE6-4AB806D360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1CE50-8D32-B39A-B94B-FECFA90022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BEBA9A-C71E-24B3-AAFC-A80D0BF85661}"/>
              </a:ext>
            </a:extLst>
          </p:cNvPr>
          <p:cNvSpPr>
            <a:spLocks noGrp="1"/>
          </p:cNvSpPr>
          <p:nvPr>
            <p:ph type="dt" sz="half" idx="10"/>
          </p:nvPr>
        </p:nvSpPr>
        <p:spPr/>
        <p:txBody>
          <a:bodyPr/>
          <a:lstStyle/>
          <a:p>
            <a:fld id="{5E1FF273-AE40-4081-A12A-C0D7611A6F80}" type="datetimeFigureOut">
              <a:rPr lang="en-US" smtClean="0"/>
              <a:t>5/19/2023</a:t>
            </a:fld>
            <a:endParaRPr lang="en-US"/>
          </a:p>
        </p:txBody>
      </p:sp>
      <p:sp>
        <p:nvSpPr>
          <p:cNvPr id="6" name="Footer Placeholder 5">
            <a:extLst>
              <a:ext uri="{FF2B5EF4-FFF2-40B4-BE49-F238E27FC236}">
                <a16:creationId xmlns:a16="http://schemas.microsoft.com/office/drawing/2014/main" id="{D681CA63-BDCA-F587-EAC7-95C465AD9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48BCC-F1FE-ECCF-8B78-D185CA0BDBCD}"/>
              </a:ext>
            </a:extLst>
          </p:cNvPr>
          <p:cNvSpPr>
            <a:spLocks noGrp="1"/>
          </p:cNvSpPr>
          <p:nvPr>
            <p:ph type="sldNum" sz="quarter" idx="12"/>
          </p:nvPr>
        </p:nvSpPr>
        <p:spPr/>
        <p:txBody>
          <a:bodyPr/>
          <a:lstStyle/>
          <a:p>
            <a:fld id="{E02FFBA7-267E-42EF-8554-3ABBF5E46940}" type="slidenum">
              <a:rPr lang="en-US" smtClean="0"/>
              <a:t>‹#›</a:t>
            </a:fld>
            <a:endParaRPr lang="en-US"/>
          </a:p>
        </p:txBody>
      </p:sp>
    </p:spTree>
    <p:extLst>
      <p:ext uri="{BB962C8B-B14F-4D97-AF65-F5344CB8AC3E}">
        <p14:creationId xmlns:p14="http://schemas.microsoft.com/office/powerpoint/2010/main" val="103032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FF262-4C9D-4FAC-007A-42302E832E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9742F0-29EA-1FF7-13FE-F4CB243A25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D0E258-D328-CAE0-2C4B-E0EFC6E0E0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3475E7-4B19-FA0E-CED3-C82A79893B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2E4AD5-52D8-4404-529D-BD441160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3DA2D3-1D34-3A29-557A-189D4FB58C9A}"/>
              </a:ext>
            </a:extLst>
          </p:cNvPr>
          <p:cNvSpPr>
            <a:spLocks noGrp="1"/>
          </p:cNvSpPr>
          <p:nvPr>
            <p:ph type="dt" sz="half" idx="10"/>
          </p:nvPr>
        </p:nvSpPr>
        <p:spPr/>
        <p:txBody>
          <a:bodyPr/>
          <a:lstStyle/>
          <a:p>
            <a:fld id="{5E1FF273-AE40-4081-A12A-C0D7611A6F80}" type="datetimeFigureOut">
              <a:rPr lang="en-US" smtClean="0"/>
              <a:t>5/19/2023</a:t>
            </a:fld>
            <a:endParaRPr lang="en-US"/>
          </a:p>
        </p:txBody>
      </p:sp>
      <p:sp>
        <p:nvSpPr>
          <p:cNvPr id="8" name="Footer Placeholder 7">
            <a:extLst>
              <a:ext uri="{FF2B5EF4-FFF2-40B4-BE49-F238E27FC236}">
                <a16:creationId xmlns:a16="http://schemas.microsoft.com/office/drawing/2014/main" id="{281CAB82-A4A6-743A-46E1-5FD9AC7209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97090D-28A3-8C3E-8F62-119F90EE006B}"/>
              </a:ext>
            </a:extLst>
          </p:cNvPr>
          <p:cNvSpPr>
            <a:spLocks noGrp="1"/>
          </p:cNvSpPr>
          <p:nvPr>
            <p:ph type="sldNum" sz="quarter" idx="12"/>
          </p:nvPr>
        </p:nvSpPr>
        <p:spPr/>
        <p:txBody>
          <a:bodyPr/>
          <a:lstStyle/>
          <a:p>
            <a:fld id="{E02FFBA7-267E-42EF-8554-3ABBF5E46940}" type="slidenum">
              <a:rPr lang="en-US" smtClean="0"/>
              <a:t>‹#›</a:t>
            </a:fld>
            <a:endParaRPr lang="en-US"/>
          </a:p>
        </p:txBody>
      </p:sp>
    </p:spTree>
    <p:extLst>
      <p:ext uri="{BB962C8B-B14F-4D97-AF65-F5344CB8AC3E}">
        <p14:creationId xmlns:p14="http://schemas.microsoft.com/office/powerpoint/2010/main" val="389182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E8BEB-9E82-95F1-5DC2-656EF83207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D9DE30-2F61-4165-E821-4E95799D3CE3}"/>
              </a:ext>
            </a:extLst>
          </p:cNvPr>
          <p:cNvSpPr>
            <a:spLocks noGrp="1"/>
          </p:cNvSpPr>
          <p:nvPr>
            <p:ph type="dt" sz="half" idx="10"/>
          </p:nvPr>
        </p:nvSpPr>
        <p:spPr/>
        <p:txBody>
          <a:bodyPr/>
          <a:lstStyle/>
          <a:p>
            <a:fld id="{5E1FF273-AE40-4081-A12A-C0D7611A6F80}" type="datetimeFigureOut">
              <a:rPr lang="en-US" smtClean="0"/>
              <a:t>5/19/2023</a:t>
            </a:fld>
            <a:endParaRPr lang="en-US"/>
          </a:p>
        </p:txBody>
      </p:sp>
      <p:sp>
        <p:nvSpPr>
          <p:cNvPr id="4" name="Footer Placeholder 3">
            <a:extLst>
              <a:ext uri="{FF2B5EF4-FFF2-40B4-BE49-F238E27FC236}">
                <a16:creationId xmlns:a16="http://schemas.microsoft.com/office/drawing/2014/main" id="{EEAA7CF6-4FEF-0007-C9A1-097F459EA1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CEE46E-592C-40EB-841F-89FC3DCC7B68}"/>
              </a:ext>
            </a:extLst>
          </p:cNvPr>
          <p:cNvSpPr>
            <a:spLocks noGrp="1"/>
          </p:cNvSpPr>
          <p:nvPr>
            <p:ph type="sldNum" sz="quarter" idx="12"/>
          </p:nvPr>
        </p:nvSpPr>
        <p:spPr/>
        <p:txBody>
          <a:bodyPr/>
          <a:lstStyle/>
          <a:p>
            <a:fld id="{E02FFBA7-267E-42EF-8554-3ABBF5E46940}" type="slidenum">
              <a:rPr lang="en-US" smtClean="0"/>
              <a:t>‹#›</a:t>
            </a:fld>
            <a:endParaRPr lang="en-US"/>
          </a:p>
        </p:txBody>
      </p:sp>
    </p:spTree>
    <p:extLst>
      <p:ext uri="{BB962C8B-B14F-4D97-AF65-F5344CB8AC3E}">
        <p14:creationId xmlns:p14="http://schemas.microsoft.com/office/powerpoint/2010/main" val="178979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E0F5D4-1DCC-B350-C330-8E13D9772807}"/>
              </a:ext>
            </a:extLst>
          </p:cNvPr>
          <p:cNvSpPr>
            <a:spLocks noGrp="1"/>
          </p:cNvSpPr>
          <p:nvPr>
            <p:ph type="dt" sz="half" idx="10"/>
          </p:nvPr>
        </p:nvSpPr>
        <p:spPr/>
        <p:txBody>
          <a:bodyPr/>
          <a:lstStyle/>
          <a:p>
            <a:fld id="{5E1FF273-AE40-4081-A12A-C0D7611A6F80}" type="datetimeFigureOut">
              <a:rPr lang="en-US" smtClean="0"/>
              <a:t>5/19/2023</a:t>
            </a:fld>
            <a:endParaRPr lang="en-US"/>
          </a:p>
        </p:txBody>
      </p:sp>
      <p:sp>
        <p:nvSpPr>
          <p:cNvPr id="3" name="Footer Placeholder 2">
            <a:extLst>
              <a:ext uri="{FF2B5EF4-FFF2-40B4-BE49-F238E27FC236}">
                <a16:creationId xmlns:a16="http://schemas.microsoft.com/office/drawing/2014/main" id="{276D1287-510F-9EEC-9192-C9C3D4A2C6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EA66F0-5F94-8828-F105-728977E9F09D}"/>
              </a:ext>
            </a:extLst>
          </p:cNvPr>
          <p:cNvSpPr>
            <a:spLocks noGrp="1"/>
          </p:cNvSpPr>
          <p:nvPr>
            <p:ph type="sldNum" sz="quarter" idx="12"/>
          </p:nvPr>
        </p:nvSpPr>
        <p:spPr/>
        <p:txBody>
          <a:bodyPr/>
          <a:lstStyle/>
          <a:p>
            <a:fld id="{E02FFBA7-267E-42EF-8554-3ABBF5E46940}" type="slidenum">
              <a:rPr lang="en-US" smtClean="0"/>
              <a:t>‹#›</a:t>
            </a:fld>
            <a:endParaRPr lang="en-US"/>
          </a:p>
        </p:txBody>
      </p:sp>
    </p:spTree>
    <p:extLst>
      <p:ext uri="{BB962C8B-B14F-4D97-AF65-F5344CB8AC3E}">
        <p14:creationId xmlns:p14="http://schemas.microsoft.com/office/powerpoint/2010/main" val="2829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1AA1-9C50-9951-4DD3-10949D103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887AD2-F8C0-DFDA-7F78-3F66303B4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D3A4BB-9881-2421-D973-41FD8C3AA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E87E9-7B8A-ADF2-7B7B-063FA234307D}"/>
              </a:ext>
            </a:extLst>
          </p:cNvPr>
          <p:cNvSpPr>
            <a:spLocks noGrp="1"/>
          </p:cNvSpPr>
          <p:nvPr>
            <p:ph type="dt" sz="half" idx="10"/>
          </p:nvPr>
        </p:nvSpPr>
        <p:spPr/>
        <p:txBody>
          <a:bodyPr/>
          <a:lstStyle/>
          <a:p>
            <a:fld id="{5E1FF273-AE40-4081-A12A-C0D7611A6F80}" type="datetimeFigureOut">
              <a:rPr lang="en-US" smtClean="0"/>
              <a:t>5/19/2023</a:t>
            </a:fld>
            <a:endParaRPr lang="en-US"/>
          </a:p>
        </p:txBody>
      </p:sp>
      <p:sp>
        <p:nvSpPr>
          <p:cNvPr id="6" name="Footer Placeholder 5">
            <a:extLst>
              <a:ext uri="{FF2B5EF4-FFF2-40B4-BE49-F238E27FC236}">
                <a16:creationId xmlns:a16="http://schemas.microsoft.com/office/drawing/2014/main" id="{9520FC66-80E7-B934-663B-B211AC8BB8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1ACEBA-39E1-3E11-CAFE-1F00649BDEE9}"/>
              </a:ext>
            </a:extLst>
          </p:cNvPr>
          <p:cNvSpPr>
            <a:spLocks noGrp="1"/>
          </p:cNvSpPr>
          <p:nvPr>
            <p:ph type="sldNum" sz="quarter" idx="12"/>
          </p:nvPr>
        </p:nvSpPr>
        <p:spPr/>
        <p:txBody>
          <a:bodyPr/>
          <a:lstStyle/>
          <a:p>
            <a:fld id="{E02FFBA7-267E-42EF-8554-3ABBF5E46940}" type="slidenum">
              <a:rPr lang="en-US" smtClean="0"/>
              <a:t>‹#›</a:t>
            </a:fld>
            <a:endParaRPr lang="en-US"/>
          </a:p>
        </p:txBody>
      </p:sp>
    </p:spTree>
    <p:extLst>
      <p:ext uri="{BB962C8B-B14F-4D97-AF65-F5344CB8AC3E}">
        <p14:creationId xmlns:p14="http://schemas.microsoft.com/office/powerpoint/2010/main" val="179058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C0C7-0D90-51E3-BE7A-2CAEDC2E3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8D5D69-5D23-B0A9-72C2-FB4C85ECD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5346EA-06F7-FB06-2114-1A75D5BE6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4205E7-53E6-AF61-6318-7ABEC2C59E9B}"/>
              </a:ext>
            </a:extLst>
          </p:cNvPr>
          <p:cNvSpPr>
            <a:spLocks noGrp="1"/>
          </p:cNvSpPr>
          <p:nvPr>
            <p:ph type="dt" sz="half" idx="10"/>
          </p:nvPr>
        </p:nvSpPr>
        <p:spPr/>
        <p:txBody>
          <a:bodyPr/>
          <a:lstStyle/>
          <a:p>
            <a:fld id="{5E1FF273-AE40-4081-A12A-C0D7611A6F80}" type="datetimeFigureOut">
              <a:rPr lang="en-US" smtClean="0"/>
              <a:t>5/19/2023</a:t>
            </a:fld>
            <a:endParaRPr lang="en-US"/>
          </a:p>
        </p:txBody>
      </p:sp>
      <p:sp>
        <p:nvSpPr>
          <p:cNvPr id="6" name="Footer Placeholder 5">
            <a:extLst>
              <a:ext uri="{FF2B5EF4-FFF2-40B4-BE49-F238E27FC236}">
                <a16:creationId xmlns:a16="http://schemas.microsoft.com/office/drawing/2014/main" id="{F3E8E77E-6781-D55C-514D-FEF8F6F4B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226D9F-AD52-E02C-99CE-F7B9968862D0}"/>
              </a:ext>
            </a:extLst>
          </p:cNvPr>
          <p:cNvSpPr>
            <a:spLocks noGrp="1"/>
          </p:cNvSpPr>
          <p:nvPr>
            <p:ph type="sldNum" sz="quarter" idx="12"/>
          </p:nvPr>
        </p:nvSpPr>
        <p:spPr/>
        <p:txBody>
          <a:bodyPr/>
          <a:lstStyle/>
          <a:p>
            <a:fld id="{E02FFBA7-267E-42EF-8554-3ABBF5E46940}" type="slidenum">
              <a:rPr lang="en-US" smtClean="0"/>
              <a:t>‹#›</a:t>
            </a:fld>
            <a:endParaRPr lang="en-US"/>
          </a:p>
        </p:txBody>
      </p:sp>
    </p:spTree>
    <p:extLst>
      <p:ext uri="{BB962C8B-B14F-4D97-AF65-F5344CB8AC3E}">
        <p14:creationId xmlns:p14="http://schemas.microsoft.com/office/powerpoint/2010/main" val="40764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9F615B-5836-14D0-196F-E4D81099FD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13CC14-4A64-7792-39FC-E9E7BEC49E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44076-369A-B46A-1668-D0D7812D6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FF273-AE40-4081-A12A-C0D7611A6F80}" type="datetimeFigureOut">
              <a:rPr lang="en-US" smtClean="0"/>
              <a:t>5/19/2023</a:t>
            </a:fld>
            <a:endParaRPr lang="en-US"/>
          </a:p>
        </p:txBody>
      </p:sp>
      <p:sp>
        <p:nvSpPr>
          <p:cNvPr id="5" name="Footer Placeholder 4">
            <a:extLst>
              <a:ext uri="{FF2B5EF4-FFF2-40B4-BE49-F238E27FC236}">
                <a16:creationId xmlns:a16="http://schemas.microsoft.com/office/drawing/2014/main" id="{21610309-038D-329A-1209-DF267B5975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7E608A-F114-BD18-018E-A966D029CB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FFBA7-267E-42EF-8554-3ABBF5E46940}" type="slidenum">
              <a:rPr lang="en-US" smtClean="0"/>
              <a:t>‹#›</a:t>
            </a:fld>
            <a:endParaRPr lang="en-US"/>
          </a:p>
        </p:txBody>
      </p:sp>
    </p:spTree>
    <p:extLst>
      <p:ext uri="{BB962C8B-B14F-4D97-AF65-F5344CB8AC3E}">
        <p14:creationId xmlns:p14="http://schemas.microsoft.com/office/powerpoint/2010/main" val="406617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danagray.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towergrovecdc.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screeningtool.geoplatform.gov/en/#3/33.47/-97.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screeningtool.geoplatform.gov/en/#3/33.47/-97.5"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F22E3E-9C7F-9E19-F3A2-F7B44B8B7F9D}"/>
              </a:ext>
            </a:extLst>
          </p:cNvPr>
          <p:cNvSpPr txBox="1"/>
          <p:nvPr/>
        </p:nvSpPr>
        <p:spPr>
          <a:xfrm>
            <a:off x="786809" y="3429000"/>
            <a:ext cx="10781414" cy="2585323"/>
          </a:xfrm>
          <a:prstGeom prst="rect">
            <a:avLst/>
          </a:prstGeom>
          <a:noFill/>
        </p:spPr>
        <p:txBody>
          <a:bodyPr wrap="square" rtlCol="0">
            <a:spAutoFit/>
          </a:bodyPr>
          <a:lstStyle/>
          <a:p>
            <a:endParaRPr lang="en-US" dirty="0"/>
          </a:p>
          <a:p>
            <a:pPr algn="ctr"/>
            <a:r>
              <a:rPr lang="en-US" dirty="0">
                <a:latin typeface="Times New Roman" panose="02020603050405020304" pitchFamily="18" charset="0"/>
                <a:cs typeface="Times New Roman" panose="02020603050405020304" pitchFamily="18" charset="0"/>
              </a:rPr>
              <a:t>Tower Grove Community Development Corp is an affordable housing developer and provider in St. Louis City.  </a:t>
            </a:r>
          </a:p>
          <a:p>
            <a:pPr algn="ctr"/>
            <a:r>
              <a:rPr lang="en-US" dirty="0">
                <a:latin typeface="Times New Roman" panose="02020603050405020304" pitchFamily="18" charset="0"/>
                <a:cs typeface="Times New Roman" panose="02020603050405020304" pitchFamily="18" charset="0"/>
              </a:rPr>
              <a:t>TGCDC’s mission is to promote and improve quality of life by attracting public and private investment and providing real estate and other community services.</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Dana Gray, Community Outreach Coordinator, </a:t>
            </a:r>
            <a:r>
              <a:rPr lang="en-US" dirty="0">
                <a:latin typeface="Times New Roman" panose="02020603050405020304" pitchFamily="18" charset="0"/>
                <a:cs typeface="Times New Roman" panose="02020603050405020304" pitchFamily="18" charset="0"/>
                <a:hlinkClick r:id="rId3"/>
              </a:rPr>
              <a:t>info@danagray.com</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hlinkClick r:id="rId4"/>
              </a:rPr>
              <a:t>https://www.towergrovecdc.org/</a:t>
            </a: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Member of the Missouri Energy Efficiency for All coalition, MO-EEFA</a:t>
            </a:r>
          </a:p>
        </p:txBody>
      </p:sp>
      <p:pic>
        <p:nvPicPr>
          <p:cNvPr id="4" name="Picture 3">
            <a:extLst>
              <a:ext uri="{FF2B5EF4-FFF2-40B4-BE49-F238E27FC236}">
                <a16:creationId xmlns:a16="http://schemas.microsoft.com/office/drawing/2014/main" id="{3907DAE8-23AE-B9C1-5CCA-8520B72F9F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592" y="541571"/>
            <a:ext cx="6400813" cy="2459741"/>
          </a:xfrm>
          <a:prstGeom prst="rect">
            <a:avLst/>
          </a:prstGeom>
        </p:spPr>
      </p:pic>
    </p:spTree>
    <p:extLst>
      <p:ext uri="{BB962C8B-B14F-4D97-AF65-F5344CB8AC3E}">
        <p14:creationId xmlns:p14="http://schemas.microsoft.com/office/powerpoint/2010/main" val="217530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9FE2D8-7D91-A8BA-3BAC-D9357604268C}"/>
              </a:ext>
            </a:extLst>
          </p:cNvPr>
          <p:cNvSpPr>
            <a:spLocks noGrp="1"/>
          </p:cNvSpPr>
          <p:nvPr>
            <p:ph type="subTitle" idx="1"/>
          </p:nvPr>
        </p:nvSpPr>
        <p:spPr>
          <a:xfrm>
            <a:off x="579782" y="696664"/>
            <a:ext cx="11032435" cy="5287617"/>
          </a:xfrm>
        </p:spPr>
        <p:txBody>
          <a:bodyPr>
            <a:normAutofit/>
          </a:bodyPr>
          <a:lstStyle/>
          <a:p>
            <a:pPr marR="0" lvl="0" algn="l" fontAlgn="base">
              <a:spcBef>
                <a:spcPts val="0"/>
              </a:spcBef>
              <a:spcAft>
                <a:spcPts val="0"/>
              </a:spcAft>
              <a:buSzPts val="1000"/>
              <a:tabLst>
                <a:tab pos="457200" algn="l"/>
              </a:tabLst>
            </a:pPr>
            <a:r>
              <a:rPr lang="en-US"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Suggestions for reaching </a:t>
            </a:r>
            <a:r>
              <a:rPr lang="en-U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households with low income levels</a:t>
            </a:r>
            <a:endParaRPr lang="en-US"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fontAlgn="base">
              <a:spcBef>
                <a:spcPts val="0"/>
              </a:spcBef>
              <a:spcAft>
                <a:spcPts val="0"/>
              </a:spcAft>
              <a:buSzPts val="1000"/>
              <a:buFont typeface="Symbol" panose="05050102010706020507" pitchFamily="18" charset="2"/>
              <a:buChar char=""/>
              <a:tabLst>
                <a:tab pos="457200" algn="l"/>
              </a:tabLst>
            </a:pPr>
            <a:endPar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fontAlgn="base">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Create 20% set aside for low-income multifamily buildings.</a:t>
            </a:r>
          </a:p>
          <a:p>
            <a:pPr marR="0" lvl="0" algn="l" fontAlgn="base">
              <a:spcBef>
                <a:spcPts val="0"/>
              </a:spcBef>
              <a:spcAft>
                <a:spcPts val="0"/>
              </a:spcAft>
              <a:buSzPts val="1000"/>
              <a:tabLst>
                <a:tab pos="45720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fontAlgn="base">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Provide one-stop shop technical assistance to affordable multifamily housing providers. </a:t>
            </a:r>
          </a:p>
          <a:p>
            <a:pPr marR="0" lvl="0" algn="l" fontAlgn="base">
              <a:spcBef>
                <a:spcPts val="0"/>
              </a:spcBef>
              <a:spcAft>
                <a:spcPts val="0"/>
              </a:spcAft>
              <a:buSzPts val="1000"/>
              <a:tabLst>
                <a:tab pos="45720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fontAlgn="base">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Streamline income eligibility requirements. Robert Garber shared on 4/20/2023 the MO DOE is already doing this for Weatherization program.</a:t>
            </a:r>
          </a:p>
          <a:p>
            <a:pPr marR="0" lvl="0" algn="l" fontAlgn="base">
              <a:spcBef>
                <a:spcPts val="0"/>
              </a:spcBef>
              <a:spcAft>
                <a:spcPts val="0"/>
              </a:spcAft>
              <a:buSzPts val="1000"/>
              <a:tabLst>
                <a:tab pos="457200" algn="l"/>
              </a:tabLst>
            </a:pP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fontAlgn="base">
              <a:spcBef>
                <a:spcPts val="0"/>
              </a:spcBef>
              <a:buSzPts val="1000"/>
              <a:buFont typeface="Symbol" panose="05050102010706020507" pitchFamily="18" charset="2"/>
              <a:buChar char=""/>
              <a:tabLst>
                <a:tab pos="457200" algn="l"/>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Require affordability; no rent increase beyond annual cost of living increase.  If property is sold, require the new owner to maintain the affordability agreement.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fontAlgn="base">
              <a:spcBef>
                <a:spcPts val="0"/>
              </a:spcBef>
              <a:spcAft>
                <a:spcPts val="0"/>
              </a:spcAft>
              <a:buSzPts val="1000"/>
              <a:buFont typeface="Symbol" panose="05050102010706020507" pitchFamily="18" charset="2"/>
              <a:buChar char=""/>
              <a:tabLst>
                <a:tab pos="45720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fontAlgn="base">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Application process &amp; reporting, consider how this can be simplified / streamlined. </a:t>
            </a:r>
          </a:p>
          <a:p>
            <a:pPr marL="342900" marR="0" lvl="0" indent="-342900" algn="l" fontAlgn="base">
              <a:spcBef>
                <a:spcPts val="0"/>
              </a:spcBef>
              <a:spcAft>
                <a:spcPts val="0"/>
              </a:spcAft>
              <a:buSzPts val="1000"/>
              <a:buFont typeface="Symbol" panose="05050102010706020507" pitchFamily="18" charset="2"/>
              <a:buChar char=""/>
              <a:tabLst>
                <a:tab pos="45720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fontAlgn="base">
              <a:spcBef>
                <a:spcPts val="0"/>
              </a:spcBef>
              <a:spcAft>
                <a:spcPts val="0"/>
              </a:spcAft>
              <a:buSzPts val="1000"/>
              <a:buFont typeface="Symbol" panose="05050102010706020507" pitchFamily="18" charset="2"/>
              <a:buChar char=""/>
              <a:tabLst>
                <a:tab pos="457200" algn="l"/>
              </a:tabLs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When ready, send notice of</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programmatic applications through MO-EEFA, MO Workforce Housing Assoc, Community Builders Networks of STL &amp; KC, Public Housing Authority(s), MHDC.</a:t>
            </a:r>
          </a:p>
          <a:p>
            <a:pPr marR="0" lvl="0" algn="l" fontAlgn="base">
              <a:spcBef>
                <a:spcPts val="0"/>
              </a:spcBef>
              <a:spcAft>
                <a:spcPts val="0"/>
              </a:spcAft>
              <a:buSzPts val="1000"/>
              <a:tabLst>
                <a:tab pos="45720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308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9FE2D8-7D91-A8BA-3BAC-D9357604268C}"/>
              </a:ext>
            </a:extLst>
          </p:cNvPr>
          <p:cNvSpPr>
            <a:spLocks noGrp="1"/>
          </p:cNvSpPr>
          <p:nvPr>
            <p:ph type="subTitle" idx="1"/>
          </p:nvPr>
        </p:nvSpPr>
        <p:spPr>
          <a:xfrm>
            <a:off x="579782" y="785191"/>
            <a:ext cx="11032435" cy="5287617"/>
          </a:xfrm>
        </p:spPr>
        <p:txBody>
          <a:bodyPr>
            <a:normAutofit lnSpcReduction="10000"/>
          </a:bodyPr>
          <a:lstStyle/>
          <a:p>
            <a:pPr marL="0" marR="0" lvl="0" indent="0" algn="l" defTabSz="914400" rtl="0" eaLnBrk="1" fontAlgn="base" latinLnBrk="0" hangingPunct="1">
              <a:lnSpc>
                <a:spcPct val="90000"/>
              </a:lnSpc>
              <a:spcBef>
                <a:spcPts val="0"/>
              </a:spcBef>
              <a:spcAft>
                <a:spcPts val="0"/>
              </a:spcAft>
              <a:buClrTx/>
              <a:buSzPts val="1000"/>
              <a:buFont typeface="Arial" panose="020B0604020202020204" pitchFamily="34" charset="0"/>
              <a:buNone/>
              <a:tabLst>
                <a:tab pos="457200" algn="l"/>
              </a:tabLst>
              <a:defRPr/>
            </a:pPr>
            <a:r>
              <a:rPr kumimoji="0" lang="en-US" sz="22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Suggestions for reaching households with low income levels</a:t>
            </a:r>
          </a:p>
          <a:p>
            <a:pPr marL="342900" marR="0" lvl="0" indent="-342900" algn="l" fontAlgn="base">
              <a:spcBef>
                <a:spcPts val="0"/>
              </a:spcBef>
              <a:spcAft>
                <a:spcPts val="0"/>
              </a:spcAft>
              <a:buSzPts val="1000"/>
              <a:buFont typeface="Symbol" panose="05050102010706020507" pitchFamily="18" charset="2"/>
              <a:buChar char=""/>
              <a:tabLst>
                <a:tab pos="457200" algn="l"/>
              </a:tabLst>
            </a:pPr>
            <a:endParaRPr lang="en-US" sz="1200" dirty="0">
              <a:solidFill>
                <a:srgbClr val="000000"/>
              </a:solidFill>
              <a:latin typeface="Times New Roman" panose="02020603050405020304" pitchFamily="18" charset="0"/>
              <a:ea typeface="Times New Roman" panose="02020603050405020304" pitchFamily="18" charset="0"/>
            </a:endParaRPr>
          </a:p>
          <a:p>
            <a:pPr marL="342900" marR="0" lvl="0" indent="-342900" algn="l" fontAlgn="base">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Times New Roman" panose="02020603050405020304" pitchFamily="18" charset="0"/>
                <a:ea typeface="Times New Roman" panose="02020603050405020304" pitchFamily="18" charset="0"/>
              </a:rPr>
              <a:t>Provide up-front pre-development funds for qualified energy efficiency and electrification projects in affordable MF housing. </a:t>
            </a:r>
          </a:p>
          <a:p>
            <a:pPr marR="0" lvl="0" algn="l" fontAlgn="base">
              <a:spcBef>
                <a:spcPts val="0"/>
              </a:spcBef>
              <a:spcAft>
                <a:spcPts val="0"/>
              </a:spcAft>
              <a:buSzPts val="1000"/>
              <a:tabLst>
                <a:tab pos="457200" algn="l"/>
              </a:tabLst>
            </a:pPr>
            <a:endParaRPr lang="en-US" sz="2000" dirty="0">
              <a:solidFill>
                <a:srgbClr val="000000"/>
              </a:solidFill>
              <a:effectLst/>
              <a:latin typeface="Times New Roman" panose="02020603050405020304" pitchFamily="18" charset="0"/>
              <a:ea typeface="Times New Roman" panose="02020603050405020304" pitchFamily="18" charset="0"/>
            </a:endParaRPr>
          </a:p>
          <a:p>
            <a:pPr marL="800100" lvl="1" indent="-342900" algn="l" fontAlgn="base">
              <a:spcBef>
                <a:spcPts val="0"/>
              </a:spcBef>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ea typeface="Times New Roman" panose="02020603050405020304" pitchFamily="18" charset="0"/>
              </a:rPr>
              <a:t>Affordable housing owners have very thin operating budgets and often can’t afford to pay for the design/development fees, feasibility studies and legal fees associated with comprehensive energy efficiency projects. This can be a significant barrier to getting these projects done. </a:t>
            </a:r>
          </a:p>
          <a:p>
            <a:pPr marL="800100" lvl="1" indent="-342900" algn="l" fontAlgn="base">
              <a:spcBef>
                <a:spcPts val="0"/>
              </a:spcBef>
              <a:buSzPts val="1000"/>
              <a:buFont typeface="Symbol" panose="05050102010706020507" pitchFamily="18" charset="2"/>
              <a:buChar char=""/>
              <a:tabLst>
                <a:tab pos="457200" algn="l"/>
              </a:tabLst>
            </a:pPr>
            <a:endParaRPr lang="en-US" dirty="0">
              <a:solidFill>
                <a:srgbClr val="000000"/>
              </a:solidFill>
              <a:effectLst/>
              <a:latin typeface="Times New Roman" panose="02020603050405020304" pitchFamily="18" charset="0"/>
              <a:ea typeface="Times New Roman" panose="02020603050405020304" pitchFamily="18" charset="0"/>
            </a:endParaRPr>
          </a:p>
          <a:p>
            <a:pPr marL="800100" lvl="1" indent="-342900" algn="l" fontAlgn="base">
              <a:spcBef>
                <a:spcPts val="0"/>
              </a:spcBef>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ea typeface="Times New Roman" panose="02020603050405020304" pitchFamily="18" charset="0"/>
              </a:rPr>
              <a:t>Predevelopment loans for affordable rental housing projects are often the hardest resources for developers and owners to obtain. </a:t>
            </a:r>
            <a:r>
              <a:rPr lang="en-US" dirty="0">
                <a:solidFill>
                  <a:srgbClr val="000000"/>
                </a:solidFill>
                <a:latin typeface="Times New Roman" panose="02020603050405020304" pitchFamily="18" charset="0"/>
                <a:ea typeface="Times New Roman" panose="02020603050405020304" pitchFamily="18" charset="0"/>
              </a:rPr>
              <a:t>A</a:t>
            </a:r>
            <a:r>
              <a:rPr lang="en-US" dirty="0">
                <a:solidFill>
                  <a:srgbClr val="000000"/>
                </a:solidFill>
                <a:effectLst/>
                <a:latin typeface="Times New Roman" panose="02020603050405020304" pitchFamily="18" charset="0"/>
                <a:ea typeface="Times New Roman" panose="02020603050405020304" pitchFamily="18" charset="0"/>
              </a:rPr>
              <a:t>ffordable housing owners have limited cash flow, which is a significant barrier to undertaking energy upgrades. These owners don’t have access to capital to pay for predevelopment costs such as electrification feasibility studies, or to bridge costs throughout the retrofit process. Early-stage capital is needed to pay for predevelopment costs but is not widely available in the context of decarbonization. Affordable housing developers often struggle to receive predevelopment loans since they are covering early stage soft costs which is riskier from a financing perspective.</a:t>
            </a:r>
          </a:p>
          <a:p>
            <a:pPr marL="800100" lvl="1" indent="-342900" algn="l" fontAlgn="base">
              <a:spcBef>
                <a:spcPts val="0"/>
              </a:spcBef>
              <a:buSzPts val="1000"/>
              <a:buFont typeface="Symbol" panose="05050102010706020507" pitchFamily="18" charset="2"/>
              <a:buChar char=""/>
              <a:tabLst>
                <a:tab pos="457200" algn="l"/>
              </a:tabLst>
            </a:pPr>
            <a:endParaRPr lang="en-US" dirty="0">
              <a:solidFill>
                <a:srgbClr val="000000"/>
              </a:solidFill>
              <a:effectLst/>
              <a:latin typeface="Times New Roman" panose="02020603050405020304" pitchFamily="18" charset="0"/>
              <a:ea typeface="Times New Roman" panose="02020603050405020304" pitchFamily="18" charset="0"/>
            </a:endParaRPr>
          </a:p>
          <a:p>
            <a:pPr marL="800100" lvl="1" indent="-342900" algn="l" fontAlgn="base">
              <a:spcBef>
                <a:spcPts val="0"/>
              </a:spcBef>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ea typeface="Times New Roman" panose="02020603050405020304" pitchFamily="18" charset="0"/>
              </a:rPr>
              <a:t>Many state and utility incentive programs do provide some incentives for predevelopment work. The IRA Rebate Programs should do the same.</a:t>
            </a:r>
          </a:p>
          <a:p>
            <a:pPr marL="342900" marR="0" lvl="0" indent="-342900" algn="l" fontAlgn="base">
              <a:spcBef>
                <a:spcPts val="0"/>
              </a:spcBef>
              <a:spcAft>
                <a:spcPts val="0"/>
              </a:spcAft>
              <a:buSzPts val="1000"/>
              <a:buFont typeface="Symbol" panose="05050102010706020507" pitchFamily="18" charset="2"/>
              <a:buChar char=""/>
              <a:tabLst>
                <a:tab pos="457200" algn="l"/>
              </a:tabLst>
            </a:pPr>
            <a:endParaRPr lang="en-US" sz="1800" dirty="0">
              <a:solidFill>
                <a:srgbClr val="000000"/>
              </a:solidFill>
              <a:effectLst/>
              <a:latin typeface="Arial" panose="020B0604020202020204" pitchFamily="34" charset="0"/>
              <a:ea typeface="Times New Roman" panose="02020603050405020304" pitchFamily="18" charset="0"/>
            </a:endParaRPr>
          </a:p>
          <a:p>
            <a:pPr marL="342900" marR="0" lvl="0" indent="-342900" algn="l" fontAlgn="base">
              <a:spcBef>
                <a:spcPts val="0"/>
              </a:spcBef>
              <a:spcAft>
                <a:spcPts val="0"/>
              </a:spcAft>
              <a:buSzPts val="1000"/>
              <a:buFont typeface="Symbol" panose="05050102010706020507" pitchFamily="18" charset="2"/>
              <a:buChar char=""/>
              <a:tabLst>
                <a:tab pos="457200" algn="l"/>
              </a:tabLst>
            </a:pPr>
            <a:endParaRPr lang="en-US" sz="1800" dirty="0">
              <a:solidFill>
                <a:srgbClr val="0000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96950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A328D1-2DF8-BE0C-68B4-86EDFA0A5BBB}"/>
              </a:ext>
            </a:extLst>
          </p:cNvPr>
          <p:cNvPicPr>
            <a:picLocks noChangeAspect="1"/>
          </p:cNvPicPr>
          <p:nvPr/>
        </p:nvPicPr>
        <p:blipFill>
          <a:blip r:embed="rId3"/>
          <a:stretch>
            <a:fillRect/>
          </a:stretch>
        </p:blipFill>
        <p:spPr>
          <a:xfrm>
            <a:off x="5613991" y="581483"/>
            <a:ext cx="6377909" cy="6127444"/>
          </a:xfrm>
          <a:prstGeom prst="rect">
            <a:avLst/>
          </a:prstGeom>
        </p:spPr>
      </p:pic>
      <p:sp>
        <p:nvSpPr>
          <p:cNvPr id="4" name="TextBox 3">
            <a:extLst>
              <a:ext uri="{FF2B5EF4-FFF2-40B4-BE49-F238E27FC236}">
                <a16:creationId xmlns:a16="http://schemas.microsoft.com/office/drawing/2014/main" id="{3F063B6C-7C91-C8E5-2719-8162374D5640}"/>
              </a:ext>
            </a:extLst>
          </p:cNvPr>
          <p:cNvSpPr txBox="1"/>
          <p:nvPr/>
        </p:nvSpPr>
        <p:spPr>
          <a:xfrm>
            <a:off x="276447" y="255181"/>
            <a:ext cx="5337544" cy="3416320"/>
          </a:xfrm>
          <a:prstGeom prst="rect">
            <a:avLst/>
          </a:prstGeom>
          <a:noFill/>
        </p:spPr>
        <p:txBody>
          <a:bodyPr wrap="square" rtlCol="0">
            <a:spAutoFit/>
          </a:bodyPr>
          <a:lstStyle/>
          <a:p>
            <a:r>
              <a:rPr lang="en-US" b="0" i="0" dirty="0">
                <a:solidFill>
                  <a:srgbClr val="0A2458"/>
                </a:solidFill>
                <a:effectLst/>
                <a:latin typeface="MercurySSm-Book-Pro_Web"/>
              </a:rPr>
              <a:t>The </a:t>
            </a:r>
            <a:r>
              <a:rPr lang="en-US" b="0" i="0" u="none" strike="noStrike" dirty="0">
                <a:solidFill>
                  <a:srgbClr val="0064BC"/>
                </a:solidFill>
                <a:effectLst/>
                <a:latin typeface="MercurySSm-Book-Pro_Web"/>
                <a:hlinkClick r:id="rId4"/>
              </a:rPr>
              <a:t>Climate and Economic Justice Screening Tool</a:t>
            </a:r>
            <a:r>
              <a:rPr lang="en-US" b="0" i="0" dirty="0">
                <a:solidFill>
                  <a:srgbClr val="0A2458"/>
                </a:solidFill>
                <a:effectLst/>
                <a:latin typeface="MercurySSm-Book-Pro_Web"/>
              </a:rPr>
              <a:t> (CEJST) is a geospatial mapping tool designed to identify disadvantaged communities that are marginalized and overburdened by pollution and underinvestment. </a:t>
            </a:r>
          </a:p>
          <a:p>
            <a:endParaRPr lang="en-US" dirty="0">
              <a:solidFill>
                <a:srgbClr val="0A2458"/>
              </a:solidFill>
              <a:latin typeface="MercurySSm-Book-Pro_Web"/>
            </a:endParaRPr>
          </a:p>
          <a:p>
            <a:r>
              <a:rPr lang="en-US" dirty="0">
                <a:solidFill>
                  <a:srgbClr val="0A2458"/>
                </a:solidFill>
                <a:latin typeface="MercurySSm-Book-Pro_Web"/>
              </a:rPr>
              <a:t>The darker areas are those identified as disadvantaged</a:t>
            </a:r>
          </a:p>
          <a:p>
            <a:endParaRPr lang="en-US" dirty="0">
              <a:solidFill>
                <a:srgbClr val="0A2458"/>
              </a:solidFill>
              <a:latin typeface="MercurySSm-Book-Pro_Web"/>
            </a:endParaRPr>
          </a:p>
          <a:p>
            <a:r>
              <a:rPr lang="en-US" dirty="0">
                <a:solidFill>
                  <a:srgbClr val="0A2458"/>
                </a:solidFill>
                <a:latin typeface="MercurySSm-Book-Pro_Web"/>
              </a:rPr>
              <a:t>This mapping tool identifies communities who will benefit from the Justice 40 Initiative</a:t>
            </a:r>
          </a:p>
          <a:p>
            <a:r>
              <a:rPr lang="en-US" sz="1600" dirty="0">
                <a:solidFill>
                  <a:srgbClr val="0A2458"/>
                </a:solidFill>
                <a:latin typeface="MercurySSm-Book-Pro_Web"/>
              </a:rPr>
              <a:t>https://www.whitehouse.gov/environmentaljustice/justice40/.</a:t>
            </a:r>
            <a:endParaRPr lang="en-US" sz="1600" dirty="0"/>
          </a:p>
        </p:txBody>
      </p:sp>
    </p:spTree>
    <p:extLst>
      <p:ext uri="{BB962C8B-B14F-4D97-AF65-F5344CB8AC3E}">
        <p14:creationId xmlns:p14="http://schemas.microsoft.com/office/powerpoint/2010/main" val="163076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BD7584-46C2-DBF2-8FB1-CB6C1D6EBBE1}"/>
              </a:ext>
            </a:extLst>
          </p:cNvPr>
          <p:cNvSpPr txBox="1"/>
          <p:nvPr/>
        </p:nvSpPr>
        <p:spPr>
          <a:xfrm>
            <a:off x="2019167" y="6488668"/>
            <a:ext cx="7773074" cy="369332"/>
          </a:xfrm>
          <a:prstGeom prst="rect">
            <a:avLst/>
          </a:prstGeom>
          <a:noFill/>
        </p:spPr>
        <p:txBody>
          <a:bodyPr wrap="square" rtlCol="0">
            <a:spAutoFit/>
          </a:bodyPr>
          <a:lstStyle/>
          <a:p>
            <a:r>
              <a:rPr lang="en-US" dirty="0"/>
              <a:t>https://screeningtool.geoplatform.gov/en/#9.92/38.6529/-90.4478</a:t>
            </a:r>
          </a:p>
        </p:txBody>
      </p:sp>
      <p:pic>
        <p:nvPicPr>
          <p:cNvPr id="6" name="Picture 5">
            <a:extLst>
              <a:ext uri="{FF2B5EF4-FFF2-40B4-BE49-F238E27FC236}">
                <a16:creationId xmlns:a16="http://schemas.microsoft.com/office/drawing/2014/main" id="{8F8DB623-9B40-F847-F67E-4CFCC5FEE9D9}"/>
              </a:ext>
            </a:extLst>
          </p:cNvPr>
          <p:cNvPicPr>
            <a:picLocks noChangeAspect="1"/>
          </p:cNvPicPr>
          <p:nvPr/>
        </p:nvPicPr>
        <p:blipFill>
          <a:blip r:embed="rId3"/>
          <a:stretch>
            <a:fillRect/>
          </a:stretch>
        </p:blipFill>
        <p:spPr>
          <a:xfrm>
            <a:off x="475352" y="624513"/>
            <a:ext cx="4351397" cy="5799323"/>
          </a:xfrm>
          <a:prstGeom prst="rect">
            <a:avLst/>
          </a:prstGeom>
        </p:spPr>
      </p:pic>
      <p:pic>
        <p:nvPicPr>
          <p:cNvPr id="8" name="Picture 7">
            <a:extLst>
              <a:ext uri="{FF2B5EF4-FFF2-40B4-BE49-F238E27FC236}">
                <a16:creationId xmlns:a16="http://schemas.microsoft.com/office/drawing/2014/main" id="{C0FFA745-C4A0-1E72-A404-4A10B79A4F8F}"/>
              </a:ext>
            </a:extLst>
          </p:cNvPr>
          <p:cNvPicPr>
            <a:picLocks noChangeAspect="1"/>
          </p:cNvPicPr>
          <p:nvPr/>
        </p:nvPicPr>
        <p:blipFill>
          <a:blip r:embed="rId4"/>
          <a:stretch>
            <a:fillRect/>
          </a:stretch>
        </p:blipFill>
        <p:spPr>
          <a:xfrm>
            <a:off x="7283302" y="624513"/>
            <a:ext cx="4433346" cy="5847017"/>
          </a:xfrm>
          <a:prstGeom prst="rect">
            <a:avLst/>
          </a:prstGeom>
        </p:spPr>
      </p:pic>
      <p:sp>
        <p:nvSpPr>
          <p:cNvPr id="9" name="TextBox 8">
            <a:extLst>
              <a:ext uri="{FF2B5EF4-FFF2-40B4-BE49-F238E27FC236}">
                <a16:creationId xmlns:a16="http://schemas.microsoft.com/office/drawing/2014/main" id="{2D5A9132-4A2D-10DB-FD07-AA4D56EA50F8}"/>
              </a:ext>
            </a:extLst>
          </p:cNvPr>
          <p:cNvSpPr txBox="1"/>
          <p:nvPr/>
        </p:nvSpPr>
        <p:spPr>
          <a:xfrm>
            <a:off x="138223" y="85060"/>
            <a:ext cx="11791507" cy="646331"/>
          </a:xfrm>
          <a:prstGeom prst="rect">
            <a:avLst/>
          </a:prstGeom>
          <a:noFill/>
        </p:spPr>
        <p:txBody>
          <a:bodyPr wrap="square" rtlCol="0">
            <a:spAutoFit/>
          </a:bodyPr>
          <a:lstStyle/>
          <a:p>
            <a:r>
              <a:rPr lang="en-US" b="0" i="0" dirty="0">
                <a:solidFill>
                  <a:srgbClr val="0A2458"/>
                </a:solidFill>
                <a:effectLst/>
                <a:latin typeface="MercurySSm-Book-Pro_Web"/>
              </a:rPr>
              <a:t>These maps from the </a:t>
            </a:r>
            <a:r>
              <a:rPr lang="en-US" b="0" i="0" u="none" strike="noStrike" dirty="0">
                <a:solidFill>
                  <a:srgbClr val="0064BC"/>
                </a:solidFill>
                <a:effectLst/>
                <a:latin typeface="MercurySSm-Book-Pro_Web"/>
                <a:hlinkClick r:id="rId5"/>
              </a:rPr>
              <a:t>Climate and Economic Justice Screening Tool</a:t>
            </a:r>
            <a:r>
              <a:rPr lang="en-US" b="0" i="0" dirty="0">
                <a:solidFill>
                  <a:srgbClr val="0A2458"/>
                </a:solidFill>
                <a:effectLst/>
                <a:latin typeface="MercurySSm-Book-Pro_Web"/>
              </a:rPr>
              <a:t> (CEJST) show the Kansas City and St. Louis area’s disadvantaged communities that are marginalized and overburdened by pollution and underinvestment. </a:t>
            </a:r>
            <a:endParaRPr lang="en-US" dirty="0"/>
          </a:p>
        </p:txBody>
      </p:sp>
    </p:spTree>
    <p:extLst>
      <p:ext uri="{BB962C8B-B14F-4D97-AF65-F5344CB8AC3E}">
        <p14:creationId xmlns:p14="http://schemas.microsoft.com/office/powerpoint/2010/main" val="285378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9FE2D8-7D91-A8BA-3BAC-D9357604268C}"/>
              </a:ext>
            </a:extLst>
          </p:cNvPr>
          <p:cNvSpPr>
            <a:spLocks noGrp="1"/>
          </p:cNvSpPr>
          <p:nvPr>
            <p:ph type="subTitle" idx="1"/>
          </p:nvPr>
        </p:nvSpPr>
        <p:spPr>
          <a:xfrm>
            <a:off x="579782" y="951846"/>
            <a:ext cx="11032435" cy="5287617"/>
          </a:xfrm>
        </p:spPr>
        <p:txBody>
          <a:bodyPr>
            <a:normAutofit/>
          </a:bodyPr>
          <a:lstStyle/>
          <a:p>
            <a:pPr marR="0" lvl="0" algn="l" fontAlgn="base">
              <a:spcBef>
                <a:spcPts val="0"/>
              </a:spcBef>
              <a:spcAft>
                <a:spcPts val="0"/>
              </a:spcAft>
              <a:buSzPts val="1000"/>
              <a:tabLst>
                <a:tab pos="457200" algn="l"/>
              </a:tabLst>
            </a:pPr>
            <a:r>
              <a:rPr lang="en-US"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Suggestions for reaching </a:t>
            </a:r>
            <a:r>
              <a:rPr lang="en-U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households with low income levels</a:t>
            </a:r>
            <a:endParaRPr lang="en-US"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l" fontAlgn="base">
              <a:spcBef>
                <a:spcPts val="0"/>
              </a:spcBef>
              <a:spcAft>
                <a:spcPts val="0"/>
              </a:spcAft>
              <a:buSzPts val="1000"/>
              <a:tabLst>
                <a:tab pos="45720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fontAlgn="base">
              <a:spcBef>
                <a:spcPts val="0"/>
              </a:spcBef>
              <a:spcAft>
                <a:spcPts val="0"/>
              </a:spcAft>
              <a:buSzPts val="1000"/>
              <a:buFont typeface="Symbol" panose="05050102010706020507" pitchFamily="18" charset="2"/>
              <a:buChar char=""/>
              <a:tabLst>
                <a:tab pos="457200" algn="l"/>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Encourage MO Housing Development Commission to align QAP with IRA. </a:t>
            </a:r>
          </a:p>
          <a:p>
            <a:pPr marL="342900" marR="0" lvl="0" indent="-342900" algn="l" fontAlgn="base">
              <a:spcBef>
                <a:spcPts val="0"/>
              </a:spcBef>
              <a:spcAft>
                <a:spcPts val="0"/>
              </a:spcAft>
              <a:buSzPts val="1000"/>
              <a:buFont typeface="Symbol" panose="05050102010706020507" pitchFamily="18" charset="2"/>
              <a:buChar char=""/>
              <a:tabLst>
                <a:tab pos="457200" algn="l"/>
              </a:tabLst>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Who will ensure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Justice 40 is implemented into the State Plan for deployment of IRA funds?</a:t>
            </a:r>
          </a:p>
          <a:p>
            <a:pPr marL="800100" lvl="1" indent="-342900" algn="l">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How can energy efficiency advocates assist?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48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540</Words>
  <Application>Microsoft Office PowerPoint</Application>
  <PresentationFormat>Widescreen</PresentationFormat>
  <Paragraphs>50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MercurySSm-Book-Pro_Web</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Gray</dc:creator>
  <cp:lastModifiedBy>Vaught, Dianna</cp:lastModifiedBy>
  <cp:revision>4</cp:revision>
  <dcterms:created xsi:type="dcterms:W3CDTF">2023-05-02T22:42:37Z</dcterms:created>
  <dcterms:modified xsi:type="dcterms:W3CDTF">2023-05-19T21:15:14Z</dcterms:modified>
</cp:coreProperties>
</file>