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7" r:id="rId2"/>
  </p:sldMasterIdLst>
  <p:notesMasterIdLst>
    <p:notesMasterId r:id="rId31"/>
  </p:notesMasterIdLst>
  <p:handoutMasterIdLst>
    <p:handoutMasterId r:id="rId32"/>
  </p:handoutMasterIdLst>
  <p:sldIdLst>
    <p:sldId id="256" r:id="rId3"/>
    <p:sldId id="285" r:id="rId4"/>
    <p:sldId id="279" r:id="rId5"/>
    <p:sldId id="257" r:id="rId6"/>
    <p:sldId id="280" r:id="rId7"/>
    <p:sldId id="284" r:id="rId8"/>
    <p:sldId id="289" r:id="rId9"/>
    <p:sldId id="276" r:id="rId10"/>
    <p:sldId id="274" r:id="rId11"/>
    <p:sldId id="278" r:id="rId12"/>
    <p:sldId id="266" r:id="rId13"/>
    <p:sldId id="283" r:id="rId14"/>
    <p:sldId id="281" r:id="rId15"/>
    <p:sldId id="258" r:id="rId16"/>
    <p:sldId id="267" r:id="rId17"/>
    <p:sldId id="268" r:id="rId18"/>
    <p:sldId id="265" r:id="rId19"/>
    <p:sldId id="259" r:id="rId20"/>
    <p:sldId id="269" r:id="rId21"/>
    <p:sldId id="286" r:id="rId22"/>
    <p:sldId id="260" r:id="rId23"/>
    <p:sldId id="287" r:id="rId24"/>
    <p:sldId id="271" r:id="rId25"/>
    <p:sldId id="272" r:id="rId26"/>
    <p:sldId id="263" r:id="rId27"/>
    <p:sldId id="262" r:id="rId28"/>
    <p:sldId id="282" r:id="rId29"/>
    <p:sldId id="288"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62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38537AB-02FF-4282-8A02-10955EED8343}" type="datetimeFigureOut">
              <a:rPr lang="en-US" smtClean="0"/>
              <a:t>7/3/2023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F7E95A-8EEE-4BE3-A9BA-7D540EF2EE7F}" type="slidenum">
              <a:rPr lang="en-US" smtClean="0"/>
              <a:t>‹#›</a:t>
            </a:fld>
            <a:endParaRPr lang="en-US"/>
          </a:p>
        </p:txBody>
      </p:sp>
    </p:spTree>
    <p:extLst>
      <p:ext uri="{BB962C8B-B14F-4D97-AF65-F5344CB8AC3E}">
        <p14:creationId xmlns:p14="http://schemas.microsoft.com/office/powerpoint/2010/main" val="4182249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02E62E4-033C-43EF-8A15-77A244E3106B}" type="datetimeFigureOut">
              <a:rPr lang="en-US" smtClean="0"/>
              <a:t>7/3/2023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1DDB320-F333-4FC9-AB17-A9EF176AB66D}" type="slidenum">
              <a:rPr lang="en-US" smtClean="0"/>
              <a:t>‹#›</a:t>
            </a:fld>
            <a:endParaRPr lang="en-US"/>
          </a:p>
        </p:txBody>
      </p:sp>
    </p:spTree>
    <p:extLst>
      <p:ext uri="{BB962C8B-B14F-4D97-AF65-F5344CB8AC3E}">
        <p14:creationId xmlns:p14="http://schemas.microsoft.com/office/powerpoint/2010/main" val="2095425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DDB320-F333-4FC9-AB17-A9EF176AB66D}" type="slidenum">
              <a:rPr lang="en-US" smtClean="0"/>
              <a:t>1</a:t>
            </a:fld>
            <a:endParaRPr lang="en-US"/>
          </a:p>
        </p:txBody>
      </p:sp>
    </p:spTree>
    <p:extLst>
      <p:ext uri="{BB962C8B-B14F-4D97-AF65-F5344CB8AC3E}">
        <p14:creationId xmlns:p14="http://schemas.microsoft.com/office/powerpoint/2010/main" val="20785719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39286"/>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BB9C1B2-893A-438B-843F-F7CA7EA55108}" type="datetime1">
              <a:rPr lang="en-US" smtClean="0"/>
              <a:t>7/3/2023</a:t>
            </a:fld>
            <a:endParaRPr lang="en-US"/>
          </a:p>
        </p:txBody>
      </p:sp>
      <p:sp>
        <p:nvSpPr>
          <p:cNvPr id="19" name="Footer Placeholder 18"/>
          <p:cNvSpPr>
            <a:spLocks noGrp="1"/>
          </p:cNvSpPr>
          <p:nvPr>
            <p:ph type="ftr" sz="quarter" idx="11"/>
          </p:nvPr>
        </p:nvSpPr>
        <p:spPr>
          <a:xfrm>
            <a:off x="2286000" y="6012692"/>
            <a:ext cx="3581400" cy="396769"/>
          </a:xfrm>
          <a:noFill/>
          <a:ln>
            <a:noFill/>
          </a:ln>
        </p:spPr>
        <p:txBody>
          <a:bodyPr/>
          <a:lstStyle>
            <a:lvl1pPr algn="l">
              <a:defRPr sz="2400" b="1">
                <a:solidFill>
                  <a:schemeClr val="accent1">
                    <a:tint val="20000"/>
                  </a:schemeClr>
                </a:solidFill>
                <a:latin typeface="Arial Narrow" panose="020B0606020202030204" pitchFamily="34" charset="0"/>
              </a:defRPr>
            </a:lvl1pPr>
            <a:extLst/>
          </a:lstStyle>
          <a:p>
            <a:r>
              <a:rPr lang="en-US" dirty="0" smtClean="0"/>
              <a:t>Missouri Public </a:t>
            </a:r>
            <a:br>
              <a:rPr lang="en-US" dirty="0" smtClean="0"/>
            </a:br>
            <a:r>
              <a:rPr lang="en-US" dirty="0" smtClean="0"/>
              <a:t>Service Commission</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AD6D5B2-C1AF-490F-877E-BC43DF5F5338}" type="slidenum">
              <a:rPr lang="en-US" smtClean="0"/>
              <a:t>‹#›</a:t>
            </a:fld>
            <a:endParaRPr lang="en-US"/>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5257800"/>
            <a:ext cx="1493837" cy="150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6FFA2E3-C162-4869-B3F2-1D4ACD44BB65}" type="datetime1">
              <a:rPr lang="en-US" smtClean="0"/>
              <a:t>7/3/2023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AD6D5B2-C1AF-490F-877E-BC43DF5F533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85530F-A4EE-4E53-A48F-341EE6A05723}" type="datetime1">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6D5B2-C1AF-490F-877E-BC43DF5F533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874B03-B6D3-4890-A5FF-505E8C38737F}" type="datetime1">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6D5B2-C1AF-490F-877E-BC43DF5F533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989BF3-8ED4-4A8F-A50F-84430DAC2C1D}" type="datetimeFigureOut">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3972448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89BF3-8ED4-4A8F-A50F-84430DAC2C1D}" type="datetimeFigureOut">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2871272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989BF3-8ED4-4A8F-A50F-84430DAC2C1D}" type="datetimeFigureOut">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15648441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989BF3-8ED4-4A8F-A50F-84430DAC2C1D}" type="datetimeFigureOut">
              <a:rPr lang="en-US" smtClean="0"/>
              <a:t>7/3/2023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962846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989BF3-8ED4-4A8F-A50F-84430DAC2C1D}" type="datetimeFigureOut">
              <a:rPr lang="en-US" smtClean="0"/>
              <a:t>7/3/2023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33684196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989BF3-8ED4-4A8F-A50F-84430DAC2C1D}" type="datetimeFigureOut">
              <a:rPr lang="en-US" smtClean="0"/>
              <a:t>7/3/2023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171728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89BF3-8ED4-4A8F-A50F-84430DAC2C1D}" type="datetimeFigureOut">
              <a:rPr lang="en-US" smtClean="0"/>
              <a:t>7/3/2023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3429278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5FBB24-B851-4EC0-B397-A1C7C36E0244}" type="datetime1">
              <a:rPr lang="en-US" smtClean="0"/>
              <a:t>7/3/2023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D6D5B2-C1AF-490F-877E-BC43DF5F5338}"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 y="6019800"/>
            <a:ext cx="838200" cy="84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18331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89BF3-8ED4-4A8F-A50F-84430DAC2C1D}" type="datetimeFigureOut">
              <a:rPr lang="en-US" smtClean="0"/>
              <a:t>7/3/2023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4176655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89BF3-8ED4-4A8F-A50F-84430DAC2C1D}" type="datetimeFigureOut">
              <a:rPr lang="en-US" smtClean="0"/>
              <a:t>7/3/2023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12596911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89BF3-8ED4-4A8F-A50F-84430DAC2C1D}" type="datetimeFigureOut">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2412979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89BF3-8ED4-4A8F-A50F-84430DAC2C1D}" type="datetimeFigureOut">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2263529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D95407-D260-442E-A93D-55A92556FF10}" type="datetime1">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6D5B2-C1AF-490F-877E-BC43DF5F5338}"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F7B33EB-9FD0-40B6-B9F1-30AFAA14299C}" type="datetime1">
              <a:rPr lang="en-US" smtClean="0"/>
              <a:t>7/3/2023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D6D5B2-C1AF-490F-877E-BC43DF5F533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A1064C5-5021-4D71-9FE9-E95FDA2E9802}" type="datetime1">
              <a:rPr lang="en-US" smtClean="0"/>
              <a:t>7/3/2023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6D5B2-C1AF-490F-877E-BC43DF5F5338}"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B8B4339-024B-4B49-9E5D-B420F5BA86DE}" type="datetime1">
              <a:rPr lang="en-US" smtClean="0"/>
              <a:t>7/3/2023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D6D5B2-C1AF-490F-877E-BC43DF5F533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C629F0F-4ED2-4AB6-B0D9-08AD23D8D656}" type="datetime1">
              <a:rPr lang="en-US" smtClean="0"/>
              <a:t>7/3/2023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D6D5B2-C1AF-490F-877E-BC43DF5F5338}"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79DDC1-131A-4A98-8B46-8FDC804CE066}" type="datetime1">
              <a:rPr lang="en-US" smtClean="0"/>
              <a:t>7/3/2023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D6D5B2-C1AF-490F-877E-BC43DF5F533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634FBB6A-31EB-47EA-8C6E-43E286E03574}" type="datetime1">
              <a:rPr lang="en-US" smtClean="0"/>
              <a:t>7/3/2023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D6D5B2-C1AF-490F-877E-BC43DF5F533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15FBB24-B851-4EC0-B397-A1C7C36E0244}" type="datetime1">
              <a:rPr lang="en-US" smtClean="0"/>
              <a:t>7/3/2023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AD6D5B2-C1AF-490F-877E-BC43DF5F533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96"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89BF3-8ED4-4A8F-A50F-84430DAC2C1D}" type="datetimeFigureOut">
              <a:rPr lang="en-US" smtClean="0"/>
              <a:t>7/3/2023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D31A6B-EA1E-4B5C-948E-5B9EC92A782B}" type="slidenum">
              <a:rPr lang="en-US" smtClean="0"/>
              <a:t>‹#›</a:t>
            </a:fld>
            <a:endParaRPr lang="en-US"/>
          </a:p>
        </p:txBody>
      </p:sp>
    </p:spTree>
    <p:extLst>
      <p:ext uri="{BB962C8B-B14F-4D97-AF65-F5344CB8AC3E}">
        <p14:creationId xmlns:p14="http://schemas.microsoft.com/office/powerpoint/2010/main" val="372547154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portal.phmsa)/"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Renewable Gas Safety</a:t>
            </a:r>
            <a:endParaRPr lang="en-US" dirty="0"/>
          </a:p>
        </p:txBody>
      </p:sp>
      <p:sp>
        <p:nvSpPr>
          <p:cNvPr id="3" name="Subtitle 2"/>
          <p:cNvSpPr>
            <a:spLocks noGrp="1"/>
          </p:cNvSpPr>
          <p:nvPr>
            <p:ph type="subTitle" idx="1"/>
          </p:nvPr>
        </p:nvSpPr>
        <p:spPr/>
        <p:txBody>
          <a:bodyPr/>
          <a:lstStyle/>
          <a:p>
            <a:r>
              <a:rPr lang="en-US" dirty="0" smtClean="0"/>
              <a:t>Kathleen McNelis</a:t>
            </a:r>
          </a:p>
          <a:p>
            <a:r>
              <a:rPr lang="en-US" dirty="0" smtClean="0"/>
              <a:t>Pipeline Safety Program Manager</a:t>
            </a:r>
            <a:endParaRPr lang="en-US" dirty="0"/>
          </a:p>
        </p:txBody>
      </p:sp>
      <p:sp>
        <p:nvSpPr>
          <p:cNvPr id="9" name="TextBox 8"/>
          <p:cNvSpPr txBox="1"/>
          <p:nvPr/>
        </p:nvSpPr>
        <p:spPr>
          <a:xfrm>
            <a:off x="1905000" y="5943600"/>
            <a:ext cx="6553200" cy="369332"/>
          </a:xfrm>
          <a:prstGeom prst="rect">
            <a:avLst/>
          </a:prstGeom>
          <a:noFill/>
        </p:spPr>
        <p:txBody>
          <a:bodyPr wrap="square" rtlCol="0">
            <a:spAutoFit/>
          </a:bodyPr>
          <a:lstStyle/>
          <a:p>
            <a:r>
              <a:rPr lang="en-US" b="1" dirty="0" smtClean="0">
                <a:solidFill>
                  <a:schemeClr val="bg1"/>
                </a:solidFill>
                <a:latin typeface="Calibri" panose="020F0502020204030204" pitchFamily="34" charset="0"/>
              </a:rPr>
              <a:t>Missouri Public Service Commission | Jefferson City, MO</a:t>
            </a:r>
            <a:endParaRPr lang="en-US"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29717024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Existing Commission Rules – Prior to Pipeline Construction</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a:xfrm>
            <a:off x="457200" y="1481328"/>
            <a:ext cx="8229600" cy="4919472"/>
          </a:xfrm>
        </p:spPr>
        <p:txBody>
          <a:bodyPr>
            <a:normAutofit/>
          </a:bodyPr>
          <a:lstStyle/>
          <a:p>
            <a:pPr marL="393192" lvl="1" indent="0">
              <a:buNone/>
            </a:pPr>
            <a:r>
              <a:rPr lang="en-US" dirty="0" smtClean="0"/>
              <a:t>Additional Missouri Requirements (20 CSR 4240-40.030(1)(J)2.)</a:t>
            </a:r>
          </a:p>
          <a:p>
            <a:pPr marL="393192" lvl="1" indent="0">
              <a:buNone/>
            </a:pPr>
            <a:endParaRPr lang="en-US" i="1" u="sng" dirty="0"/>
          </a:p>
          <a:p>
            <a:pPr marL="393192" lvl="1" indent="0">
              <a:buNone/>
            </a:pPr>
            <a:r>
              <a:rPr lang="en-US" i="1" u="sng" dirty="0" smtClean="0"/>
              <a:t>Before construction begins…</a:t>
            </a:r>
          </a:p>
          <a:p>
            <a:pPr marL="393192" lvl="1" indent="0">
              <a:buNone/>
            </a:pPr>
            <a:endParaRPr lang="en-US" dirty="0" smtClean="0"/>
          </a:p>
          <a:p>
            <a:pPr marL="393192" lvl="1" indent="0">
              <a:buNone/>
            </a:pPr>
            <a:r>
              <a:rPr lang="en-US" dirty="0"/>
              <a:t>S</a:t>
            </a:r>
            <a:r>
              <a:rPr lang="en-US" dirty="0" smtClean="0"/>
              <a:t>ubmit to the Missouri Public Service Commission </a:t>
            </a:r>
          </a:p>
          <a:p>
            <a:pPr lvl="1"/>
            <a:r>
              <a:rPr lang="en-US" dirty="0" smtClean="0"/>
              <a:t>Construction Specifications</a:t>
            </a:r>
          </a:p>
          <a:p>
            <a:pPr lvl="1"/>
            <a:r>
              <a:rPr lang="en-US" dirty="0" smtClean="0"/>
              <a:t>Construction Standards</a:t>
            </a:r>
          </a:p>
          <a:p>
            <a:pPr lvl="1"/>
            <a:r>
              <a:rPr lang="en-US" dirty="0" smtClean="0"/>
              <a:t>Written </a:t>
            </a:r>
            <a:r>
              <a:rPr lang="en-US" dirty="0"/>
              <a:t>procedures for:</a:t>
            </a:r>
          </a:p>
          <a:p>
            <a:pPr lvl="2"/>
            <a:r>
              <a:rPr lang="en-US" dirty="0"/>
              <a:t>	Welding</a:t>
            </a:r>
          </a:p>
          <a:p>
            <a:pPr lvl="2"/>
            <a:r>
              <a:rPr lang="en-US" dirty="0"/>
              <a:t>	Joining</a:t>
            </a:r>
          </a:p>
          <a:p>
            <a:pPr lvl="1"/>
            <a:endParaRPr lang="en-US" dirty="0" smtClean="0"/>
          </a:p>
          <a:p>
            <a:pPr lvl="1"/>
            <a:endParaRPr lang="en-US"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04510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Existing Commission Rules</a:t>
            </a:r>
            <a:r>
              <a:rPr lang="en-US" dirty="0"/>
              <a:t> </a:t>
            </a:r>
            <a:r>
              <a:rPr lang="en-US" dirty="0" smtClean="0"/>
              <a:t>–</a:t>
            </a:r>
            <a:br>
              <a:rPr lang="en-US" dirty="0" smtClean="0"/>
            </a:br>
            <a:r>
              <a:rPr lang="en-US" dirty="0" smtClean="0"/>
              <a:t>Prior to Pipeline Operation</a:t>
            </a:r>
            <a:endParaRPr lang="en-US" sz="2200"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lnSpcReduction="10000"/>
          </a:bodyPr>
          <a:lstStyle/>
          <a:p>
            <a:r>
              <a:rPr lang="en-US" dirty="0" smtClean="0"/>
              <a:t>Submit all plans and procedures required by 20 CSR 4240-40.030:</a:t>
            </a:r>
          </a:p>
          <a:p>
            <a:pPr lvl="1"/>
            <a:r>
              <a:rPr lang="en-US" dirty="0" smtClean="0"/>
              <a:t>Corrosion Control …. (9)(C)</a:t>
            </a:r>
          </a:p>
          <a:p>
            <a:pPr lvl="1"/>
            <a:r>
              <a:rPr lang="en-US" dirty="0" smtClean="0"/>
              <a:t>Operations and Maintenance Procedures…  (12)(C)</a:t>
            </a:r>
          </a:p>
          <a:p>
            <a:pPr lvl="1"/>
            <a:r>
              <a:rPr lang="en-US" dirty="0"/>
              <a:t>Training and Qualification </a:t>
            </a:r>
            <a:r>
              <a:rPr lang="en-US" dirty="0" smtClean="0"/>
              <a:t>Program… </a:t>
            </a:r>
            <a:r>
              <a:rPr lang="en-US" dirty="0"/>
              <a:t>(12)(D)</a:t>
            </a:r>
          </a:p>
          <a:p>
            <a:pPr lvl="1"/>
            <a:r>
              <a:rPr lang="en-US" dirty="0"/>
              <a:t>Damage Prevention Program…. (12)(I)</a:t>
            </a:r>
          </a:p>
          <a:p>
            <a:pPr lvl="1"/>
            <a:r>
              <a:rPr lang="en-US" dirty="0" smtClean="0"/>
              <a:t>Emergency Response Procedures… (12)(J)</a:t>
            </a:r>
          </a:p>
          <a:p>
            <a:pPr lvl="1"/>
            <a:r>
              <a:rPr lang="en-US" dirty="0" smtClean="0"/>
              <a:t>Public Education Program Plan…. (12)(K)</a:t>
            </a:r>
          </a:p>
          <a:p>
            <a:pPr lvl="1"/>
            <a:r>
              <a:rPr lang="en-US" dirty="0" smtClean="0"/>
              <a:t>Pipeline Integrity Management…. (16) and (17)</a:t>
            </a:r>
          </a:p>
          <a:p>
            <a:pPr lvl="1"/>
            <a:r>
              <a:rPr lang="en-US" dirty="0" smtClean="0"/>
              <a:t>Control Room Management Plan … (12)(T)</a:t>
            </a:r>
          </a:p>
          <a:p>
            <a:r>
              <a:rPr lang="en-US" dirty="0" smtClean="0"/>
              <a:t>Submit Drug </a:t>
            </a:r>
            <a:r>
              <a:rPr lang="en-US" dirty="0"/>
              <a:t>and Alcohol </a:t>
            </a:r>
            <a:r>
              <a:rPr lang="en-US" dirty="0" smtClean="0"/>
              <a:t>Testing Program Plan required by 20 CSR 4240-40.080</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5317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Existing Commission Rules</a:t>
            </a:r>
            <a:r>
              <a:rPr lang="en-US" dirty="0"/>
              <a:t> </a:t>
            </a:r>
            <a:r>
              <a:rPr lang="en-US" dirty="0" smtClean="0"/>
              <a:t>–</a:t>
            </a:r>
            <a:br>
              <a:rPr lang="en-US" dirty="0" smtClean="0"/>
            </a:br>
            <a:r>
              <a:rPr lang="en-US" dirty="0" smtClean="0"/>
              <a:t>Pipeline Operations</a:t>
            </a:r>
            <a:endParaRPr lang="en-US" sz="2200"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a:bodyPr>
          <a:lstStyle/>
          <a:p>
            <a:r>
              <a:rPr lang="en-US" dirty="0"/>
              <a:t>Compliance with Pipeline Safety Rules</a:t>
            </a:r>
          </a:p>
          <a:p>
            <a:pPr lvl="1"/>
            <a:r>
              <a:rPr lang="en-US" sz="2000" dirty="0"/>
              <a:t>20 CSR 4240-40.020 – Reporting (49 CFR 191)</a:t>
            </a:r>
          </a:p>
          <a:p>
            <a:pPr lvl="1"/>
            <a:r>
              <a:rPr lang="en-US" sz="2000" dirty="0"/>
              <a:t>20 CSR 4240-40.030 – Safety Standards (49 CFR 192)</a:t>
            </a:r>
          </a:p>
          <a:p>
            <a:pPr lvl="1"/>
            <a:r>
              <a:rPr lang="en-US" sz="2000" dirty="0"/>
              <a:t>20 CSR 4240-40.033 – LNG (49 CFR 193)</a:t>
            </a:r>
          </a:p>
          <a:p>
            <a:pPr lvl="1"/>
            <a:r>
              <a:rPr lang="en-US" sz="2000" dirty="0"/>
              <a:t>20 CSR 4240-40.080 – Drug and Alcohol (49 CFR 40 &amp;</a:t>
            </a:r>
            <a:r>
              <a:rPr lang="en-US" sz="2000" dirty="0" smtClean="0"/>
              <a:t> </a:t>
            </a:r>
            <a:r>
              <a:rPr lang="en-US" sz="2000" dirty="0"/>
              <a:t>199)</a:t>
            </a:r>
          </a:p>
          <a:p>
            <a:r>
              <a:rPr lang="en-US" dirty="0" smtClean="0"/>
              <a:t>Maintain Records to Demonstrate Compliance</a:t>
            </a:r>
          </a:p>
          <a:p>
            <a:r>
              <a:rPr lang="en-US" dirty="0" smtClean="0"/>
              <a:t>Routine Inspections by MO PSC Staff</a:t>
            </a:r>
          </a:p>
          <a:p>
            <a:r>
              <a:rPr lang="en-US" b="1" dirty="0"/>
              <a:t>Contact our office if </a:t>
            </a:r>
            <a:r>
              <a:rPr lang="en-US" b="1" dirty="0" smtClean="0"/>
              <a:t>questions</a:t>
            </a:r>
            <a:endParaRPr lang="en-US" dirty="0" smtClean="0"/>
          </a:p>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19598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 Quality Rules</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a:bodyPr>
          <a:lstStyle/>
          <a:p>
            <a:r>
              <a:rPr lang="en-US" dirty="0" smtClean="0"/>
              <a:t>Current Gas Quality Standards</a:t>
            </a:r>
          </a:p>
          <a:p>
            <a:endParaRPr lang="en-US" dirty="0"/>
          </a:p>
          <a:p>
            <a:r>
              <a:rPr lang="en-US" dirty="0" smtClean="0"/>
              <a:t>20 CSR 4240-10.030 – Standards of Quality</a:t>
            </a:r>
          </a:p>
          <a:p>
            <a:endParaRPr lang="en-US" dirty="0" smtClean="0"/>
          </a:p>
          <a:p>
            <a:r>
              <a:rPr lang="en-US" dirty="0" smtClean="0"/>
              <a:t>Scope </a:t>
            </a:r>
            <a:r>
              <a:rPr lang="en-US" dirty="0"/>
              <a:t>of 20 CSR 4240-10.030</a:t>
            </a:r>
          </a:p>
          <a:p>
            <a:pPr marL="365760" lvl="1" indent="0">
              <a:buNone/>
            </a:pPr>
            <a:r>
              <a:rPr lang="en-US" i="1" dirty="0" smtClean="0"/>
              <a:t>This </a:t>
            </a:r>
            <a:r>
              <a:rPr lang="en-US" i="1" dirty="0"/>
              <a:t>rule prescribes standards of quality for electric, gas and water utilities operating under the jurisdiction of the Public Service Commission.</a:t>
            </a:r>
            <a:endParaRPr lang="en-US" dirty="0"/>
          </a:p>
          <a:p>
            <a:endParaRPr lang="en-US" dirty="0" smtClean="0"/>
          </a:p>
          <a:p>
            <a:pPr lvl="1"/>
            <a:endParaRPr lang="en-US" dirty="0" smtClean="0"/>
          </a:p>
          <a:p>
            <a:endParaRPr lang="en-US" dirty="0"/>
          </a:p>
          <a:p>
            <a:endParaRPr lang="en-US" dirty="0" smtClean="0"/>
          </a:p>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Gas Quality Standard Amendments</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a:bodyPr>
          <a:lstStyle/>
          <a:p>
            <a:pPr>
              <a:spcBef>
                <a:spcPts val="2400"/>
              </a:spcBef>
            </a:pPr>
            <a:r>
              <a:rPr lang="en-US" dirty="0"/>
              <a:t>Proposed Prior to RSMO 386.895</a:t>
            </a:r>
          </a:p>
          <a:p>
            <a:pPr lvl="1"/>
            <a:r>
              <a:rPr lang="en-US" b="1" dirty="0"/>
              <a:t>Case No. AW-2021-0064</a:t>
            </a:r>
          </a:p>
          <a:p>
            <a:pPr>
              <a:spcBef>
                <a:spcPts val="2400"/>
              </a:spcBef>
            </a:pPr>
            <a:r>
              <a:rPr lang="en-US" dirty="0" smtClean="0"/>
              <a:t>Purpose</a:t>
            </a:r>
            <a:endParaRPr lang="en-US" dirty="0"/>
          </a:p>
          <a:p>
            <a:pPr lvl="1"/>
            <a:r>
              <a:rPr lang="en-US" dirty="0"/>
              <a:t>Revisions proposed to modernize</a:t>
            </a:r>
          </a:p>
          <a:p>
            <a:pPr lvl="1"/>
            <a:r>
              <a:rPr lang="en-US" dirty="0"/>
              <a:t>Revisions to include </a:t>
            </a:r>
            <a:r>
              <a:rPr lang="en-US" dirty="0" smtClean="0"/>
              <a:t>RNG</a:t>
            </a:r>
          </a:p>
          <a:p>
            <a:pPr lvl="1"/>
            <a:r>
              <a:rPr lang="en-US" dirty="0" smtClean="0"/>
              <a:t>Include municipal systems and master meter operators</a:t>
            </a:r>
          </a:p>
          <a:p>
            <a:pPr lvl="1"/>
            <a:endParaRPr lang="en-US" dirty="0"/>
          </a:p>
          <a:p>
            <a:pPr lvl="1"/>
            <a:endParaRPr lang="en-US" dirty="0"/>
          </a:p>
          <a:p>
            <a:pPr lvl="1"/>
            <a:endParaRPr lang="en-US" dirty="0"/>
          </a:p>
          <a:p>
            <a:pPr lvl="1"/>
            <a:endParaRPr lang="en-US"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96475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841" y="307777"/>
            <a:ext cx="8229600" cy="1143000"/>
          </a:xfrm>
        </p:spPr>
        <p:txBody>
          <a:bodyPr>
            <a:normAutofit fontScale="90000"/>
          </a:bodyPr>
          <a:lstStyle/>
          <a:p>
            <a:r>
              <a:rPr lang="en-US" dirty="0" smtClean="0"/>
              <a:t>Proposed Criteria – Examples</a:t>
            </a:r>
            <a:br>
              <a:rPr lang="en-US" dirty="0" smtClean="0"/>
            </a:br>
            <a:r>
              <a:rPr lang="en-US" sz="3600" dirty="0" smtClean="0"/>
              <a:t>Alternative Gas shall be pipeline quality </a:t>
            </a:r>
            <a:endParaRPr lang="en-US" sz="3600"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a:bodyPr>
          <a:lstStyle/>
          <a:p>
            <a:r>
              <a:rPr lang="en-US" dirty="0" smtClean="0"/>
              <a:t>20 CSR 4240-10.030(2)(A)</a:t>
            </a:r>
            <a:endParaRPr lang="en-US" dirty="0"/>
          </a:p>
          <a:p>
            <a:pPr marL="109728" indent="0">
              <a:buNone/>
            </a:pPr>
            <a:endParaRPr lang="en-US" dirty="0" smtClean="0"/>
          </a:p>
          <a:p>
            <a:pPr marL="365760" lvl="1" indent="0">
              <a:buNone/>
            </a:pPr>
            <a:r>
              <a:rPr lang="en-US" dirty="0" smtClean="0"/>
              <a:t>Each </a:t>
            </a:r>
            <a:r>
              <a:rPr lang="en-US" dirty="0"/>
              <a:t>gas utility, including municipal systems, and master meter operators using or receiving alternative gas must comply with the following requirements for gas delivered into a natural gas distribution system. </a:t>
            </a:r>
            <a:endParaRPr lang="en-US" dirty="0" smtClean="0"/>
          </a:p>
          <a:p>
            <a:pPr lvl="1"/>
            <a:endParaRPr lang="en-US" dirty="0" smtClean="0"/>
          </a:p>
          <a:p>
            <a:pPr marL="393192" lvl="1" indent="0">
              <a:buNone/>
            </a:pPr>
            <a:r>
              <a:rPr lang="en-US" dirty="0" smtClean="0"/>
              <a:t>(</a:t>
            </a:r>
            <a:r>
              <a:rPr lang="en-US" dirty="0"/>
              <a:t>A) All alternative gas shall be of pipeline quality. </a:t>
            </a:r>
            <a:endParaRPr lang="en-US"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8518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Definition</a:t>
            </a:r>
            <a:br>
              <a:rPr lang="en-US" dirty="0" smtClean="0"/>
            </a:br>
            <a:r>
              <a:rPr lang="en-US" dirty="0" smtClean="0"/>
              <a:t>Pipeline Quality</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a:bodyPr>
          <a:lstStyle/>
          <a:p>
            <a:r>
              <a:rPr lang="en-US" dirty="0"/>
              <a:t>20 CSR 4240-10.030(1</a:t>
            </a:r>
            <a:r>
              <a:rPr lang="en-US" dirty="0" smtClean="0"/>
              <a:t>)(B)</a:t>
            </a:r>
            <a:endParaRPr lang="en-US" dirty="0"/>
          </a:p>
          <a:p>
            <a:endParaRPr lang="en-US" dirty="0" smtClean="0"/>
          </a:p>
          <a:p>
            <a:pPr marL="365760" lvl="1" indent="0">
              <a:buNone/>
            </a:pPr>
            <a:r>
              <a:rPr lang="en-US" dirty="0" smtClean="0"/>
              <a:t>“</a:t>
            </a:r>
            <a:r>
              <a:rPr lang="en-US" b="1" dirty="0"/>
              <a:t>Pipeline quality</a:t>
            </a:r>
            <a:r>
              <a:rPr lang="en-US" dirty="0"/>
              <a:t>” shall mean gas that meets the gas quality specifications contained within the tariffs of the closest FERC-regulated interstate pipeline. The closest </a:t>
            </a:r>
            <a:r>
              <a:rPr lang="en-US" dirty="0" smtClean="0"/>
              <a:t>FERC regulated </a:t>
            </a:r>
            <a:r>
              <a:rPr lang="en-US" dirty="0"/>
              <a:t>interstate pipeline shall be the defined as the FERC-regulated interstate pipeline located geographically nearest to the point of interconnection of the alternative gas supply</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51369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Definition – </a:t>
            </a:r>
            <a:br>
              <a:rPr lang="en-US" dirty="0" smtClean="0"/>
            </a:br>
            <a:r>
              <a:rPr lang="en-US" dirty="0" smtClean="0"/>
              <a:t>Alternative Gas</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fontScale="92500" lnSpcReduction="20000"/>
          </a:bodyPr>
          <a:lstStyle/>
          <a:p>
            <a:r>
              <a:rPr lang="en-US" dirty="0" smtClean="0"/>
              <a:t>20 CSR 4240-10.030(1)(A)</a:t>
            </a:r>
          </a:p>
          <a:p>
            <a:pPr marL="393192" lvl="1" indent="0">
              <a:buNone/>
            </a:pPr>
            <a:r>
              <a:rPr lang="en-US" dirty="0" smtClean="0"/>
              <a:t>“</a:t>
            </a:r>
            <a:r>
              <a:rPr lang="en-US" b="1" dirty="0" smtClean="0"/>
              <a:t>Alternative gas</a:t>
            </a:r>
            <a:r>
              <a:rPr lang="en-US" dirty="0" smtClean="0"/>
              <a:t>” shall mean gas capable of combustion in customer appliances or facilities which is similar in heat content and chemical characteristics to natural gas produced from traditional underground well sources and which is intended to act as a substitute or replacement for natural gas traditionally supplied by interstate pipelines that are regulated by the Federal Energy Regulatory Commission (FERC). Alternative gas shall include but not be limited to biogas, </a:t>
            </a:r>
            <a:r>
              <a:rPr lang="en-US" dirty="0" err="1" smtClean="0"/>
              <a:t>biomethane</a:t>
            </a:r>
            <a:r>
              <a:rPr lang="en-US" dirty="0" smtClean="0"/>
              <a:t>, and landfill gas, as well as any other type of natural gas equivalent produced or manufactured from sources other than traditional underground well sources. </a:t>
            </a:r>
          </a:p>
          <a:p>
            <a:r>
              <a:rPr lang="en-US" b="1" dirty="0" smtClean="0"/>
              <a:t>NOTE</a:t>
            </a:r>
            <a:r>
              <a:rPr lang="en-US" dirty="0" smtClean="0"/>
              <a:t>- proposed rule did not contemplate use of hydrogen</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10751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Gas Quality Standard</a:t>
            </a:r>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a:bodyPr>
          <a:lstStyle/>
          <a:p>
            <a:r>
              <a:rPr lang="en-US" dirty="0"/>
              <a:t>20 CSR </a:t>
            </a:r>
            <a:r>
              <a:rPr lang="en-US" dirty="0" smtClean="0"/>
              <a:t>4240-10.030(10).. Heating Value</a:t>
            </a:r>
          </a:p>
          <a:p>
            <a:r>
              <a:rPr lang="en-US" dirty="0" smtClean="0"/>
              <a:t>Pertains to manufactured gas</a:t>
            </a:r>
          </a:p>
          <a:p>
            <a:pPr lvl="1"/>
            <a:r>
              <a:rPr lang="en-US" dirty="0" smtClean="0"/>
              <a:t>Current minimum average is 570 BTU/</a:t>
            </a:r>
            <a:r>
              <a:rPr lang="en-US" dirty="0" err="1" smtClean="0"/>
              <a:t>cf</a:t>
            </a:r>
            <a:endParaRPr lang="en-US" dirty="0" smtClean="0"/>
          </a:p>
          <a:p>
            <a:pPr lvl="1"/>
            <a:r>
              <a:rPr lang="en-US" dirty="0" smtClean="0"/>
              <a:t>At no time less than 520 BU/</a:t>
            </a:r>
            <a:r>
              <a:rPr lang="en-US" dirty="0" err="1" smtClean="0"/>
              <a:t>cf</a:t>
            </a:r>
            <a:endParaRPr lang="en-US" dirty="0" smtClean="0"/>
          </a:p>
          <a:p>
            <a:pPr lvl="1"/>
            <a:r>
              <a:rPr lang="en-US" dirty="0" smtClean="0"/>
              <a:t>References Bureau of Standards Circular No. 405 Standards for Gas Service for testing  (document publication date 11/08/1934)</a:t>
            </a:r>
            <a:endParaRPr lang="en-US" dirty="0"/>
          </a:p>
          <a:p>
            <a:pPr marL="109728" indent="0">
              <a:buNone/>
            </a:pPr>
            <a:endParaRPr lang="en-US"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57501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6766"/>
            <a:ext cx="8229600" cy="944562"/>
          </a:xfrm>
        </p:spPr>
        <p:txBody>
          <a:bodyPr>
            <a:normAutofit fontScale="90000"/>
          </a:bodyPr>
          <a:lstStyle/>
          <a:p>
            <a:r>
              <a:rPr lang="en-US" dirty="0" smtClean="0"/>
              <a:t>Proposed Criteria- Heating Value</a:t>
            </a:r>
            <a:br>
              <a:rPr lang="en-US" dirty="0" smtClean="0"/>
            </a:br>
            <a:r>
              <a:rPr lang="en-US" dirty="0" smtClean="0"/>
              <a:t> </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a:bodyPr>
          <a:lstStyle/>
          <a:p>
            <a:r>
              <a:rPr lang="en-US" dirty="0" smtClean="0"/>
              <a:t>20 CSR 4240-10.030(2)(B)</a:t>
            </a:r>
            <a:endParaRPr lang="en-US" dirty="0"/>
          </a:p>
          <a:p>
            <a:r>
              <a:rPr lang="en-US" dirty="0" smtClean="0"/>
              <a:t>Each </a:t>
            </a:r>
            <a:r>
              <a:rPr lang="en-US" dirty="0"/>
              <a:t>gas utility, including municipal systems, and master meter operators using or receiving alternative gas must comply with the following requirements for gas delivered into a natural gas distribution system. </a:t>
            </a:r>
            <a:endParaRPr lang="en-US" dirty="0" smtClean="0"/>
          </a:p>
          <a:p>
            <a:pPr lvl="1"/>
            <a:r>
              <a:rPr lang="en-US" dirty="0" smtClean="0"/>
              <a:t>(</a:t>
            </a:r>
            <a:r>
              <a:rPr lang="en-US" dirty="0"/>
              <a:t>B) The heating value shall be between 980 and 1100 Btu/SCF dry gas at sixty degrees Fahrenheit (60°F) and an absolution pressure of 14.73 pounds per square inch (psi). </a:t>
            </a:r>
          </a:p>
          <a:p>
            <a:pPr lvl="1"/>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5568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Focus of Presentation is on:</a:t>
            </a:r>
          </a:p>
          <a:p>
            <a:pPr lvl="1"/>
            <a:r>
              <a:rPr lang="en-US" dirty="0" smtClean="0"/>
              <a:t>Public Safety - Transportation of flammable gas by pipeline</a:t>
            </a:r>
          </a:p>
          <a:p>
            <a:pPr lvl="1"/>
            <a:r>
              <a:rPr lang="en-US" dirty="0" smtClean="0"/>
              <a:t>Gas Quality – Safety for use of gas by consumers</a:t>
            </a:r>
          </a:p>
          <a:p>
            <a:pPr>
              <a:spcBef>
                <a:spcPts val="3000"/>
              </a:spcBef>
            </a:pPr>
            <a:r>
              <a:rPr lang="en-US" dirty="0" smtClean="0"/>
              <a:t>Applicability and Limitations of current rules:</a:t>
            </a:r>
          </a:p>
          <a:p>
            <a:pPr lvl="1"/>
            <a:r>
              <a:rPr lang="en-US" dirty="0" smtClean="0"/>
              <a:t>Pipeline Safety</a:t>
            </a:r>
          </a:p>
          <a:p>
            <a:pPr lvl="1"/>
            <a:r>
              <a:rPr lang="en-US" dirty="0" smtClean="0"/>
              <a:t>Gas Quality</a:t>
            </a:r>
          </a:p>
          <a:p>
            <a:pPr marL="109728" indent="0">
              <a:buNone/>
            </a:pPr>
            <a:endParaRPr lang="en-US" dirty="0"/>
          </a:p>
        </p:txBody>
      </p:sp>
      <p:sp>
        <p:nvSpPr>
          <p:cNvPr id="3" name="Title 2"/>
          <p:cNvSpPr>
            <a:spLocks noGrp="1"/>
          </p:cNvSpPr>
          <p:nvPr>
            <p:ph type="title"/>
          </p:nvPr>
        </p:nvSpPr>
        <p:spPr/>
        <p:txBody>
          <a:bodyPr/>
          <a:lstStyle/>
          <a:p>
            <a:r>
              <a:rPr lang="en-US" dirty="0" smtClean="0"/>
              <a:t>Safety Considerations</a:t>
            </a:r>
            <a:endParaRPr lang="en-US" dirty="0"/>
          </a:p>
        </p:txBody>
      </p:sp>
    </p:spTree>
    <p:extLst>
      <p:ext uri="{BB962C8B-B14F-4D97-AF65-F5344CB8AC3E}">
        <p14:creationId xmlns:p14="http://schemas.microsoft.com/office/powerpoint/2010/main" val="13961240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Gas </a:t>
            </a:r>
            <a:r>
              <a:rPr lang="en-US" dirty="0"/>
              <a:t>Quality Standard</a:t>
            </a:r>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a:bodyPr>
          <a:lstStyle/>
          <a:p>
            <a:r>
              <a:rPr lang="en-US" dirty="0"/>
              <a:t>20 CSR </a:t>
            </a:r>
            <a:r>
              <a:rPr lang="en-US" dirty="0" smtClean="0"/>
              <a:t>4240-10.030(10).. Heating value</a:t>
            </a:r>
          </a:p>
          <a:p>
            <a:pPr marL="452628" indent="-342900"/>
            <a:r>
              <a:rPr lang="en-US" dirty="0" smtClean="0"/>
              <a:t>Example comments:</a:t>
            </a:r>
          </a:p>
          <a:p>
            <a:pPr marL="946404" lvl="2" indent="-342900"/>
            <a:r>
              <a:rPr lang="en-US" dirty="0" smtClean="0"/>
              <a:t>Avoid duplicative standards (e.g. pipeline quality + individual limits</a:t>
            </a:r>
          </a:p>
          <a:p>
            <a:pPr marL="946404" lvl="2" indent="-342900"/>
            <a:r>
              <a:rPr lang="en-US" dirty="0" smtClean="0"/>
              <a:t>Minimum 950 BTU/dry </a:t>
            </a:r>
            <a:r>
              <a:rPr lang="en-US" dirty="0" err="1" smtClean="0"/>
              <a:t>scf</a:t>
            </a:r>
            <a:endParaRPr lang="en-US" dirty="0" smtClean="0"/>
          </a:p>
          <a:p>
            <a:pPr marL="946404" lvl="2" indent="-342900"/>
            <a:r>
              <a:rPr lang="en-US" dirty="0" smtClean="0"/>
              <a:t>Minimum 980 BTU/</a:t>
            </a:r>
            <a:r>
              <a:rPr lang="en-US" dirty="0" err="1" smtClean="0"/>
              <a:t>scf</a:t>
            </a:r>
            <a:r>
              <a:rPr lang="en-US" dirty="0" smtClean="0"/>
              <a:t> for any 30-min period or no less than 950 BTU/</a:t>
            </a:r>
            <a:r>
              <a:rPr lang="en-US" dirty="0" err="1" smtClean="0"/>
              <a:t>scf</a:t>
            </a:r>
            <a:r>
              <a:rPr lang="en-US" dirty="0" smtClean="0"/>
              <a:t> for any time interval</a:t>
            </a:r>
          </a:p>
          <a:p>
            <a:pPr marL="946404" lvl="2" indent="-342900"/>
            <a:r>
              <a:rPr lang="en-US" dirty="0" smtClean="0"/>
              <a:t>Minimum 970 BTU/</a:t>
            </a:r>
            <a:r>
              <a:rPr lang="en-US" dirty="0" err="1" smtClean="0"/>
              <a:t>scf</a:t>
            </a:r>
            <a:endParaRPr lang="en-US"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525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Gas Quality Standard</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a:bodyPr>
          <a:lstStyle/>
          <a:p>
            <a:r>
              <a:rPr lang="en-US" dirty="0" smtClean="0"/>
              <a:t>20 CSR 4240-10.030(12).. Hydrogen sulfide</a:t>
            </a:r>
          </a:p>
          <a:p>
            <a:pPr lvl="1"/>
            <a:r>
              <a:rPr lang="en-US" dirty="0" smtClean="0"/>
              <a:t>Limits H</a:t>
            </a:r>
            <a:r>
              <a:rPr lang="en-US" baseline="-25000" dirty="0" smtClean="0"/>
              <a:t>2</a:t>
            </a:r>
            <a:r>
              <a:rPr lang="en-US" dirty="0" smtClean="0"/>
              <a:t>S content to not more than a trace</a:t>
            </a:r>
          </a:p>
          <a:p>
            <a:pPr lvl="1"/>
            <a:r>
              <a:rPr lang="en-US" dirty="0" smtClean="0"/>
              <a:t>Testing is with “white filter paper” moistened with lead acetate.</a:t>
            </a:r>
          </a:p>
          <a:p>
            <a:pPr lvl="1"/>
            <a:r>
              <a:rPr lang="en-US" dirty="0" smtClean="0"/>
              <a:t>Utilities suppling natural gas shall test for H</a:t>
            </a:r>
            <a:r>
              <a:rPr lang="en-US" baseline="-25000" dirty="0" smtClean="0"/>
              <a:t>2</a:t>
            </a:r>
            <a:r>
              <a:rPr lang="en-US" dirty="0" smtClean="0"/>
              <a:t>S with a frequency as is necessary to keep informed.</a:t>
            </a:r>
          </a:p>
          <a:p>
            <a:pPr lvl="1"/>
            <a:r>
              <a:rPr lang="en-US" dirty="0" smtClean="0"/>
              <a:t>A </a:t>
            </a:r>
            <a:r>
              <a:rPr lang="en-US" dirty="0"/>
              <a:t>record of these tests shall be kept for a period of two (2) years</a:t>
            </a:r>
            <a:r>
              <a:rPr lang="en-US" dirty="0" smtClean="0"/>
              <a:t>.</a:t>
            </a:r>
            <a:endParaRPr lang="en-US" dirty="0"/>
          </a:p>
          <a:p>
            <a:r>
              <a:rPr lang="en-US" dirty="0" smtClean="0"/>
              <a:t>Does not adopt or contemplate current gas sampling/monitoring technology</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1241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Gas Quality Standard</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lnSpcReduction="10000"/>
          </a:bodyPr>
          <a:lstStyle/>
          <a:p>
            <a:r>
              <a:rPr lang="en-US" dirty="0" smtClean="0"/>
              <a:t>Hydrogen sulfide</a:t>
            </a:r>
          </a:p>
          <a:p>
            <a:r>
              <a:rPr lang="en-US" dirty="0"/>
              <a:t>As drafted, would </a:t>
            </a:r>
            <a:r>
              <a:rPr lang="en-US" dirty="0" smtClean="0"/>
              <a:t>require:</a:t>
            </a:r>
          </a:p>
          <a:p>
            <a:pPr lvl="1"/>
            <a:r>
              <a:rPr lang="en-US" dirty="0" smtClean="0"/>
              <a:t>Substantially free of impurities</a:t>
            </a:r>
          </a:p>
          <a:p>
            <a:pPr lvl="1"/>
            <a:r>
              <a:rPr lang="en-US" dirty="0" smtClean="0"/>
              <a:t>Pipeline quality – nearest FERC pipeline</a:t>
            </a:r>
          </a:p>
          <a:p>
            <a:pPr lvl="1"/>
            <a:r>
              <a:rPr lang="en-US" dirty="0" smtClean="0"/>
              <a:t>“Within limits recognized in good natural gas utility practice”</a:t>
            </a:r>
          </a:p>
          <a:p>
            <a:r>
              <a:rPr lang="en-US" dirty="0" smtClean="0"/>
              <a:t>Example </a:t>
            </a:r>
            <a:r>
              <a:rPr lang="en-US" dirty="0"/>
              <a:t>comments:</a:t>
            </a:r>
          </a:p>
          <a:p>
            <a:pPr lvl="1"/>
            <a:r>
              <a:rPr lang="en-US" dirty="0" smtClean="0"/>
              <a:t>Keep the current (lead acetate test) requirements</a:t>
            </a:r>
          </a:p>
          <a:p>
            <a:pPr lvl="1"/>
            <a:r>
              <a:rPr lang="en-US" dirty="0" smtClean="0"/>
              <a:t>Regarding “…within limits recognized in good natural gas utility practice” </a:t>
            </a:r>
          </a:p>
          <a:p>
            <a:pPr lvl="2"/>
            <a:r>
              <a:rPr lang="en-US" dirty="0" smtClean="0"/>
              <a:t>provides flexibility and considers other impurities</a:t>
            </a:r>
          </a:p>
          <a:p>
            <a:pPr lvl="2"/>
            <a:r>
              <a:rPr lang="en-US" dirty="0" smtClean="0"/>
              <a:t>Is vague and ambiguous</a:t>
            </a:r>
          </a:p>
          <a:p>
            <a:pPr lvl="1"/>
            <a:endParaRPr lang="en-US"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3704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Proposed Criteria- Impurities </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20 CSR 4240-10.030(2)(D)</a:t>
            </a:r>
            <a:endParaRPr lang="en-US" dirty="0"/>
          </a:p>
          <a:p>
            <a:r>
              <a:rPr lang="en-US" dirty="0" smtClean="0"/>
              <a:t>Each </a:t>
            </a:r>
            <a:r>
              <a:rPr lang="en-US" dirty="0"/>
              <a:t>gas utility, including municipal systems, and master meter operators using or receiving alternative gas must comply with the following requirements for gas delivered into a natural gas distribution system. </a:t>
            </a:r>
            <a:endParaRPr lang="en-US" dirty="0" smtClean="0"/>
          </a:p>
          <a:p>
            <a:pPr lvl="1"/>
            <a:r>
              <a:rPr lang="en-US" dirty="0" smtClean="0"/>
              <a:t>(</a:t>
            </a:r>
            <a:r>
              <a:rPr lang="en-US" dirty="0"/>
              <a:t>D) All alternative gas delivered into a natural gas distribution system shall be substantially free of impurities that may cause excessive fumes when burned in a properly designed and adjusted burner; and each gas utility, including municipal systems, shall ensure the quantity of impurities such as hydrogen sulfide, nitrogen, or other combustible or noncombustible, noxious, or toxic gas impurities are within the limits recognized in good natural gas utility practice.</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4499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Comments – Impurities</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a:bodyPr>
          <a:lstStyle/>
          <a:p>
            <a:r>
              <a:rPr lang="en-US" dirty="0" smtClean="0"/>
              <a:t>Rule language should avoid ambiguity</a:t>
            </a:r>
          </a:p>
          <a:p>
            <a:pPr lvl="1"/>
            <a:r>
              <a:rPr lang="en-US" dirty="0" smtClean="0"/>
              <a:t>E.G. “within </a:t>
            </a:r>
            <a:r>
              <a:rPr lang="en-US" dirty="0"/>
              <a:t>the limits recognized in good natural gas utility practice</a:t>
            </a:r>
            <a:r>
              <a:rPr lang="en-US" dirty="0" smtClean="0"/>
              <a:t>.”</a:t>
            </a:r>
          </a:p>
          <a:p>
            <a:pPr lvl="1"/>
            <a:r>
              <a:rPr lang="en-US" dirty="0" smtClean="0"/>
              <a:t>Proposed Specific standards </a:t>
            </a:r>
          </a:p>
          <a:p>
            <a:pPr lvl="2"/>
            <a:r>
              <a:rPr lang="en-US" dirty="0"/>
              <a:t>Water Vapor Not more than 7lbs of water per million standard cubic feet (MMSCF). </a:t>
            </a:r>
            <a:endParaRPr lang="en-US" dirty="0" smtClean="0"/>
          </a:p>
          <a:p>
            <a:pPr lvl="2"/>
            <a:r>
              <a:rPr lang="en-US" dirty="0" smtClean="0"/>
              <a:t>No </a:t>
            </a:r>
            <a:r>
              <a:rPr lang="en-US" dirty="0"/>
              <a:t>more than 0.05% oxygen (O2) </a:t>
            </a:r>
            <a:r>
              <a:rPr lang="en-US" dirty="0" smtClean="0"/>
              <a:t>v/v. </a:t>
            </a:r>
          </a:p>
          <a:p>
            <a:pPr lvl="2"/>
            <a:r>
              <a:rPr lang="en-US" dirty="0" smtClean="0"/>
              <a:t>No </a:t>
            </a:r>
            <a:r>
              <a:rPr lang="en-US" dirty="0"/>
              <a:t>more than 2.5% nitrogen (N2) </a:t>
            </a:r>
            <a:r>
              <a:rPr lang="en-US" dirty="0" smtClean="0"/>
              <a:t>v/v. </a:t>
            </a:r>
          </a:p>
          <a:p>
            <a:pPr lvl="2"/>
            <a:r>
              <a:rPr lang="en-US" dirty="0" smtClean="0"/>
              <a:t>No </a:t>
            </a:r>
            <a:r>
              <a:rPr lang="en-US" dirty="0"/>
              <a:t>more than 3.0% carbon dioxide (CO2</a:t>
            </a:r>
            <a:r>
              <a:rPr lang="en-US" dirty="0" smtClean="0"/>
              <a:t>) v/v. </a:t>
            </a:r>
          </a:p>
          <a:p>
            <a:pPr lvl="2"/>
            <a:r>
              <a:rPr lang="en-US" dirty="0" smtClean="0"/>
              <a:t>No </a:t>
            </a:r>
            <a:r>
              <a:rPr lang="en-US" dirty="0"/>
              <a:t>more than 0.1% carbon monoxide (CO) </a:t>
            </a:r>
            <a:r>
              <a:rPr lang="en-US" dirty="0" smtClean="0"/>
              <a:t>v.v. </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19934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Gas Quality </a:t>
            </a:r>
            <a:r>
              <a:rPr lang="en-US" dirty="0" smtClean="0"/>
              <a:t>Standard</a:t>
            </a:r>
            <a:br>
              <a:rPr lang="en-US" dirty="0" smtClean="0"/>
            </a:br>
            <a:r>
              <a:rPr lang="en-US" dirty="0" smtClean="0"/>
              <a:t>NOTE of Additional Requirement</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a:bodyPr>
          <a:lstStyle/>
          <a:p>
            <a:r>
              <a:rPr lang="en-US" dirty="0"/>
              <a:t>20 CSR </a:t>
            </a:r>
            <a:r>
              <a:rPr lang="en-US" dirty="0" smtClean="0"/>
              <a:t>4240-10.030(13).. </a:t>
            </a:r>
            <a:r>
              <a:rPr lang="en-US" dirty="0" err="1" smtClean="0"/>
              <a:t>Odorization</a:t>
            </a:r>
            <a:endParaRPr lang="en-US" dirty="0" smtClean="0"/>
          </a:p>
          <a:p>
            <a:pPr lvl="1"/>
            <a:r>
              <a:rPr lang="en-US" dirty="0" smtClean="0"/>
              <a:t>“It </a:t>
            </a:r>
            <a:r>
              <a:rPr lang="en-US" dirty="0"/>
              <a:t>is recommended that all gas delivered by the utilities shall possess a strong and </a:t>
            </a:r>
            <a:r>
              <a:rPr lang="en-US" dirty="0" smtClean="0"/>
              <a:t>distinctive odor…”</a:t>
            </a:r>
          </a:p>
          <a:p>
            <a:r>
              <a:rPr lang="en-US" dirty="0" smtClean="0"/>
              <a:t>NOTE:  See 20 CSR 4240-40.030(12)(P) – </a:t>
            </a:r>
            <a:r>
              <a:rPr lang="en-US" dirty="0" err="1" smtClean="0"/>
              <a:t>odorization</a:t>
            </a:r>
            <a:r>
              <a:rPr lang="en-US" dirty="0" smtClean="0"/>
              <a:t> is required for gas transported by intrastate transmission and distribution pipelines</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93169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Gas Quality </a:t>
            </a:r>
            <a:r>
              <a:rPr lang="en-US" dirty="0" smtClean="0"/>
              <a:t>Standard</a:t>
            </a:r>
            <a:br>
              <a:rPr lang="en-US" dirty="0" smtClean="0"/>
            </a:br>
            <a:r>
              <a:rPr lang="en-US" dirty="0" smtClean="0"/>
              <a:t>NOTE of Additional Requirement</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a:xfrm>
            <a:off x="609600" y="1143000"/>
            <a:ext cx="8229600" cy="4525963"/>
          </a:xfrm>
        </p:spPr>
        <p:txBody>
          <a:bodyPr>
            <a:normAutofit/>
          </a:bodyPr>
          <a:lstStyle/>
          <a:p>
            <a:endParaRPr lang="en-US" dirty="0" smtClean="0"/>
          </a:p>
          <a:p>
            <a:r>
              <a:rPr lang="en-US" dirty="0"/>
              <a:t>20 CSR </a:t>
            </a:r>
            <a:r>
              <a:rPr lang="en-US" dirty="0" smtClean="0"/>
              <a:t>4240-10.030(14</a:t>
            </a:r>
            <a:r>
              <a:rPr lang="en-US" dirty="0"/>
              <a:t>) </a:t>
            </a:r>
            <a:r>
              <a:rPr lang="en-US" dirty="0" smtClean="0"/>
              <a:t>– Procedures</a:t>
            </a:r>
          </a:p>
          <a:p>
            <a:pPr lvl="1"/>
            <a:r>
              <a:rPr lang="en-US" dirty="0" smtClean="0"/>
              <a:t>“Each </a:t>
            </a:r>
            <a:r>
              <a:rPr lang="en-US" dirty="0"/>
              <a:t>gas utility should set up and follow a rigid program of preventive maintenance of its gas distribution system. </a:t>
            </a:r>
            <a:r>
              <a:rPr lang="en-US" dirty="0" smtClean="0"/>
              <a:t/>
            </a:r>
            <a:br>
              <a:rPr lang="en-US" dirty="0" smtClean="0"/>
            </a:br>
            <a:endParaRPr lang="en-US" dirty="0" smtClean="0"/>
          </a:p>
          <a:p>
            <a:r>
              <a:rPr lang="en-US" dirty="0" smtClean="0"/>
              <a:t>NOTE </a:t>
            </a:r>
            <a:r>
              <a:rPr lang="en-US" dirty="0"/>
              <a:t>- See 20 CSR 4240-40.030(12</a:t>
            </a:r>
            <a:r>
              <a:rPr lang="en-US" dirty="0" smtClean="0"/>
              <a:t>)(C) </a:t>
            </a:r>
            <a:r>
              <a:rPr lang="en-US" dirty="0"/>
              <a:t>– </a:t>
            </a:r>
            <a:r>
              <a:rPr lang="en-US" dirty="0" smtClean="0"/>
              <a:t>Operating, maintenance and emergency procedures are required for gas </a:t>
            </a:r>
            <a:r>
              <a:rPr lang="en-US" dirty="0"/>
              <a:t>transported by intrastate transmission and distribution pipelines</a:t>
            </a:r>
          </a:p>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12644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Review and evaluate comments from Case No. AW-2021-0064</a:t>
            </a:r>
            <a:endParaRPr lang="en-US" dirty="0"/>
          </a:p>
          <a:p>
            <a:r>
              <a:rPr lang="en-US" dirty="0" smtClean="0"/>
              <a:t>Add standards for hydrogen blending?</a:t>
            </a:r>
          </a:p>
          <a:p>
            <a:r>
              <a:rPr lang="en-US" dirty="0" smtClean="0"/>
              <a:t>Other fuel sources contemplated?</a:t>
            </a:r>
          </a:p>
          <a:p>
            <a:r>
              <a:rPr lang="en-US" dirty="0" smtClean="0"/>
              <a:t>Additional safety </a:t>
            </a:r>
            <a:r>
              <a:rPr lang="en-US" dirty="0"/>
              <a:t>c</a:t>
            </a:r>
            <a:r>
              <a:rPr lang="en-US" dirty="0" smtClean="0"/>
              <a:t>onsiderations concerning “Renewable” gas sources?</a:t>
            </a:r>
            <a:endParaRPr lang="en-US" dirty="0"/>
          </a:p>
        </p:txBody>
      </p:sp>
      <p:sp>
        <p:nvSpPr>
          <p:cNvPr id="3" name="Title 2"/>
          <p:cNvSpPr>
            <a:spLocks noGrp="1"/>
          </p:cNvSpPr>
          <p:nvPr>
            <p:ph type="title"/>
          </p:nvPr>
        </p:nvSpPr>
        <p:spPr/>
        <p:txBody>
          <a:bodyPr>
            <a:normAutofit/>
          </a:bodyPr>
          <a:lstStyle/>
          <a:p>
            <a:r>
              <a:rPr lang="en-US" dirty="0" smtClean="0"/>
              <a:t>Going Forward </a:t>
            </a:r>
            <a:endParaRPr lang="en-US" dirty="0"/>
          </a:p>
        </p:txBody>
      </p:sp>
    </p:spTree>
    <p:extLst>
      <p:ext uri="{BB962C8B-B14F-4D97-AF65-F5344CB8AC3E}">
        <p14:creationId xmlns:p14="http://schemas.microsoft.com/office/powerpoint/2010/main" val="546602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u="sng" dirty="0" smtClean="0"/>
              <a:t>Questions on Pipeline Safety:  </a:t>
            </a:r>
          </a:p>
          <a:p>
            <a:pPr marL="109728" indent="0" algn="ctr">
              <a:buNone/>
            </a:pPr>
            <a:r>
              <a:rPr lang="en-US" dirty="0" smtClean="0"/>
              <a:t>Kathleen McNelis</a:t>
            </a:r>
          </a:p>
          <a:p>
            <a:pPr marL="109728" indent="0" algn="ctr">
              <a:buNone/>
            </a:pPr>
            <a:r>
              <a:rPr lang="en-US" dirty="0" smtClean="0"/>
              <a:t>573-751-3456</a:t>
            </a:r>
          </a:p>
          <a:p>
            <a:pPr marL="109728" indent="0" algn="ctr">
              <a:buNone/>
            </a:pPr>
            <a:r>
              <a:rPr lang="en-US" dirty="0" smtClean="0"/>
              <a:t>Kathleen.mcnelis@psc.mo.gov</a:t>
            </a:r>
          </a:p>
          <a:p>
            <a:pPr marL="393192" lvl="1" indent="0">
              <a:buNone/>
            </a:pPr>
            <a:endParaRPr lang="en-US" dirty="0" smtClean="0"/>
          </a:p>
          <a:p>
            <a:pPr marL="137160" indent="0">
              <a:buNone/>
            </a:pPr>
            <a:r>
              <a:rPr lang="en-US" u="sng" dirty="0" smtClean="0"/>
              <a:t>Questions on Rule Revisions:      </a:t>
            </a:r>
          </a:p>
          <a:p>
            <a:pPr marL="137160" indent="0" algn="ctr">
              <a:buNone/>
            </a:pPr>
            <a:r>
              <a:rPr lang="en-US" dirty="0" smtClean="0"/>
              <a:t>Jamie Myers</a:t>
            </a:r>
          </a:p>
          <a:p>
            <a:pPr marL="137160" indent="0" algn="ctr">
              <a:buNone/>
            </a:pPr>
            <a:r>
              <a:rPr lang="en-US" sz="2300" dirty="0" smtClean="0"/>
              <a:t>573-526-6036</a:t>
            </a:r>
          </a:p>
          <a:p>
            <a:pPr marL="137160" indent="0" algn="ctr">
              <a:buNone/>
            </a:pPr>
            <a:r>
              <a:rPr lang="en-US" sz="2300" dirty="0" smtClean="0"/>
              <a:t>Jamie.myers@psc.mo.gov</a:t>
            </a:r>
          </a:p>
          <a:p>
            <a:pPr marL="2057400" lvl="8" indent="0" algn="r">
              <a:buNone/>
            </a:pPr>
            <a:endParaRPr lang="en-US" dirty="0" smtClean="0"/>
          </a:p>
          <a:p>
            <a:pPr lvl="8"/>
            <a:endParaRPr lang="en-US" dirty="0"/>
          </a:p>
        </p:txBody>
      </p:sp>
      <p:sp>
        <p:nvSpPr>
          <p:cNvPr id="3" name="Title 2"/>
          <p:cNvSpPr>
            <a:spLocks noGrp="1"/>
          </p:cNvSpPr>
          <p:nvPr>
            <p:ph type="title"/>
          </p:nvPr>
        </p:nvSpPr>
        <p:spPr/>
        <p:txBody>
          <a:bodyPr>
            <a:normAutofit/>
          </a:bodyPr>
          <a:lstStyle/>
          <a:p>
            <a:r>
              <a:rPr lang="en-US" dirty="0" smtClean="0"/>
              <a:t>Questions</a:t>
            </a:r>
            <a:endParaRPr lang="en-US" dirty="0"/>
          </a:p>
        </p:txBody>
      </p:sp>
    </p:spTree>
    <p:extLst>
      <p:ext uri="{BB962C8B-B14F-4D97-AF65-F5344CB8AC3E}">
        <p14:creationId xmlns:p14="http://schemas.microsoft.com/office/powerpoint/2010/main" val="1958391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Natural Gas - a fossil fuel</a:t>
            </a:r>
            <a:r>
              <a:rPr lang="en-US" dirty="0"/>
              <a:t> energy </a:t>
            </a:r>
            <a:r>
              <a:rPr lang="en-US" dirty="0" smtClean="0"/>
              <a:t>source (eia.gov).</a:t>
            </a:r>
          </a:p>
          <a:p>
            <a:pPr marL="109728" indent="0">
              <a:buNone/>
            </a:pPr>
            <a:endParaRPr lang="en-US" dirty="0"/>
          </a:p>
        </p:txBody>
      </p:sp>
      <p:sp>
        <p:nvSpPr>
          <p:cNvPr id="3" name="Title 2"/>
          <p:cNvSpPr>
            <a:spLocks noGrp="1"/>
          </p:cNvSpPr>
          <p:nvPr>
            <p:ph type="title"/>
          </p:nvPr>
        </p:nvSpPr>
        <p:spPr/>
        <p:txBody>
          <a:bodyPr>
            <a:normAutofit fontScale="90000"/>
          </a:bodyPr>
          <a:lstStyle/>
          <a:p>
            <a:r>
              <a:rPr lang="en-US" dirty="0" smtClean="0"/>
              <a:t>Current Safety Rules - Natural Gas</a:t>
            </a:r>
            <a:endParaRPr lang="en-US" dirty="0"/>
          </a:p>
        </p:txBody>
      </p:sp>
      <p:pic>
        <p:nvPicPr>
          <p:cNvPr id="4" name="Picture 3"/>
          <p:cNvPicPr>
            <a:picLocks noChangeAspect="1"/>
          </p:cNvPicPr>
          <p:nvPr/>
        </p:nvPicPr>
        <p:blipFill>
          <a:blip r:embed="rId2"/>
          <a:stretch>
            <a:fillRect/>
          </a:stretch>
        </p:blipFill>
        <p:spPr>
          <a:xfrm>
            <a:off x="1066800" y="2349691"/>
            <a:ext cx="7163421" cy="3657600"/>
          </a:xfrm>
          <a:prstGeom prst="rect">
            <a:avLst/>
          </a:prstGeom>
        </p:spPr>
      </p:pic>
    </p:spTree>
    <p:extLst>
      <p:ext uri="{BB962C8B-B14F-4D97-AF65-F5344CB8AC3E}">
        <p14:creationId xmlns:p14="http://schemas.microsoft.com/office/powerpoint/2010/main" val="3671744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“Renewable” </a:t>
            </a:r>
            <a:r>
              <a:rPr lang="en-US" dirty="0"/>
              <a:t>Gases</a:t>
            </a:r>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a:bodyPr>
          <a:lstStyle/>
          <a:p>
            <a:pPr marL="594360" indent="-457200"/>
            <a:r>
              <a:rPr lang="en-US" sz="2400" dirty="0" smtClean="0"/>
              <a:t>“Renewable natural gas” (RSMO 386.895)</a:t>
            </a:r>
          </a:p>
          <a:p>
            <a:pPr marL="850392" lvl="1" indent="-457200"/>
            <a:r>
              <a:rPr lang="en-US" dirty="0" smtClean="0"/>
              <a:t>“Biogas” upgraded to meet pipeline quality standards </a:t>
            </a:r>
          </a:p>
          <a:p>
            <a:pPr marL="1371600" lvl="3" indent="-457200"/>
            <a:r>
              <a:rPr lang="en-US" dirty="0" smtClean="0"/>
              <a:t>(</a:t>
            </a:r>
            <a:r>
              <a:rPr lang="en-US" b="1" dirty="0" smtClean="0"/>
              <a:t>"</a:t>
            </a:r>
            <a:r>
              <a:rPr lang="en-US" b="1" dirty="0"/>
              <a:t>Biogas"</a:t>
            </a:r>
            <a:r>
              <a:rPr lang="en-US" dirty="0"/>
              <a:t>, a mixture of carbon dioxide and hydrocarbons, primarily methane gas, released from the biological decomposition of organic </a:t>
            </a:r>
            <a:r>
              <a:rPr lang="en-US" dirty="0" smtClean="0"/>
              <a:t>materials)</a:t>
            </a:r>
          </a:p>
          <a:p>
            <a:pPr marL="850392" lvl="1" indent="-457200"/>
            <a:r>
              <a:rPr lang="en-US" dirty="0" smtClean="0"/>
              <a:t>Hydrogen gas</a:t>
            </a:r>
          </a:p>
          <a:p>
            <a:pPr marL="850392" lvl="1" indent="-457200"/>
            <a:r>
              <a:rPr lang="en-US" dirty="0" smtClean="0"/>
              <a:t>Methane gas derived from:</a:t>
            </a:r>
          </a:p>
          <a:p>
            <a:pPr marL="1088136" lvl="2" indent="-457200"/>
            <a:r>
              <a:rPr lang="en-US" dirty="0" smtClean="0"/>
              <a:t>Biogas</a:t>
            </a:r>
          </a:p>
          <a:p>
            <a:pPr marL="1088136" lvl="2" indent="-457200"/>
            <a:r>
              <a:rPr lang="en-US" dirty="0" smtClean="0"/>
              <a:t>Hydrogen gas or carbon oxides</a:t>
            </a:r>
          </a:p>
          <a:p>
            <a:pPr marL="1088136" lvl="2" indent="-457200"/>
            <a:r>
              <a:rPr lang="en-US" dirty="0" smtClean="0"/>
              <a:t>Waste carbon dioxide</a:t>
            </a:r>
          </a:p>
          <a:p>
            <a:pPr marL="850392" lvl="1" indent="-457200"/>
            <a:endParaRPr lang="en-US" dirty="0" smtClean="0"/>
          </a:p>
          <a:p>
            <a:pPr marL="393192" lvl="1" indent="0">
              <a:buNone/>
            </a:pPr>
            <a:endParaRPr lang="en-US" dirty="0" smtClean="0"/>
          </a:p>
          <a:p>
            <a:pPr lvl="1"/>
            <a:endParaRPr lang="en-US" dirty="0" smtClean="0"/>
          </a:p>
          <a:p>
            <a:endParaRPr lang="en-US" dirty="0"/>
          </a:p>
          <a:p>
            <a:endParaRPr lang="en-US" dirty="0" smtClean="0"/>
          </a:p>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2046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Safety</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lstStyle/>
          <a:p>
            <a:r>
              <a:rPr lang="en-US" dirty="0" smtClean="0"/>
              <a:t>Commission Pipeline Safety Rules</a:t>
            </a:r>
          </a:p>
          <a:p>
            <a:pPr lvl="2"/>
            <a:r>
              <a:rPr lang="en-US" sz="1800" dirty="0" smtClean="0"/>
              <a:t>20 CSR 4240-40.020 – Reporting (49 CFR 191)</a:t>
            </a:r>
          </a:p>
          <a:p>
            <a:pPr lvl="2"/>
            <a:r>
              <a:rPr lang="en-US" sz="1800" dirty="0" smtClean="0"/>
              <a:t>20 CSR 4240-40.030 – Safety Standards (49 CFR 192)</a:t>
            </a:r>
          </a:p>
          <a:p>
            <a:pPr lvl="2"/>
            <a:r>
              <a:rPr lang="en-US" sz="1800" dirty="0" smtClean="0"/>
              <a:t>20 CSR 4240-40.033 – LNG (49 CFR 193)</a:t>
            </a:r>
          </a:p>
          <a:p>
            <a:pPr lvl="2"/>
            <a:r>
              <a:rPr lang="en-US" sz="1800" dirty="0" smtClean="0"/>
              <a:t>20 CSR 4240-40.080 – Drug and Alcohol (49 CFR 40 and 199)</a:t>
            </a:r>
          </a:p>
          <a:p>
            <a:pPr>
              <a:spcBef>
                <a:spcPts val="1800"/>
              </a:spcBef>
            </a:pPr>
            <a:r>
              <a:rPr lang="en-US" dirty="0" smtClean="0"/>
              <a:t>Applicability:</a:t>
            </a:r>
          </a:p>
          <a:p>
            <a:pPr lvl="1"/>
            <a:r>
              <a:rPr lang="en-US" dirty="0" smtClean="0"/>
              <a:t>Pipeline facilities and the transportation of “gas”</a:t>
            </a:r>
          </a:p>
          <a:p>
            <a:pPr lvl="2"/>
            <a:r>
              <a:rPr lang="en-US" dirty="0" smtClean="0"/>
              <a:t>Where “gas” is defined as natural gas, </a:t>
            </a:r>
            <a:r>
              <a:rPr lang="en-US" u="sng" dirty="0" smtClean="0"/>
              <a:t>flammable gas</a:t>
            </a:r>
            <a:r>
              <a:rPr lang="en-US" dirty="0" smtClean="0"/>
              <a:t>, manufactured gas or gas which is toxic or corrosive (20 CSR 4240-40.030(1)(B)).</a:t>
            </a:r>
          </a:p>
          <a:p>
            <a:pPr marL="109728" indent="0">
              <a:buNone/>
            </a:pPr>
            <a:endParaRPr lang="en-US" dirty="0"/>
          </a:p>
          <a:p>
            <a:endParaRPr lang="en-US" dirty="0" smtClean="0"/>
          </a:p>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2464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PIPELINES – Preliminary Steps</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a:xfrm>
            <a:off x="685800" y="1237646"/>
            <a:ext cx="8229600" cy="4919472"/>
          </a:xfrm>
        </p:spPr>
        <p:txBody>
          <a:bodyPr>
            <a:normAutofit/>
          </a:bodyPr>
          <a:lstStyle/>
          <a:p>
            <a:r>
              <a:rPr lang="en-US" dirty="0" smtClean="0"/>
              <a:t>Determine type of pipeline</a:t>
            </a:r>
          </a:p>
          <a:p>
            <a:pPr lvl="1"/>
            <a:r>
              <a:rPr lang="en-US" i="1" dirty="0" smtClean="0"/>
              <a:t>Gathering</a:t>
            </a:r>
            <a:r>
              <a:rPr lang="en-US" dirty="0" smtClean="0"/>
              <a:t>…. </a:t>
            </a:r>
            <a:r>
              <a:rPr lang="en-US" u="sng" dirty="0" smtClean="0"/>
              <a:t>Endpoint </a:t>
            </a:r>
            <a:r>
              <a:rPr lang="en-US" u="sng" dirty="0"/>
              <a:t>may not extend </a:t>
            </a:r>
            <a:r>
              <a:rPr lang="en-US" u="sng" dirty="0" smtClean="0"/>
              <a:t>beyond</a:t>
            </a:r>
            <a:r>
              <a:rPr lang="en-US" dirty="0" smtClean="0"/>
              <a:t>:</a:t>
            </a:r>
          </a:p>
          <a:p>
            <a:pPr lvl="2"/>
            <a:r>
              <a:rPr lang="en-US" dirty="0" smtClean="0"/>
              <a:t>The </a:t>
            </a:r>
            <a:r>
              <a:rPr lang="en-US" dirty="0"/>
              <a:t>first downstream natural gas processing </a:t>
            </a:r>
            <a:r>
              <a:rPr lang="en-US" dirty="0" smtClean="0"/>
              <a:t>plant (49 CFR 192.8(a)(2))</a:t>
            </a:r>
          </a:p>
          <a:p>
            <a:pPr lvl="2"/>
            <a:r>
              <a:rPr lang="en-US" dirty="0" smtClean="0"/>
              <a:t>Endpoint of commingling of gas from separate fields (49 CFR 192.8(a)(3))</a:t>
            </a:r>
          </a:p>
          <a:p>
            <a:pPr lvl="2"/>
            <a:r>
              <a:rPr lang="en-US" dirty="0" smtClean="0"/>
              <a:t>The furthermost downstream compressor (49 CFR 192.8(a)(4))</a:t>
            </a:r>
          </a:p>
          <a:p>
            <a:pPr lvl="1"/>
            <a:r>
              <a:rPr lang="en-US" i="1" dirty="0" smtClean="0"/>
              <a:t>Transmission… </a:t>
            </a:r>
            <a:r>
              <a:rPr lang="en-US" dirty="0" smtClean="0"/>
              <a:t>Transports gas from gathering line or storage to a distribution center, storage or large volume customer, or hoop stress ≥ 20% of SMYS</a:t>
            </a:r>
          </a:p>
          <a:p>
            <a:pPr lvl="1"/>
            <a:r>
              <a:rPr lang="en-US" i="1" dirty="0" smtClean="0"/>
              <a:t>Distribution</a:t>
            </a:r>
            <a:r>
              <a:rPr lang="en-US" dirty="0" smtClean="0"/>
              <a:t>…. Other than gathering or transmission</a:t>
            </a:r>
          </a:p>
          <a:p>
            <a:pPr marL="393192" lvl="1" indent="0">
              <a:buNone/>
            </a:pPr>
            <a:endParaRPr lang="en-US"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0111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25044"/>
            <a:ext cx="8229600" cy="4782248"/>
          </a:xfrm>
        </p:spPr>
        <p:txBody>
          <a:bodyPr>
            <a:normAutofit/>
          </a:bodyPr>
          <a:lstStyle/>
          <a:p>
            <a:pPr marL="109728" indent="0">
              <a:buNone/>
            </a:pPr>
            <a:endParaRPr lang="en-US" dirty="0" smtClean="0"/>
          </a:p>
          <a:p>
            <a:pPr marL="109728" indent="0">
              <a:buNone/>
            </a:pPr>
            <a:endParaRPr lang="en-US" dirty="0"/>
          </a:p>
        </p:txBody>
      </p:sp>
      <p:sp>
        <p:nvSpPr>
          <p:cNvPr id="3" name="Title 2"/>
          <p:cNvSpPr>
            <a:spLocks noGrp="1"/>
          </p:cNvSpPr>
          <p:nvPr>
            <p:ph type="title"/>
          </p:nvPr>
        </p:nvSpPr>
        <p:spPr>
          <a:xfrm>
            <a:off x="457200" y="274638"/>
            <a:ext cx="8229600" cy="950405"/>
          </a:xfrm>
        </p:spPr>
        <p:txBody>
          <a:bodyPr>
            <a:normAutofit fontScale="90000"/>
          </a:bodyPr>
          <a:lstStyle/>
          <a:p>
            <a:r>
              <a:rPr lang="en-US" dirty="0" smtClean="0"/>
              <a:t>Conceptual Analogy - Renewable</a:t>
            </a:r>
            <a:endParaRPr lang="en-US" dirty="0"/>
          </a:p>
        </p:txBody>
      </p:sp>
      <p:pic>
        <p:nvPicPr>
          <p:cNvPr id="4" name="Picture 3"/>
          <p:cNvPicPr>
            <a:picLocks noChangeAspect="1"/>
          </p:cNvPicPr>
          <p:nvPr/>
        </p:nvPicPr>
        <p:blipFill>
          <a:blip r:embed="rId2"/>
          <a:stretch>
            <a:fillRect/>
          </a:stretch>
        </p:blipFill>
        <p:spPr>
          <a:xfrm>
            <a:off x="1066800" y="2622359"/>
            <a:ext cx="7010399" cy="3384932"/>
          </a:xfrm>
          <a:prstGeom prst="rect">
            <a:avLst/>
          </a:prstGeom>
        </p:spPr>
      </p:pic>
      <p:sp>
        <p:nvSpPr>
          <p:cNvPr id="6" name="TextBox 5"/>
          <p:cNvSpPr txBox="1"/>
          <p:nvPr/>
        </p:nvSpPr>
        <p:spPr>
          <a:xfrm>
            <a:off x="1371600" y="1517319"/>
            <a:ext cx="1143000" cy="954107"/>
          </a:xfrm>
          <a:prstGeom prst="rect">
            <a:avLst/>
          </a:prstGeom>
          <a:noFill/>
          <a:ln w="12700">
            <a:solidFill>
              <a:schemeClr val="tx2">
                <a:lumMod val="50000"/>
              </a:schemeClr>
            </a:solidFill>
          </a:ln>
        </p:spPr>
        <p:txBody>
          <a:bodyPr wrap="square" rtlCol="0">
            <a:spAutoFit/>
          </a:bodyPr>
          <a:lstStyle/>
          <a:p>
            <a:pPr algn="ctr"/>
            <a:r>
              <a:rPr lang="en-US" sz="1400" dirty="0" smtClean="0"/>
              <a:t>Production (landfill, waste lagoons)</a:t>
            </a:r>
            <a:endParaRPr lang="en-US" sz="1400" dirty="0"/>
          </a:p>
        </p:txBody>
      </p:sp>
      <p:sp>
        <p:nvSpPr>
          <p:cNvPr id="7" name="TextBox 6"/>
          <p:cNvSpPr txBox="1"/>
          <p:nvPr/>
        </p:nvSpPr>
        <p:spPr>
          <a:xfrm>
            <a:off x="2468728" y="1539456"/>
            <a:ext cx="1676400" cy="307777"/>
          </a:xfrm>
          <a:prstGeom prst="rect">
            <a:avLst/>
          </a:prstGeom>
          <a:noFill/>
        </p:spPr>
        <p:txBody>
          <a:bodyPr wrap="square" rtlCol="0">
            <a:spAutoFit/>
          </a:bodyPr>
          <a:lstStyle/>
          <a:p>
            <a:r>
              <a:rPr lang="en-US" sz="1400" b="1" dirty="0" smtClean="0"/>
              <a:t>Gathering</a:t>
            </a:r>
            <a:endParaRPr lang="en-US" sz="1400" b="1" dirty="0"/>
          </a:p>
        </p:txBody>
      </p:sp>
      <p:sp>
        <p:nvSpPr>
          <p:cNvPr id="8" name="Right Arrow 7"/>
          <p:cNvSpPr/>
          <p:nvPr/>
        </p:nvSpPr>
        <p:spPr>
          <a:xfrm flipV="1">
            <a:off x="2550021" y="1847233"/>
            <a:ext cx="955179" cy="581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540621" y="1481328"/>
            <a:ext cx="1175325" cy="954107"/>
          </a:xfrm>
          <a:prstGeom prst="rect">
            <a:avLst/>
          </a:prstGeom>
          <a:noFill/>
          <a:ln w="12700">
            <a:solidFill>
              <a:schemeClr val="tx2">
                <a:lumMod val="50000"/>
              </a:schemeClr>
            </a:solidFill>
          </a:ln>
        </p:spPr>
        <p:txBody>
          <a:bodyPr wrap="square" rtlCol="0">
            <a:spAutoFit/>
          </a:bodyPr>
          <a:lstStyle/>
          <a:p>
            <a:pPr algn="ctr"/>
            <a:r>
              <a:rPr lang="en-US" sz="1400" dirty="0" smtClean="0"/>
              <a:t>Gas Processing (treatment)</a:t>
            </a:r>
          </a:p>
          <a:p>
            <a:pPr algn="ctr"/>
            <a:r>
              <a:rPr lang="en-US" sz="1400" dirty="0" smtClean="0"/>
              <a:t>192.8(a)(2)</a:t>
            </a:r>
            <a:endParaRPr lang="en-US" sz="1400" dirty="0"/>
          </a:p>
        </p:txBody>
      </p:sp>
      <p:sp>
        <p:nvSpPr>
          <p:cNvPr id="10" name="TextBox 9"/>
          <p:cNvSpPr txBox="1"/>
          <p:nvPr/>
        </p:nvSpPr>
        <p:spPr>
          <a:xfrm>
            <a:off x="4694629" y="1567148"/>
            <a:ext cx="1435925" cy="307777"/>
          </a:xfrm>
          <a:prstGeom prst="rect">
            <a:avLst/>
          </a:prstGeom>
          <a:noFill/>
        </p:spPr>
        <p:txBody>
          <a:bodyPr wrap="square" rtlCol="0">
            <a:spAutoFit/>
          </a:bodyPr>
          <a:lstStyle/>
          <a:p>
            <a:r>
              <a:rPr lang="en-US" sz="1400" b="1" dirty="0" smtClean="0"/>
              <a:t>Transmission</a:t>
            </a:r>
            <a:endParaRPr lang="en-US" sz="1400" b="1" dirty="0"/>
          </a:p>
        </p:txBody>
      </p:sp>
      <p:sp>
        <p:nvSpPr>
          <p:cNvPr id="11" name="Right Arrow 10"/>
          <p:cNvSpPr/>
          <p:nvPr/>
        </p:nvSpPr>
        <p:spPr>
          <a:xfrm>
            <a:off x="4751368" y="1854098"/>
            <a:ext cx="1227654" cy="659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014445" y="1580591"/>
            <a:ext cx="767356" cy="523220"/>
          </a:xfrm>
          <a:prstGeom prst="rect">
            <a:avLst/>
          </a:prstGeom>
          <a:noFill/>
          <a:ln w="12700">
            <a:solidFill>
              <a:schemeClr val="tx2">
                <a:lumMod val="50000"/>
              </a:schemeClr>
            </a:solidFill>
          </a:ln>
        </p:spPr>
        <p:txBody>
          <a:bodyPr wrap="square" rtlCol="0">
            <a:spAutoFit/>
          </a:bodyPr>
          <a:lstStyle/>
          <a:p>
            <a:pPr algn="ctr"/>
            <a:r>
              <a:rPr lang="en-US" sz="1400" dirty="0" smtClean="0"/>
              <a:t>City Gate</a:t>
            </a:r>
            <a:endParaRPr lang="en-US" sz="1400" dirty="0"/>
          </a:p>
        </p:txBody>
      </p:sp>
      <p:cxnSp>
        <p:nvCxnSpPr>
          <p:cNvPr id="14" name="Straight Arrow Connector 13"/>
          <p:cNvCxnSpPr/>
          <p:nvPr/>
        </p:nvCxnSpPr>
        <p:spPr>
          <a:xfrm>
            <a:off x="6781801" y="1676400"/>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781801" y="1847233"/>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781801" y="1981200"/>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780996" y="2085227"/>
            <a:ext cx="1220810" cy="307777"/>
          </a:xfrm>
          <a:prstGeom prst="rect">
            <a:avLst/>
          </a:prstGeom>
          <a:noFill/>
        </p:spPr>
        <p:txBody>
          <a:bodyPr wrap="square" rtlCol="0">
            <a:spAutoFit/>
          </a:bodyPr>
          <a:lstStyle/>
          <a:p>
            <a:pPr algn="ctr"/>
            <a:r>
              <a:rPr lang="en-US" sz="1400" b="1" dirty="0" smtClean="0"/>
              <a:t>Distribution</a:t>
            </a:r>
          </a:p>
        </p:txBody>
      </p:sp>
    </p:spTree>
    <p:extLst>
      <p:ext uri="{BB962C8B-B14F-4D97-AF65-F5344CB8AC3E}">
        <p14:creationId xmlns:p14="http://schemas.microsoft.com/office/powerpoint/2010/main" val="1014845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Commission Rules – Prior to Pipeline Construction</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a:bodyPr>
          <a:lstStyle/>
          <a:p>
            <a:r>
              <a:rPr lang="en-US" dirty="0" smtClean="0"/>
              <a:t>Determine rules that apply for design and construction for pipeline type(s)</a:t>
            </a:r>
          </a:p>
          <a:p>
            <a:pPr lvl="1"/>
            <a:r>
              <a:rPr lang="en-US" dirty="0" smtClean="0"/>
              <a:t>Materials… 20 CSR 4240-40.030(2)</a:t>
            </a:r>
          </a:p>
          <a:p>
            <a:pPr lvl="1"/>
            <a:r>
              <a:rPr lang="en-US" dirty="0" smtClean="0"/>
              <a:t>Pipe Design….20 CSR 4240-40.030(3)</a:t>
            </a:r>
          </a:p>
          <a:p>
            <a:pPr lvl="1"/>
            <a:r>
              <a:rPr lang="en-US" dirty="0" smtClean="0"/>
              <a:t>Pipe Components… 20 CSR 4240-40.030(4)</a:t>
            </a:r>
          </a:p>
          <a:p>
            <a:pPr lvl="1"/>
            <a:r>
              <a:rPr lang="en-US" dirty="0" smtClean="0"/>
              <a:t>Welding (Steel)… 20 CSR 4240-40.030(5)</a:t>
            </a:r>
          </a:p>
          <a:p>
            <a:pPr lvl="1"/>
            <a:r>
              <a:rPr lang="en-US" dirty="0" smtClean="0"/>
              <a:t>Joining (Plastic)… 20 CSR 4240-40.030(6)</a:t>
            </a:r>
          </a:p>
          <a:p>
            <a:pPr lvl="1"/>
            <a:r>
              <a:rPr lang="en-US" dirty="0" smtClean="0"/>
              <a:t>General Construction… 20 CSR 4240-40.030(7)</a:t>
            </a:r>
          </a:p>
          <a:p>
            <a:r>
              <a:rPr lang="en-US" dirty="0" smtClean="0"/>
              <a:t>Provide required pre-construction notifications (federal and state)</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29638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Existing Commission Rules – Pipeline Notifications</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p:txBody>
          <a:bodyPr>
            <a:normAutofit fontScale="92500" lnSpcReduction="10000"/>
          </a:bodyPr>
          <a:lstStyle/>
          <a:p>
            <a:pPr marL="109728" indent="0">
              <a:buNone/>
            </a:pPr>
            <a:r>
              <a:rPr lang="en-US" b="1" dirty="0"/>
              <a:t>20 CSR 4240-40.020(11</a:t>
            </a:r>
            <a:r>
              <a:rPr lang="en-US" b="1" dirty="0" smtClean="0"/>
              <a:t>) </a:t>
            </a:r>
            <a:r>
              <a:rPr lang="en-US" dirty="0" smtClean="0"/>
              <a:t>– Federal Registration and Notifications</a:t>
            </a:r>
          </a:p>
          <a:p>
            <a:r>
              <a:rPr lang="en-US" dirty="0" smtClean="0"/>
              <a:t>Must have or obtain an Operator ID Number (</a:t>
            </a:r>
            <a:r>
              <a:rPr lang="en-US" dirty="0">
                <a:hlinkClick r:id="rId2"/>
              </a:rPr>
              <a:t>https://</a:t>
            </a:r>
            <a:r>
              <a:rPr lang="en-US" dirty="0" smtClean="0">
                <a:hlinkClick r:id="rId2"/>
              </a:rPr>
              <a:t>portal.phmsa)</a:t>
            </a:r>
            <a:endParaRPr lang="en-US" dirty="0"/>
          </a:p>
          <a:p>
            <a:r>
              <a:rPr lang="en-US" dirty="0" smtClean="0"/>
              <a:t>At least 60 days before construction begins, must provide notification to PHMSA of:</a:t>
            </a:r>
          </a:p>
          <a:p>
            <a:pPr lvl="1"/>
            <a:r>
              <a:rPr lang="en-US" dirty="0" smtClean="0"/>
              <a:t>Construction of 10 or more miles of a new pipeline or new LNG facility</a:t>
            </a:r>
          </a:p>
          <a:p>
            <a:pPr lvl="1"/>
            <a:r>
              <a:rPr lang="en-US" dirty="0" smtClean="0"/>
              <a:t>Construction of planned rehabilitation, replacement, upgrade, uprate, modification of a facility that costs $10 million or more</a:t>
            </a:r>
          </a:p>
          <a:p>
            <a:pPr lvl="1"/>
            <a:r>
              <a:rPr lang="en-US" dirty="0" smtClean="0"/>
              <a:t>Pipeline converted for service or change of commodity transported</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19234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1138</TotalTime>
  <Words>1833</Words>
  <Application>Microsoft Office PowerPoint</Application>
  <PresentationFormat>On-screen Show (4:3)</PresentationFormat>
  <Paragraphs>228</Paragraphs>
  <Slides>28</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28</vt:i4>
      </vt:variant>
    </vt:vector>
  </HeadingPairs>
  <TitlesOfParts>
    <vt:vector size="37" baseType="lpstr">
      <vt:lpstr>Arial</vt:lpstr>
      <vt:lpstr>Arial Narrow</vt:lpstr>
      <vt:lpstr>Calibri</vt:lpstr>
      <vt:lpstr>Lucida Sans Unicode</vt:lpstr>
      <vt:lpstr>Verdana</vt:lpstr>
      <vt:lpstr>Wingdings 2</vt:lpstr>
      <vt:lpstr>Wingdings 3</vt:lpstr>
      <vt:lpstr>Concourse</vt:lpstr>
      <vt:lpstr>Custom Design</vt:lpstr>
      <vt:lpstr>Renewable Gas Safety</vt:lpstr>
      <vt:lpstr>Safety Considerations</vt:lpstr>
      <vt:lpstr>Current Safety Rules - Natural Gas</vt:lpstr>
      <vt:lpstr>“Renewable” Gases</vt:lpstr>
      <vt:lpstr>Pipeline Safety</vt:lpstr>
      <vt:lpstr>PIPELINES – Preliminary Steps</vt:lpstr>
      <vt:lpstr>Conceptual Analogy - Renewable</vt:lpstr>
      <vt:lpstr>Commission Rules – Prior to Pipeline Construction</vt:lpstr>
      <vt:lpstr>Existing Commission Rules – Pipeline Notifications</vt:lpstr>
      <vt:lpstr>Existing Commission Rules – Prior to Pipeline Construction</vt:lpstr>
      <vt:lpstr>Existing Commission Rules – Prior to Pipeline Operation</vt:lpstr>
      <vt:lpstr>Existing Commission Rules – Pipeline Operations</vt:lpstr>
      <vt:lpstr>Gas Quality Rules</vt:lpstr>
      <vt:lpstr>Proposed Gas Quality Standard Amendments</vt:lpstr>
      <vt:lpstr>Proposed Criteria – Examples Alternative Gas shall be pipeline quality </vt:lpstr>
      <vt:lpstr>Proposed Definition Pipeline Quality</vt:lpstr>
      <vt:lpstr>Proposed Definition –  Alternative Gas</vt:lpstr>
      <vt:lpstr>Current Gas Quality Standard</vt:lpstr>
      <vt:lpstr>Proposed Criteria- Heating Value  </vt:lpstr>
      <vt:lpstr>Proposed Gas Quality Standard</vt:lpstr>
      <vt:lpstr>Current Gas Quality Standard</vt:lpstr>
      <vt:lpstr>Proposed Gas Quality Standard</vt:lpstr>
      <vt:lpstr>Proposed Criteria- Impurities </vt:lpstr>
      <vt:lpstr>Comments – Impurities</vt:lpstr>
      <vt:lpstr>Current Gas Quality Standard NOTE of Additional Requirement</vt:lpstr>
      <vt:lpstr>Current Gas Quality Standard NOTE of Additional Requirement</vt:lpstr>
      <vt:lpstr>Going Forward </vt:lpstr>
      <vt:lpstr>Questions</vt:lpstr>
    </vt:vector>
  </TitlesOfParts>
  <Company>MOPSC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Ochoa, Gregg</dc:creator>
  <cp:lastModifiedBy>Vaught, Dianna</cp:lastModifiedBy>
  <cp:revision>90</cp:revision>
  <cp:lastPrinted>2023-06-07T19:24:41Z</cp:lastPrinted>
  <dcterms:created xsi:type="dcterms:W3CDTF">2014-08-25T20:24:12Z</dcterms:created>
  <dcterms:modified xsi:type="dcterms:W3CDTF">2023-07-03T14:13:55Z</dcterms:modified>
</cp:coreProperties>
</file>