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xlsb" ContentType="application/vnd.ms-excel.sheet.binary.macroEnabled.12"/>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 id="2147483807" r:id="rId7"/>
  </p:sldMasterIdLst>
  <p:notesMasterIdLst>
    <p:notesMasterId r:id="rId70"/>
  </p:notesMasterIdLst>
  <p:handoutMasterIdLst>
    <p:handoutMasterId r:id="rId71"/>
  </p:handoutMasterIdLst>
  <p:sldIdLst>
    <p:sldId id="256" r:id="rId8"/>
    <p:sldId id="285" r:id="rId9"/>
    <p:sldId id="312" r:id="rId10"/>
    <p:sldId id="340" r:id="rId11"/>
    <p:sldId id="276" r:id="rId12"/>
    <p:sldId id="313" r:id="rId13"/>
    <p:sldId id="287" r:id="rId14"/>
    <p:sldId id="277" r:id="rId15"/>
    <p:sldId id="336" r:id="rId16"/>
    <p:sldId id="337" r:id="rId17"/>
    <p:sldId id="334" r:id="rId18"/>
    <p:sldId id="339" r:id="rId19"/>
    <p:sldId id="289" r:id="rId20"/>
    <p:sldId id="290" r:id="rId21"/>
    <p:sldId id="291" r:id="rId22"/>
    <p:sldId id="323" r:id="rId23"/>
    <p:sldId id="293" r:id="rId24"/>
    <p:sldId id="298" r:id="rId25"/>
    <p:sldId id="326" r:id="rId26"/>
    <p:sldId id="294" r:id="rId27"/>
    <p:sldId id="292" r:id="rId28"/>
    <p:sldId id="319" r:id="rId29"/>
    <p:sldId id="325" r:id="rId30"/>
    <p:sldId id="327" r:id="rId31"/>
    <p:sldId id="333" r:id="rId32"/>
    <p:sldId id="338" r:id="rId33"/>
    <p:sldId id="295" r:id="rId34"/>
    <p:sldId id="296" r:id="rId35"/>
    <p:sldId id="329" r:id="rId36"/>
    <p:sldId id="300" r:id="rId37"/>
    <p:sldId id="316" r:id="rId38"/>
    <p:sldId id="301" r:id="rId39"/>
    <p:sldId id="302" r:id="rId40"/>
    <p:sldId id="308" r:id="rId41"/>
    <p:sldId id="303" r:id="rId42"/>
    <p:sldId id="309" r:id="rId43"/>
    <p:sldId id="297" r:id="rId44"/>
    <p:sldId id="331" r:id="rId45"/>
    <p:sldId id="322" r:id="rId46"/>
    <p:sldId id="311" r:id="rId47"/>
    <p:sldId id="299" r:id="rId48"/>
    <p:sldId id="304" r:id="rId49"/>
    <p:sldId id="305" r:id="rId50"/>
    <p:sldId id="306" r:id="rId51"/>
    <p:sldId id="307" r:id="rId52"/>
    <p:sldId id="310" r:id="rId53"/>
    <p:sldId id="335" r:id="rId54"/>
    <p:sldId id="332" r:id="rId55"/>
    <p:sldId id="330" r:id="rId56"/>
    <p:sldId id="324" r:id="rId57"/>
    <p:sldId id="315" r:id="rId58"/>
    <p:sldId id="314" r:id="rId59"/>
    <p:sldId id="320" r:id="rId60"/>
    <p:sldId id="317" r:id="rId61"/>
    <p:sldId id="318" r:id="rId62"/>
    <p:sldId id="286" r:id="rId63"/>
    <p:sldId id="343" r:id="rId64"/>
    <p:sldId id="264" r:id="rId65"/>
    <p:sldId id="341" r:id="rId66"/>
    <p:sldId id="342" r:id="rId67"/>
    <p:sldId id="321" r:id="rId68"/>
    <p:sldId id="328" r:id="rId69"/>
  </p:sldIdLst>
  <p:sldSz cx="9144000" cy="6858000" type="screen4x3"/>
  <p:notesSz cx="6858000" cy="9144000"/>
  <p:custDataLst>
    <p:tags r:id="rId72"/>
  </p:custDataLst>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96"/>
    <a:srgbClr val="A9B5DA"/>
    <a:srgbClr val="A0ACCE"/>
    <a:srgbClr val="8E9F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82" autoAdjust="0"/>
    <p:restoredTop sz="86308" autoAdjust="0"/>
  </p:normalViewPr>
  <p:slideViewPr>
    <p:cSldViewPr snapToGrid="0" snapToObjects="1">
      <p:cViewPr>
        <p:scale>
          <a:sx n="75" d="100"/>
          <a:sy n="75" d="100"/>
        </p:scale>
        <p:origin x="-744" y="-498"/>
      </p:cViewPr>
      <p:guideLst>
        <p:guide orient="horz" pos="2160"/>
        <p:guide pos="2880"/>
      </p:guideLst>
    </p:cSldViewPr>
  </p:slideViewPr>
  <p:outlineViewPr>
    <p:cViewPr>
      <p:scale>
        <a:sx n="33" d="100"/>
        <a:sy n="33" d="100"/>
      </p:scale>
      <p:origin x="0" y="40136"/>
    </p:cViewPr>
  </p:outlineViewPr>
  <p:notesTextViewPr>
    <p:cViewPr>
      <p:scale>
        <a:sx n="100" d="100"/>
        <a:sy n="100" d="100"/>
      </p:scale>
      <p:origin x="0" y="0"/>
    </p:cViewPr>
  </p:notesTextViewPr>
  <p:sorterViewPr>
    <p:cViewPr>
      <p:scale>
        <a:sx n="100" d="100"/>
        <a:sy n="100" d="100"/>
      </p:scale>
      <p:origin x="0" y="121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tableStyles" Target="tableStyles.xml"/><Relationship Id="rId7" Type="http://schemas.openxmlformats.org/officeDocument/2006/relationships/slideMaster" Target="slideMasters/slideMaster2.xml"/><Relationship Id="rId71"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r>
              <a:rPr lang="en-US"/>
              <a:t>12/27/10</a:t>
            </a: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12" charset="0"/>
              </a:defRPr>
            </a:lvl1pPr>
          </a:lstStyle>
          <a:p>
            <a:pPr>
              <a:defRPr/>
            </a:pPr>
            <a:fld id="{D74F8161-9661-487F-803B-5B30D8CC6853}" type="slidenum">
              <a:rPr lang="en-US"/>
              <a:pPr>
                <a:defRPr/>
              </a:pPr>
              <a:t>‹#›</a:t>
            </a:fld>
            <a:endParaRPr lang="en-US" dirty="0"/>
          </a:p>
        </p:txBody>
      </p:sp>
    </p:spTree>
    <p:extLst>
      <p:ext uri="{BB962C8B-B14F-4D97-AF65-F5344CB8AC3E}">
        <p14:creationId xmlns:p14="http://schemas.microsoft.com/office/powerpoint/2010/main" val="6167282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r>
              <a:rPr lang="en-US"/>
              <a:t>12/27/10</a:t>
            </a: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12" charset="0"/>
              </a:defRPr>
            </a:lvl1pPr>
          </a:lstStyle>
          <a:p>
            <a:pPr>
              <a:defRPr/>
            </a:pPr>
            <a:fld id="{D56D7F30-C449-42A8-9F58-08A89C68342F}" type="slidenum">
              <a:rPr lang="en-US"/>
              <a:pPr>
                <a:defRPr/>
              </a:pPr>
              <a:t>‹#›</a:t>
            </a:fld>
            <a:endParaRPr lang="en-US" dirty="0"/>
          </a:p>
        </p:txBody>
      </p:sp>
    </p:spTree>
    <p:extLst>
      <p:ext uri="{BB962C8B-B14F-4D97-AF65-F5344CB8AC3E}">
        <p14:creationId xmlns:p14="http://schemas.microsoft.com/office/powerpoint/2010/main" val="2743871876"/>
      </p:ext>
    </p:extLst>
  </p:cSld>
  <p:clrMap bg1="lt1" tx1="dk1" bg2="lt2" tx2="dk2" accent1="accent1" accent2="accent2" accent3="accent3" accent4="accent4" accent5="accent5" accent6="accent6" hlink="hlink" folHlink="folHlink"/>
  <p:hf hdr="0" ftr="0"/>
  <p:notesStyle>
    <a:lvl1pPr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smtClean="0"/>
              <a:t>12/27/10</a:t>
            </a:r>
            <a:endParaRPr lang="en-US"/>
          </a:p>
        </p:txBody>
      </p:sp>
      <p:sp>
        <p:nvSpPr>
          <p:cNvPr id="5" name="Slide Number Placeholder 4"/>
          <p:cNvSpPr>
            <a:spLocks noGrp="1"/>
          </p:cNvSpPr>
          <p:nvPr>
            <p:ph type="sldNum" sz="quarter" idx="11"/>
          </p:nvPr>
        </p:nvSpPr>
        <p:spPr/>
        <p:txBody>
          <a:bodyPr/>
          <a:lstStyle/>
          <a:p>
            <a:pPr>
              <a:defRPr/>
            </a:pPr>
            <a:fld id="{D56D7F30-C449-42A8-9F58-08A89C68342F}" type="slidenum">
              <a:rPr lang="en-US" smtClean="0"/>
              <a:pPr>
                <a:defRPr/>
              </a:pPr>
              <a:t>6</a:t>
            </a:fld>
            <a:endParaRPr lang="en-US" dirty="0"/>
          </a:p>
        </p:txBody>
      </p:sp>
    </p:spTree>
    <p:extLst>
      <p:ext uri="{BB962C8B-B14F-4D97-AF65-F5344CB8AC3E}">
        <p14:creationId xmlns:p14="http://schemas.microsoft.com/office/powerpoint/2010/main" val="2674731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6C546E-C0FA-4190-B9F4-C2D4FEE3D2CA}"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4276" name="Slide Number Placeholder 3"/>
          <p:cNvSpPr>
            <a:spLocks noGrp="1"/>
          </p:cNvSpPr>
          <p:nvPr>
            <p:ph type="sldNum" sz="quarter" idx="5"/>
          </p:nvPr>
        </p:nvSpPr>
        <p:spPr/>
        <p:txBody>
          <a:bodyPr/>
          <a:lstStyle/>
          <a:p>
            <a:pPr>
              <a:defRPr/>
            </a:pPr>
            <a:fld id="{C4CFDEF1-4974-4018-9432-05023A7E3464}" type="slidenum">
              <a:rPr lang="en-US" smtClean="0">
                <a:solidFill>
                  <a:prstClr val="black"/>
                </a:solidFill>
              </a:rPr>
              <a:pPr>
                <a:defRPr/>
              </a:pPr>
              <a:t>18</a:t>
            </a:fld>
            <a:endParaRPr lang="en-US"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eaLnBrk="1" hangingPunct="1"/>
            <a:endParaRPr lang="en-US" smtClean="0"/>
          </a:p>
        </p:txBody>
      </p:sp>
      <p:sp>
        <p:nvSpPr>
          <p:cNvPr id="57348" name="Slide Number Placeholder 3"/>
          <p:cNvSpPr>
            <a:spLocks noGrp="1"/>
          </p:cNvSpPr>
          <p:nvPr>
            <p:ph type="sldNum" sz="quarter" idx="5"/>
          </p:nvPr>
        </p:nvSpPr>
        <p:spPr>
          <a:noFill/>
        </p:spPr>
        <p:txBody>
          <a:bodyPr/>
          <a:lstStyle/>
          <a:p>
            <a:fld id="{2ABF24E9-523D-404B-84B0-2669C934FC6E}" type="slidenum">
              <a:rPr lang="en-US" smtClean="0"/>
              <a:pPr/>
              <a:t>19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6C546E-C0FA-4190-B9F4-C2D4FEE3D2CA}"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sure about keeping this one</a:t>
            </a:r>
            <a:endParaRPr lang="en-US" dirty="0"/>
          </a:p>
        </p:txBody>
      </p:sp>
      <p:sp>
        <p:nvSpPr>
          <p:cNvPr id="4" name="Date Placeholder 3"/>
          <p:cNvSpPr>
            <a:spLocks noGrp="1"/>
          </p:cNvSpPr>
          <p:nvPr>
            <p:ph type="dt" idx="10"/>
          </p:nvPr>
        </p:nvSpPr>
        <p:spPr/>
        <p:txBody>
          <a:bodyPr/>
          <a:lstStyle/>
          <a:p>
            <a:pPr>
              <a:defRPr/>
            </a:pPr>
            <a:r>
              <a:rPr lang="en-US" smtClean="0"/>
              <a:t>12/27/10</a:t>
            </a:r>
            <a:endParaRPr lang="en-US"/>
          </a:p>
        </p:txBody>
      </p:sp>
      <p:sp>
        <p:nvSpPr>
          <p:cNvPr id="5" name="Slide Number Placeholder 4"/>
          <p:cNvSpPr>
            <a:spLocks noGrp="1"/>
          </p:cNvSpPr>
          <p:nvPr>
            <p:ph type="sldNum" sz="quarter" idx="11"/>
          </p:nvPr>
        </p:nvSpPr>
        <p:spPr/>
        <p:txBody>
          <a:bodyPr/>
          <a:lstStyle/>
          <a:p>
            <a:pPr>
              <a:defRPr/>
            </a:pPr>
            <a:fld id="{D56D7F30-C449-42A8-9F58-08A89C68342F}" type="slidenum">
              <a:rPr lang="en-US" smtClean="0"/>
              <a:pPr>
                <a:defRPr/>
              </a:pPr>
              <a:t>27</a:t>
            </a:fld>
            <a:endParaRPr lang="en-US" dirty="0"/>
          </a:p>
        </p:txBody>
      </p:sp>
    </p:spTree>
    <p:extLst>
      <p:ext uri="{BB962C8B-B14F-4D97-AF65-F5344CB8AC3E}">
        <p14:creationId xmlns:p14="http://schemas.microsoft.com/office/powerpoint/2010/main" val="3033829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defRPr sz="2400">
                <a:solidFill>
                  <a:schemeClr val="tx1"/>
                </a:solidFill>
                <a:latin typeface="Arial" pitchFamily="34" charset="0"/>
                <a:cs typeface="Arial" pitchFamily="34" charset="0"/>
              </a:defRPr>
            </a:lvl1pPr>
            <a:lvl2pPr marL="37931725" indent="-37474525" defTabSz="966788"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hangingPunct="1"/>
            <a:fld id="{A48C5146-78B3-44B9-93ED-08BEC53A23CE}" type="slidenum">
              <a:rPr lang="en-US" sz="1200"/>
              <a:pPr algn="r" eaLnBrk="1" hangingPunct="1"/>
              <a:t>28</a:t>
            </a:fld>
            <a:endParaRPr lang="en-US" sz="1200"/>
          </a:p>
        </p:txBody>
      </p:sp>
      <p:sp>
        <p:nvSpPr>
          <p:cNvPr id="26627"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64931"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6C546E-C0FA-4190-B9F4-C2D4FEE3D2CA}" type="slidenum">
              <a:rPr lang="en-US" smtClean="0">
                <a:solidFill>
                  <a:prstClr val="black"/>
                </a:solidFill>
              </a:rPr>
              <a:pPr/>
              <a:t>37</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2400">
                <a:latin typeface="Calibri" charset="0"/>
              </a:rPr>
              <a:t>Important language to signal the scope of what decoupling can do, which fully realizes the influence the utility has in the community.</a:t>
            </a:r>
          </a:p>
          <a:p>
            <a:pPr>
              <a:spcBef>
                <a:spcPct val="0"/>
              </a:spcBef>
            </a:pPr>
            <a:endParaRPr lang="en-US" sz="2400">
              <a:latin typeface="Calibri" charset="0"/>
            </a:endParaRPr>
          </a:p>
          <a:p>
            <a:pPr>
              <a:spcBef>
                <a:spcPct val="0"/>
              </a:spcBef>
            </a:pPr>
            <a:r>
              <a:rPr lang="en-US" sz="2400">
                <a:latin typeface="Calibri" charset="0"/>
              </a:rPr>
              <a:t>Beyond EE to all customer resources.</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0143AA3D-49BD-1A4B-94FB-2B0866D82768}" type="slidenum">
              <a:rPr lang="en-US"/>
              <a:pPr/>
              <a:t>56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2286000" y="6069013"/>
            <a:ext cx="2870200" cy="261937"/>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1100" b="1" dirty="0" smtClean="0">
                <a:solidFill>
                  <a:srgbClr val="FFFFFF"/>
                </a:solidFill>
                <a:latin typeface="Georgia" pitchFamily="18" charset="0"/>
              </a:rPr>
              <a:t>The Regulatory Assistance Project</a:t>
            </a:r>
          </a:p>
        </p:txBody>
      </p:sp>
      <p:sp>
        <p:nvSpPr>
          <p:cNvPr id="8" name="TextBox 7"/>
          <p:cNvSpPr txBox="1">
            <a:spLocks noChangeArrowheads="1"/>
          </p:cNvSpPr>
          <p:nvPr userDrawn="1"/>
        </p:nvSpPr>
        <p:spPr bwMode="auto">
          <a:xfrm>
            <a:off x="5156200" y="6070600"/>
            <a:ext cx="1620838" cy="430887"/>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1100" dirty="0" smtClean="0">
                <a:solidFill>
                  <a:srgbClr val="FFFFFF"/>
                </a:solidFill>
                <a:latin typeface="Georgia" pitchFamily="18" charset="0"/>
              </a:rPr>
              <a:t>50 State Street, Suite 3</a:t>
            </a:r>
          </a:p>
          <a:p>
            <a:pPr eaLnBrk="1" hangingPunct="1">
              <a:defRPr/>
            </a:pPr>
            <a:r>
              <a:rPr lang="en-US" sz="1100" dirty="0" smtClean="0">
                <a:solidFill>
                  <a:srgbClr val="FFFFFF"/>
                </a:solidFill>
                <a:latin typeface="Georgia" pitchFamily="18" charset="0"/>
              </a:rPr>
              <a:t>Montpelier, VT 05602</a:t>
            </a:r>
          </a:p>
        </p:txBody>
      </p:sp>
      <p:sp>
        <p:nvSpPr>
          <p:cNvPr id="9" name="TextBox 8"/>
          <p:cNvSpPr txBox="1">
            <a:spLocks noChangeArrowheads="1"/>
          </p:cNvSpPr>
          <p:nvPr userDrawn="1"/>
        </p:nvSpPr>
        <p:spPr bwMode="auto">
          <a:xfrm>
            <a:off x="6931025" y="6069013"/>
            <a:ext cx="1936750" cy="43021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1100" dirty="0" smtClean="0">
                <a:solidFill>
                  <a:srgbClr val="FFFFFF"/>
                </a:solidFill>
                <a:latin typeface="Georgia" pitchFamily="18" charset="0"/>
              </a:rPr>
              <a:t>Phone: 802-223-8199</a:t>
            </a:r>
          </a:p>
          <a:p>
            <a:pPr eaLnBrk="1" hangingPunct="1">
              <a:defRPr/>
            </a:pPr>
            <a:r>
              <a:rPr lang="en-US" sz="1100" dirty="0" smtClean="0">
                <a:solidFill>
                  <a:srgbClr val="FFFFFF"/>
                </a:solidFill>
                <a:latin typeface="Georgia" pitchFamily="18" charset="0"/>
              </a:rPr>
              <a:t>www.raponline.org </a:t>
            </a:r>
          </a:p>
        </p:txBody>
      </p:sp>
      <p:sp>
        <p:nvSpPr>
          <p:cNvPr id="2" name="Title 1"/>
          <p:cNvSpPr>
            <a:spLocks noGrp="1"/>
          </p:cNvSpPr>
          <p:nvPr>
            <p:ph type="ctrTitle"/>
          </p:nvPr>
        </p:nvSpPr>
        <p:spPr>
          <a:xfrm>
            <a:off x="465184" y="1590168"/>
            <a:ext cx="8221616" cy="1470025"/>
          </a:xfrm>
        </p:spPr>
        <p:txBody>
          <a:bodyPr anchor="t">
            <a:noAutofit/>
          </a:bodyPr>
          <a:lstStyle>
            <a:lvl1pPr algn="ctr">
              <a:defRPr lang="en-US" sz="3600" baseline="0" smtClean="0">
                <a:solidFill>
                  <a:schemeClr val="bg1"/>
                </a:solidFill>
                <a:latin typeface="Georgia" pitchFamily="18" charset="0"/>
              </a:defRPr>
            </a:lvl1pPr>
          </a:lstStyle>
          <a:p>
            <a:r>
              <a:rPr lang="en-US" smtClean="0"/>
              <a:t>Click to edit Master title style</a:t>
            </a:r>
            <a:endParaRPr lang="en-US" dirty="0"/>
          </a:p>
        </p:txBody>
      </p:sp>
      <p:sp>
        <p:nvSpPr>
          <p:cNvPr id="7" name="Subtitle 2"/>
          <p:cNvSpPr>
            <a:spLocks noGrp="1"/>
          </p:cNvSpPr>
          <p:nvPr>
            <p:ph type="subTitle" idx="1"/>
          </p:nvPr>
        </p:nvSpPr>
        <p:spPr>
          <a:xfrm>
            <a:off x="465184" y="3186237"/>
            <a:ext cx="8221616" cy="1104549"/>
          </a:xfrm>
        </p:spPr>
        <p:txBody>
          <a:bodyPr/>
          <a:lstStyle>
            <a:lvl1pPr marL="0" indent="0" algn="ctr">
              <a:buNone/>
              <a:defRPr lang="en-US" sz="2500" baseline="0" smtClean="0">
                <a:solidFill>
                  <a:schemeClr val="bg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ext Placeholder 11"/>
          <p:cNvSpPr>
            <a:spLocks noGrp="1"/>
          </p:cNvSpPr>
          <p:nvPr>
            <p:ph type="body" sz="quarter" idx="12"/>
          </p:nvPr>
        </p:nvSpPr>
        <p:spPr>
          <a:xfrm>
            <a:off x="2286001" y="4409117"/>
            <a:ext cx="6400800" cy="914400"/>
          </a:xfrm>
        </p:spPr>
        <p:txBody>
          <a:bodyPr anchor="b">
            <a:normAutofit/>
          </a:bodyPr>
          <a:lstStyle>
            <a:lvl1pPr algn="r">
              <a:buNone/>
              <a:defRPr lang="en-US" sz="3000" baseline="0" smtClean="0">
                <a:solidFill>
                  <a:schemeClr val="bg1"/>
                </a:solidFill>
                <a:latin typeface="Georgia" pitchFamily="18" charset="0"/>
              </a:defRPr>
            </a:lvl1pPr>
          </a:lstStyle>
          <a:p>
            <a:pPr lvl="0"/>
            <a:r>
              <a:rPr lang="en-US" smtClean="0"/>
              <a:t>Click to edit Master text styles</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7233" y="0"/>
            <a:ext cx="3766767" cy="951875"/>
          </a:xfrm>
          <a:prstGeom prst="rect">
            <a:avLst/>
          </a:prstGeom>
        </p:spPr>
      </p:pic>
    </p:spTree>
    <p:extLst>
      <p:ext uri="{BB962C8B-B14F-4D97-AF65-F5344CB8AC3E}">
        <p14:creationId xmlns:p14="http://schemas.microsoft.com/office/powerpoint/2010/main" val="223952671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Text)">
    <p:spTree>
      <p:nvGrpSpPr>
        <p:cNvPr id="1" name=""/>
        <p:cNvGrpSpPr/>
        <p:nvPr/>
      </p:nvGrpSpPr>
      <p:grpSpPr>
        <a:xfrm>
          <a:off x="0" y="0"/>
          <a:ext cx="0" cy="0"/>
          <a:chOff x="0" y="0"/>
          <a:chExt cx="0" cy="0"/>
        </a:xfrm>
      </p:grpSpPr>
      <p:pic>
        <p:nvPicPr>
          <p:cNvPr id="4" name="Picture 6" descr="RAP_slide_footer.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78538"/>
            <a:ext cx="926147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274638"/>
            <a:ext cx="8229600" cy="1143000"/>
          </a:xfrm>
        </p:spPr>
        <p:txBody>
          <a:bodyPr>
            <a:normAutofit/>
          </a:bodyPr>
          <a:lstStyle>
            <a:lvl1pPr>
              <a:defRPr sz="3600" baseline="0">
                <a:solidFill>
                  <a:srgbClr val="005C96"/>
                </a:solidFill>
                <a:latin typeface="Georgia"/>
                <a:cs typeface="Georgia"/>
              </a:defRPr>
            </a:lvl1pPr>
          </a:lstStyle>
          <a:p>
            <a:r>
              <a:rPr lang="en-US" smtClean="0"/>
              <a:t>Click to edit Master title style</a:t>
            </a:r>
            <a:endParaRPr lang="en-US" dirty="0"/>
          </a:p>
        </p:txBody>
      </p:sp>
      <p:sp>
        <p:nvSpPr>
          <p:cNvPr id="9" name="Text Placeholder 8"/>
          <p:cNvSpPr>
            <a:spLocks noGrp="1"/>
          </p:cNvSpPr>
          <p:nvPr>
            <p:ph type="body" sz="quarter" idx="11"/>
          </p:nvPr>
        </p:nvSpPr>
        <p:spPr>
          <a:xfrm>
            <a:off x="472321" y="1600201"/>
            <a:ext cx="8214479" cy="4078288"/>
          </a:xfrm>
        </p:spPr>
        <p:txBody>
          <a:bodyPr/>
          <a:lstStyle>
            <a:lvl1pPr>
              <a:defRPr>
                <a:solidFill>
                  <a:schemeClr val="tx1">
                    <a:lumMod val="50000"/>
                    <a:lumOff val="50000"/>
                  </a:schemeClr>
                </a:solidFill>
                <a:latin typeface="Georgia" pitchFamily="18" charset="0"/>
              </a:defRPr>
            </a:lvl1pPr>
            <a:lvl2pPr>
              <a:defRPr>
                <a:solidFill>
                  <a:schemeClr val="tx1">
                    <a:lumMod val="50000"/>
                    <a:lumOff val="50000"/>
                  </a:schemeClr>
                </a:solidFill>
                <a:latin typeface="Georgia" pitchFamily="18" charset="0"/>
              </a:defRPr>
            </a:lvl2pPr>
            <a:lvl3pPr>
              <a:defRPr>
                <a:solidFill>
                  <a:schemeClr val="tx1">
                    <a:lumMod val="50000"/>
                    <a:lumOff val="50000"/>
                  </a:schemeClr>
                </a:solidFill>
                <a:latin typeface="Georgia" pitchFamily="18" charset="0"/>
              </a:defRPr>
            </a:lvl3pPr>
            <a:lvl4pPr>
              <a:defRPr>
                <a:solidFill>
                  <a:schemeClr val="tx1">
                    <a:lumMod val="50000"/>
                    <a:lumOff val="50000"/>
                  </a:schemeClr>
                </a:solidFill>
                <a:latin typeface="Georgia" pitchFamily="18" charset="0"/>
              </a:defRPr>
            </a:lvl4pPr>
            <a:lvl5pPr>
              <a:defRPr>
                <a:solidFill>
                  <a:schemeClr val="tx1">
                    <a:lumMod val="50000"/>
                    <a:lumOff val="50000"/>
                  </a:schemeClr>
                </a:solidFill>
                <a:latin typeface="Georg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2"/>
          </p:nvPr>
        </p:nvSpPr>
        <p:spPr>
          <a:xfrm>
            <a:off x="6553200" y="6292850"/>
            <a:ext cx="2133600" cy="365125"/>
          </a:xfrm>
        </p:spPr>
        <p:txBody>
          <a:bodyPr/>
          <a:lstStyle>
            <a:lvl1pPr>
              <a:defRPr>
                <a:solidFill>
                  <a:schemeClr val="bg1"/>
                </a:solidFill>
                <a:latin typeface="Georgia" pitchFamily="-112" charset="0"/>
              </a:defRPr>
            </a:lvl1pPr>
          </a:lstStyle>
          <a:p>
            <a:pPr>
              <a:defRPr/>
            </a:pPr>
            <a:fld id="{0ECC3BF3-DF7A-40CC-B057-D9D9A4777C16}"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472634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2 Column)">
    <p:spTree>
      <p:nvGrpSpPr>
        <p:cNvPr id="1" name=""/>
        <p:cNvGrpSpPr/>
        <p:nvPr/>
      </p:nvGrpSpPr>
      <p:grpSpPr>
        <a:xfrm>
          <a:off x="0" y="0"/>
          <a:ext cx="0" cy="0"/>
          <a:chOff x="0" y="0"/>
          <a:chExt cx="0" cy="0"/>
        </a:xfrm>
      </p:grpSpPr>
      <p:pic>
        <p:nvPicPr>
          <p:cNvPr id="5" name="Picture 6" descr="RAP_slide_footer.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78538"/>
            <a:ext cx="926147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274638"/>
            <a:ext cx="8229600" cy="1143000"/>
          </a:xfrm>
        </p:spPr>
        <p:txBody>
          <a:bodyPr>
            <a:normAutofit/>
          </a:bodyPr>
          <a:lstStyle>
            <a:lvl1pPr>
              <a:defRPr sz="3600" baseline="0">
                <a:solidFill>
                  <a:srgbClr val="005C96"/>
                </a:solidFill>
                <a:latin typeface="Georgia"/>
                <a:cs typeface="Georgia"/>
              </a:defRPr>
            </a:lvl1pPr>
          </a:lstStyle>
          <a:p>
            <a:r>
              <a:rPr lang="en-US" smtClean="0"/>
              <a:t>Click to edit Master title style</a:t>
            </a:r>
            <a:endParaRPr lang="en-US" dirty="0"/>
          </a:p>
        </p:txBody>
      </p:sp>
      <p:sp>
        <p:nvSpPr>
          <p:cNvPr id="9" name="Text Placeholder 8"/>
          <p:cNvSpPr>
            <a:spLocks noGrp="1"/>
          </p:cNvSpPr>
          <p:nvPr>
            <p:ph type="body" sz="quarter" idx="11"/>
          </p:nvPr>
        </p:nvSpPr>
        <p:spPr>
          <a:xfrm>
            <a:off x="472322" y="1600201"/>
            <a:ext cx="3829856" cy="4078288"/>
          </a:xfrm>
        </p:spPr>
        <p:txBody>
          <a:bodyPr/>
          <a:lstStyle>
            <a:lvl1pPr>
              <a:defRPr>
                <a:solidFill>
                  <a:schemeClr val="tx1">
                    <a:lumMod val="50000"/>
                    <a:lumOff val="50000"/>
                  </a:schemeClr>
                </a:solidFill>
                <a:latin typeface="Georgia" pitchFamily="18" charset="0"/>
              </a:defRPr>
            </a:lvl1pPr>
            <a:lvl2pPr>
              <a:defRPr>
                <a:solidFill>
                  <a:schemeClr val="tx1">
                    <a:lumMod val="50000"/>
                    <a:lumOff val="50000"/>
                  </a:schemeClr>
                </a:solidFill>
                <a:latin typeface="Georgia" pitchFamily="18" charset="0"/>
              </a:defRPr>
            </a:lvl2pPr>
            <a:lvl3pPr>
              <a:defRPr>
                <a:solidFill>
                  <a:schemeClr val="tx1">
                    <a:lumMod val="50000"/>
                    <a:lumOff val="50000"/>
                  </a:schemeClr>
                </a:solidFill>
                <a:latin typeface="Georgia" pitchFamily="18" charset="0"/>
              </a:defRPr>
            </a:lvl3pPr>
            <a:lvl4pPr>
              <a:defRPr>
                <a:solidFill>
                  <a:schemeClr val="tx1">
                    <a:lumMod val="50000"/>
                    <a:lumOff val="50000"/>
                  </a:schemeClr>
                </a:solidFill>
                <a:latin typeface="Georgia" pitchFamily="18" charset="0"/>
              </a:defRPr>
            </a:lvl4pPr>
            <a:lvl5pPr>
              <a:defRPr>
                <a:solidFill>
                  <a:schemeClr val="tx1">
                    <a:lumMod val="50000"/>
                    <a:lumOff val="50000"/>
                  </a:schemeClr>
                </a:solidFill>
                <a:latin typeface="Georg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3"/>
          </p:nvPr>
        </p:nvSpPr>
        <p:spPr>
          <a:xfrm>
            <a:off x="4564505" y="1602700"/>
            <a:ext cx="4122295" cy="4078288"/>
          </a:xfrm>
        </p:spPr>
        <p:txBody>
          <a:bodyPr/>
          <a:lstStyle>
            <a:lvl1pPr>
              <a:defRPr>
                <a:solidFill>
                  <a:schemeClr val="tx1">
                    <a:lumMod val="50000"/>
                    <a:lumOff val="50000"/>
                  </a:schemeClr>
                </a:solidFill>
                <a:latin typeface="Georgia" pitchFamily="18" charset="0"/>
              </a:defRPr>
            </a:lvl1pPr>
            <a:lvl2pPr>
              <a:defRPr>
                <a:solidFill>
                  <a:schemeClr val="tx1">
                    <a:lumMod val="50000"/>
                    <a:lumOff val="50000"/>
                  </a:schemeClr>
                </a:solidFill>
                <a:latin typeface="Georgia" pitchFamily="18" charset="0"/>
              </a:defRPr>
            </a:lvl2pPr>
            <a:lvl3pPr>
              <a:defRPr>
                <a:solidFill>
                  <a:schemeClr val="tx1">
                    <a:lumMod val="50000"/>
                    <a:lumOff val="50000"/>
                  </a:schemeClr>
                </a:solidFill>
                <a:latin typeface="Georgia" pitchFamily="18" charset="0"/>
              </a:defRPr>
            </a:lvl3pPr>
            <a:lvl4pPr>
              <a:defRPr>
                <a:solidFill>
                  <a:schemeClr val="tx1">
                    <a:lumMod val="50000"/>
                    <a:lumOff val="50000"/>
                  </a:schemeClr>
                </a:solidFill>
                <a:latin typeface="Georgia" pitchFamily="18" charset="0"/>
              </a:defRPr>
            </a:lvl4pPr>
            <a:lvl5pPr>
              <a:defRPr>
                <a:solidFill>
                  <a:schemeClr val="tx1">
                    <a:lumMod val="50000"/>
                    <a:lumOff val="50000"/>
                  </a:schemeClr>
                </a:solidFill>
                <a:latin typeface="Georg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4"/>
          </p:nvPr>
        </p:nvSpPr>
        <p:spPr>
          <a:xfrm>
            <a:off x="6553200" y="6292850"/>
            <a:ext cx="2133600" cy="365125"/>
          </a:xfrm>
        </p:spPr>
        <p:txBody>
          <a:bodyPr/>
          <a:lstStyle>
            <a:lvl1pPr>
              <a:defRPr>
                <a:solidFill>
                  <a:schemeClr val="bg1"/>
                </a:solidFill>
                <a:latin typeface="Georgia" pitchFamily="-112" charset="0"/>
              </a:defRPr>
            </a:lvl1pPr>
          </a:lstStyle>
          <a:p>
            <a:pPr>
              <a:defRPr/>
            </a:pPr>
            <a:fld id="{C6D341BC-B415-46FD-9485-CA59C3006455}"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852908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Graphics)">
    <p:spTree>
      <p:nvGrpSpPr>
        <p:cNvPr id="1" name=""/>
        <p:cNvGrpSpPr/>
        <p:nvPr/>
      </p:nvGrpSpPr>
      <p:grpSpPr>
        <a:xfrm>
          <a:off x="0" y="0"/>
          <a:ext cx="0" cy="0"/>
          <a:chOff x="0" y="0"/>
          <a:chExt cx="0" cy="0"/>
        </a:xfrm>
      </p:grpSpPr>
      <p:pic>
        <p:nvPicPr>
          <p:cNvPr id="4" name="Picture 6" descr="RAP_slide_footer.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78538"/>
            <a:ext cx="926147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lang="en-US" sz="3600">
                <a:solidFill>
                  <a:srgbClr val="005C96"/>
                </a:solidFill>
                <a:latin typeface="Georg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17638"/>
            <a:ext cx="8229600" cy="4417678"/>
          </a:xfrm>
        </p:spPr>
        <p:txBody>
          <a:bodyPr/>
          <a:lstStyle>
            <a:lvl1pPr>
              <a:defRPr lang="en-US" sz="3200" baseline="0">
                <a:solidFill>
                  <a:schemeClr val="tx1">
                    <a:lumMod val="50000"/>
                    <a:lumOff val="50000"/>
                  </a:schemeClr>
                </a:solidFill>
                <a:latin typeface="Georgia" pitchFamily="18" charset="0"/>
              </a:defRPr>
            </a:lvl1pPr>
            <a:lvl2pPr>
              <a:buFont typeface="Calibri" pitchFamily="34" charset="0"/>
              <a:buNone/>
              <a:defRPr lang="en-US" sz="3200" smtClean="0">
                <a:solidFill>
                  <a:schemeClr val="tx1">
                    <a:lumMod val="50000"/>
                    <a:lumOff val="50000"/>
                  </a:schemeClr>
                </a:solidFill>
                <a:latin typeface="Georgia" pitchFamily="18" charset="0"/>
              </a:defRPr>
            </a:lvl2pPr>
            <a:lvl3pPr>
              <a:defRPr baseline="0">
                <a:solidFill>
                  <a:schemeClr val="tx1">
                    <a:lumMod val="50000"/>
                    <a:lumOff val="50000"/>
                  </a:schemeClr>
                </a:solidFill>
                <a:latin typeface="Georgia"/>
                <a:cs typeface="Georgia"/>
              </a:defRPr>
            </a:lvl3pPr>
            <a:lvl4pPr>
              <a:defRPr>
                <a:solidFill>
                  <a:schemeClr val="tx1">
                    <a:lumMod val="50000"/>
                    <a:lumOff val="50000"/>
                  </a:schemeClr>
                </a:solidFill>
                <a:latin typeface="Georgia"/>
                <a:cs typeface="Georgia"/>
              </a:defRPr>
            </a:lvl4pPr>
            <a:lvl5pPr>
              <a:defRPr>
                <a:solidFill>
                  <a:schemeClr val="tx1">
                    <a:lumMod val="50000"/>
                    <a:lumOff val="50000"/>
                  </a:schemeClr>
                </a:solidFill>
                <a:latin typeface="Georgia"/>
                <a:cs typeface="Georgia"/>
              </a:defRPr>
            </a:lvl5pPr>
          </a:lstStyle>
          <a:p>
            <a:pPr lvl="0"/>
            <a:r>
              <a:rPr lang="en-US" smtClean="0"/>
              <a:t>Click to edit Master text styles</a:t>
            </a:r>
          </a:p>
        </p:txBody>
      </p:sp>
      <p:sp>
        <p:nvSpPr>
          <p:cNvPr id="5" name="Slide Number Placeholder 5"/>
          <p:cNvSpPr>
            <a:spLocks noGrp="1"/>
          </p:cNvSpPr>
          <p:nvPr>
            <p:ph type="sldNum" sz="quarter" idx="10"/>
          </p:nvPr>
        </p:nvSpPr>
        <p:spPr>
          <a:xfrm>
            <a:off x="6553200" y="6292850"/>
            <a:ext cx="2133600" cy="365125"/>
          </a:xfrm>
        </p:spPr>
        <p:txBody>
          <a:bodyPr/>
          <a:lstStyle>
            <a:lvl1pPr>
              <a:defRPr>
                <a:solidFill>
                  <a:schemeClr val="bg1"/>
                </a:solidFill>
                <a:latin typeface="Georgia" pitchFamily="-112" charset="0"/>
              </a:defRPr>
            </a:lvl1pPr>
          </a:lstStyle>
          <a:p>
            <a:pPr>
              <a:defRPr/>
            </a:pPr>
            <a:fld id="{8BE0277E-7161-4DFA-A559-9126F2266B54}"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483808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0" y="0"/>
            <a:ext cx="9144000" cy="801688"/>
          </a:xfrm>
          <a:prstGeom prst="rect">
            <a:avLst/>
          </a:prstGeom>
          <a:solidFill>
            <a:srgbClr val="005C96"/>
          </a:solidFill>
          <a:ln w="9525">
            <a:solidFill>
              <a:srgbClr val="005C96"/>
            </a:solidFill>
            <a:miter lim="800000"/>
            <a:headEnd/>
            <a:tailEnd/>
          </a:ln>
          <a:effectLst>
            <a:outerShdw blurRad="63500" dist="23000" dir="5400000" rotWithShape="0">
              <a:srgbClr val="000000">
                <a:alpha val="34998"/>
              </a:srgbClr>
            </a:outerShdw>
          </a:effectLst>
        </p:spPr>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TextBox 3"/>
          <p:cNvSpPr txBox="1">
            <a:spLocks noChangeArrowheads="1"/>
          </p:cNvSpPr>
          <p:nvPr userDrawn="1"/>
        </p:nvSpPr>
        <p:spPr bwMode="auto">
          <a:xfrm>
            <a:off x="2817813" y="1287463"/>
            <a:ext cx="3227387" cy="46196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2400" b="1" dirty="0" smtClean="0">
                <a:solidFill>
                  <a:prstClr val="black"/>
                </a:solidFill>
                <a:latin typeface="Georgia" pitchFamily="18" charset="0"/>
              </a:rPr>
              <a:t>About RAP</a:t>
            </a:r>
          </a:p>
        </p:txBody>
      </p:sp>
      <p:sp>
        <p:nvSpPr>
          <p:cNvPr id="5" name="Rectangle 9"/>
          <p:cNvSpPr>
            <a:spLocks noChangeArrowheads="1"/>
          </p:cNvSpPr>
          <p:nvPr userDrawn="1"/>
        </p:nvSpPr>
        <p:spPr bwMode="auto">
          <a:xfrm>
            <a:off x="457200" y="1923923"/>
            <a:ext cx="81915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dirty="0">
                <a:solidFill>
                  <a:prstClr val="black"/>
                </a:solidFill>
                <a:latin typeface="Georgia" pitchFamily="-112" charset="0"/>
              </a:rPr>
              <a:t>	The Regulatory Assistance Project (RAP) is a global, non-profit team of experts that 	focuses on the long-term economic and environmental sustainability of the power 	and natural gas sectors. RAP has deep expertise in regulatory and market policies 	that:</a:t>
            </a:r>
          </a:p>
          <a:p>
            <a:pPr marL="2171700" lvl="4" indent="-342900">
              <a:buFont typeface="Wingdings" pitchFamily="-112" charset="2"/>
              <a:buChar char="§"/>
            </a:pPr>
            <a:r>
              <a:rPr lang="en-US" sz="1600" dirty="0">
                <a:solidFill>
                  <a:prstClr val="black"/>
                </a:solidFill>
                <a:latin typeface="Georgia" pitchFamily="-112" charset="0"/>
              </a:rPr>
              <a:t>Promote economic efficiency</a:t>
            </a:r>
          </a:p>
          <a:p>
            <a:pPr marL="2171700" lvl="4" indent="-342900">
              <a:buFont typeface="Wingdings" pitchFamily="-112" charset="2"/>
              <a:buChar char="§"/>
            </a:pPr>
            <a:r>
              <a:rPr lang="en-US" sz="1600" dirty="0">
                <a:solidFill>
                  <a:prstClr val="black"/>
                </a:solidFill>
                <a:latin typeface="Georgia" pitchFamily="-112" charset="0"/>
              </a:rPr>
              <a:t>Protect the environment</a:t>
            </a:r>
          </a:p>
          <a:p>
            <a:pPr marL="2171700" lvl="4" indent="-342900">
              <a:buFont typeface="Wingdings" pitchFamily="-112" charset="2"/>
              <a:buChar char="§"/>
            </a:pPr>
            <a:r>
              <a:rPr lang="en-US" sz="1600" dirty="0">
                <a:solidFill>
                  <a:prstClr val="black"/>
                </a:solidFill>
                <a:latin typeface="Georgia" pitchFamily="-112" charset="0"/>
              </a:rPr>
              <a:t>Ensure system reliability</a:t>
            </a:r>
          </a:p>
          <a:p>
            <a:pPr marL="2171700" lvl="4" indent="-342900">
              <a:buFont typeface="Wingdings" pitchFamily="-112" charset="2"/>
              <a:buChar char="§"/>
            </a:pPr>
            <a:r>
              <a:rPr lang="en-US" sz="1600" dirty="0">
                <a:solidFill>
                  <a:prstClr val="black"/>
                </a:solidFill>
                <a:latin typeface="Georgia" pitchFamily="-112" charset="0"/>
              </a:rPr>
              <a:t>Allocate system benefits fairly among all consumers</a:t>
            </a:r>
          </a:p>
          <a:p>
            <a:endParaRPr lang="en-US" sz="1600" dirty="0">
              <a:solidFill>
                <a:prstClr val="black"/>
              </a:solidFill>
              <a:latin typeface="Georgia" pitchFamily="-112" charset="0"/>
            </a:endParaRPr>
          </a:p>
          <a:p>
            <a:r>
              <a:rPr lang="en-US" sz="1600" dirty="0">
                <a:solidFill>
                  <a:prstClr val="black"/>
                </a:solidFill>
                <a:latin typeface="Georgia" pitchFamily="-112" charset="0"/>
              </a:rPr>
              <a:t>	Learn more about RAP at </a:t>
            </a:r>
            <a:r>
              <a:rPr lang="en-US" sz="1600" dirty="0">
                <a:solidFill>
                  <a:srgbClr val="595959"/>
                </a:solidFill>
                <a:latin typeface="Georgia" pitchFamily="-112" charset="0"/>
              </a:rPr>
              <a:t>www.raponline.org</a:t>
            </a:r>
          </a:p>
        </p:txBody>
      </p:sp>
      <p:pic>
        <p:nvPicPr>
          <p:cNvPr id="6"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7325" y="5624513"/>
            <a:ext cx="876935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8"/>
          <p:cNvSpPr>
            <a:spLocks noGrp="1"/>
          </p:cNvSpPr>
          <p:nvPr>
            <p:ph type="body" sz="quarter" idx="11" hasCustomPrompt="1"/>
          </p:nvPr>
        </p:nvSpPr>
        <p:spPr>
          <a:xfrm>
            <a:off x="981857" y="4781318"/>
            <a:ext cx="7562536" cy="735063"/>
          </a:xfrm>
          <a:solidFill>
            <a:schemeClr val="bg1">
              <a:lumMod val="85000"/>
            </a:schemeClr>
          </a:solidFill>
        </p:spPr>
        <p:txBody>
          <a:bodyPr anchor="ctr"/>
          <a:lstStyle>
            <a:lvl1pPr marL="0" indent="0" algn="ctr">
              <a:buFontTx/>
              <a:buNone/>
              <a:defRPr sz="1400" b="1" baseline="0">
                <a:solidFill>
                  <a:schemeClr val="tx1">
                    <a:lumMod val="50000"/>
                    <a:lumOff val="50000"/>
                  </a:schemeClr>
                </a:solidFill>
                <a:latin typeface="Georgia" pitchFamily="18" charset="0"/>
              </a:defRPr>
            </a:lvl1pPr>
            <a:lvl2pPr>
              <a:defRPr>
                <a:solidFill>
                  <a:schemeClr val="tx1">
                    <a:lumMod val="50000"/>
                    <a:lumOff val="50000"/>
                  </a:schemeClr>
                </a:solidFill>
                <a:latin typeface="Georgia" pitchFamily="18" charset="0"/>
              </a:defRPr>
            </a:lvl2pPr>
            <a:lvl3pPr>
              <a:defRPr>
                <a:solidFill>
                  <a:schemeClr val="tx1">
                    <a:lumMod val="50000"/>
                    <a:lumOff val="50000"/>
                  </a:schemeClr>
                </a:solidFill>
                <a:latin typeface="Georgia" pitchFamily="18" charset="0"/>
              </a:defRPr>
            </a:lvl3pPr>
            <a:lvl4pPr>
              <a:defRPr>
                <a:solidFill>
                  <a:schemeClr val="tx1">
                    <a:lumMod val="50000"/>
                    <a:lumOff val="50000"/>
                  </a:schemeClr>
                </a:solidFill>
                <a:latin typeface="Georgia" pitchFamily="18" charset="0"/>
              </a:defRPr>
            </a:lvl4pPr>
            <a:lvl5pPr>
              <a:defRPr>
                <a:solidFill>
                  <a:schemeClr val="tx1">
                    <a:lumMod val="50000"/>
                    <a:lumOff val="50000"/>
                  </a:schemeClr>
                </a:solidFill>
                <a:latin typeface="Georgia" pitchFamily="18" charset="0"/>
              </a:defRPr>
            </a:lvl5pPr>
          </a:lstStyle>
          <a:p>
            <a:pPr lvl="0"/>
            <a:r>
              <a:rPr lang="en-US" dirty="0" smtClean="0"/>
              <a:t>Click to add presenter contact information</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32320" y="137854"/>
            <a:ext cx="1932167" cy="525979"/>
          </a:xfrm>
          <a:prstGeom prst="rect">
            <a:avLst/>
          </a:prstGeom>
        </p:spPr>
      </p:pic>
    </p:spTree>
    <p:extLst>
      <p:ext uri="{BB962C8B-B14F-4D97-AF65-F5344CB8AC3E}">
        <p14:creationId xmlns:p14="http://schemas.microsoft.com/office/powerpoint/2010/main" val="3959184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vl1pPr>
          </a:lstStyle>
          <a:p>
            <a:fld id="{0EAE1ED1-9679-4F66-A952-1D4098149570}" type="slidenum">
              <a:rPr lang="en-US"/>
              <a:pPr/>
              <a:t>‹#›</a:t>
            </a:fld>
            <a:endParaRPr lang="en-US"/>
          </a:p>
        </p:txBody>
      </p:sp>
    </p:spTree>
    <p:extLst>
      <p:ext uri="{BB962C8B-B14F-4D97-AF65-F5344CB8AC3E}">
        <p14:creationId xmlns:p14="http://schemas.microsoft.com/office/powerpoint/2010/main" val="1881926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2CC43C87-2ECB-4170-915B-D54929B15EF8}" type="slidenum">
              <a:rPr lang="en-US"/>
              <a:pPr>
                <a:defRPr/>
              </a:pPr>
              <a:t>‹#›</a:t>
            </a:fld>
            <a:endParaRPr lang="en-US"/>
          </a:p>
        </p:txBody>
      </p:sp>
    </p:spTree>
    <p:extLst>
      <p:ext uri="{BB962C8B-B14F-4D97-AF65-F5344CB8AC3E}">
        <p14:creationId xmlns:p14="http://schemas.microsoft.com/office/powerpoint/2010/main" val="1911926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No Bullets)">
    <p:spTree>
      <p:nvGrpSpPr>
        <p:cNvPr id="1" name=""/>
        <p:cNvGrpSpPr/>
        <p:nvPr/>
      </p:nvGrpSpPr>
      <p:grpSpPr>
        <a:xfrm>
          <a:off x="0" y="0"/>
          <a:ext cx="0" cy="0"/>
          <a:chOff x="0" y="0"/>
          <a:chExt cx="0" cy="0"/>
        </a:xfrm>
      </p:grpSpPr>
      <p:pic>
        <p:nvPicPr>
          <p:cNvPr id="4" name="Picture 6" descr="RAP_slide_footer.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78538"/>
            <a:ext cx="926147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274638"/>
            <a:ext cx="8229600" cy="1143000"/>
          </a:xfrm>
        </p:spPr>
        <p:txBody>
          <a:bodyPr>
            <a:normAutofit/>
          </a:bodyPr>
          <a:lstStyle>
            <a:lvl1pPr>
              <a:defRPr sz="3600" baseline="0">
                <a:solidFill>
                  <a:srgbClr val="005C96"/>
                </a:solidFill>
                <a:latin typeface="Georgia"/>
                <a:cs typeface="Georgia"/>
              </a:defRPr>
            </a:lvl1pPr>
          </a:lstStyle>
          <a:p>
            <a:r>
              <a:rPr lang="en-US" smtClean="0"/>
              <a:t>Click to edit Master title style</a:t>
            </a:r>
            <a:endParaRPr lang="en-US" dirty="0"/>
          </a:p>
        </p:txBody>
      </p:sp>
      <p:sp>
        <p:nvSpPr>
          <p:cNvPr id="9" name="Text Placeholder 8"/>
          <p:cNvSpPr>
            <a:spLocks noGrp="1"/>
          </p:cNvSpPr>
          <p:nvPr>
            <p:ph type="body" sz="quarter" idx="11"/>
          </p:nvPr>
        </p:nvSpPr>
        <p:spPr>
          <a:xfrm>
            <a:off x="472321" y="1600201"/>
            <a:ext cx="8214479" cy="4078288"/>
          </a:xfrm>
        </p:spPr>
        <p:txBody>
          <a:bodyPr/>
          <a:lstStyle>
            <a:lvl1pPr marL="0" indent="0">
              <a:buNone/>
              <a:defRPr baseline="0">
                <a:solidFill>
                  <a:schemeClr val="tx1"/>
                </a:solidFill>
                <a:latin typeface="Georgia" pitchFamily="18" charset="0"/>
              </a:defRPr>
            </a:lvl1pPr>
            <a:lvl2pPr marL="457200" indent="0">
              <a:buNone/>
              <a:defRPr>
                <a:solidFill>
                  <a:schemeClr val="tx1"/>
                </a:solidFill>
                <a:latin typeface="Georgia" pitchFamily="18" charset="0"/>
              </a:defRPr>
            </a:lvl2pPr>
            <a:lvl3pPr marL="914400" indent="0">
              <a:buNone/>
              <a:defRPr>
                <a:solidFill>
                  <a:schemeClr val="tx1"/>
                </a:solidFill>
                <a:latin typeface="Georgia" pitchFamily="18" charset="0"/>
              </a:defRPr>
            </a:lvl3pPr>
            <a:lvl4pPr marL="1371600" indent="0">
              <a:buNone/>
              <a:defRPr>
                <a:solidFill>
                  <a:schemeClr val="tx1"/>
                </a:solidFill>
                <a:latin typeface="Georgia" pitchFamily="18" charset="0"/>
              </a:defRPr>
            </a:lvl4pPr>
            <a:lvl5pPr marL="1828800" indent="0">
              <a:buNone/>
              <a:defRPr>
                <a:solidFill>
                  <a:schemeClr val="tx1"/>
                </a:solidFill>
                <a:latin typeface="Georg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2"/>
          </p:nvPr>
        </p:nvSpPr>
        <p:spPr>
          <a:xfrm>
            <a:off x="6553200" y="6292850"/>
            <a:ext cx="2133600" cy="365125"/>
          </a:xfrm>
        </p:spPr>
        <p:txBody>
          <a:bodyPr/>
          <a:lstStyle>
            <a:lvl1pPr>
              <a:defRPr>
                <a:solidFill>
                  <a:schemeClr val="bg1"/>
                </a:solidFill>
                <a:latin typeface="Georgia" pitchFamily="-112" charset="0"/>
              </a:defRPr>
            </a:lvl1pPr>
          </a:lstStyle>
          <a:p>
            <a:pPr>
              <a:defRPr/>
            </a:pPr>
            <a:fld id="{1187B7FA-46CF-47F2-BA3A-536B89D455EE}" type="slidenum">
              <a:rPr lang="en-US"/>
              <a:pPr>
                <a:defRPr/>
              </a:pPr>
              <a:t>‹#›</a:t>
            </a:fld>
            <a:endParaRPr lang="en-US" dirty="0"/>
          </a:p>
        </p:txBody>
      </p:sp>
    </p:spTree>
    <p:extLst>
      <p:ext uri="{BB962C8B-B14F-4D97-AF65-F5344CB8AC3E}">
        <p14:creationId xmlns:p14="http://schemas.microsoft.com/office/powerpoint/2010/main" val="3354977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Text)">
    <p:spTree>
      <p:nvGrpSpPr>
        <p:cNvPr id="1" name=""/>
        <p:cNvGrpSpPr/>
        <p:nvPr/>
      </p:nvGrpSpPr>
      <p:grpSpPr>
        <a:xfrm>
          <a:off x="0" y="0"/>
          <a:ext cx="0" cy="0"/>
          <a:chOff x="0" y="0"/>
          <a:chExt cx="0" cy="0"/>
        </a:xfrm>
      </p:grpSpPr>
      <p:pic>
        <p:nvPicPr>
          <p:cNvPr id="4" name="Picture 6" descr="RAP_slide_footer.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78538"/>
            <a:ext cx="926147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274638"/>
            <a:ext cx="8229600" cy="1143000"/>
          </a:xfrm>
        </p:spPr>
        <p:txBody>
          <a:bodyPr>
            <a:normAutofit/>
          </a:bodyPr>
          <a:lstStyle>
            <a:lvl1pPr>
              <a:defRPr sz="3600" baseline="0">
                <a:solidFill>
                  <a:srgbClr val="005C96"/>
                </a:solidFill>
                <a:latin typeface="Georgia"/>
                <a:cs typeface="Georgia"/>
              </a:defRPr>
            </a:lvl1pPr>
          </a:lstStyle>
          <a:p>
            <a:r>
              <a:rPr lang="en-US" smtClean="0"/>
              <a:t>Click to edit Master title style</a:t>
            </a:r>
            <a:endParaRPr lang="en-US" dirty="0"/>
          </a:p>
        </p:txBody>
      </p:sp>
      <p:sp>
        <p:nvSpPr>
          <p:cNvPr id="9" name="Text Placeholder 8"/>
          <p:cNvSpPr>
            <a:spLocks noGrp="1"/>
          </p:cNvSpPr>
          <p:nvPr>
            <p:ph type="body" sz="quarter" idx="11"/>
          </p:nvPr>
        </p:nvSpPr>
        <p:spPr>
          <a:xfrm>
            <a:off x="472321" y="1600201"/>
            <a:ext cx="8214479" cy="4078288"/>
          </a:xfrm>
        </p:spPr>
        <p:txBody>
          <a:bodyPr/>
          <a:lstStyle>
            <a:lvl1pPr>
              <a:defRPr>
                <a:solidFill>
                  <a:schemeClr val="tx1"/>
                </a:solidFill>
                <a:latin typeface="Georgia" pitchFamily="18" charset="0"/>
              </a:defRPr>
            </a:lvl1pPr>
            <a:lvl2pPr>
              <a:defRPr>
                <a:solidFill>
                  <a:schemeClr val="tx1"/>
                </a:solidFill>
                <a:latin typeface="Georgia" pitchFamily="18" charset="0"/>
              </a:defRPr>
            </a:lvl2pPr>
            <a:lvl3pPr>
              <a:defRPr>
                <a:solidFill>
                  <a:schemeClr val="tx1"/>
                </a:solidFill>
                <a:latin typeface="Georgia" pitchFamily="18" charset="0"/>
              </a:defRPr>
            </a:lvl3pPr>
            <a:lvl4pPr>
              <a:defRPr>
                <a:solidFill>
                  <a:schemeClr val="tx1"/>
                </a:solidFill>
                <a:latin typeface="Georgia" pitchFamily="18" charset="0"/>
              </a:defRPr>
            </a:lvl4pPr>
            <a:lvl5pPr>
              <a:defRPr>
                <a:solidFill>
                  <a:schemeClr val="tx1"/>
                </a:solidFill>
                <a:latin typeface="Georg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2"/>
          </p:nvPr>
        </p:nvSpPr>
        <p:spPr>
          <a:xfrm>
            <a:off x="6553200" y="6292850"/>
            <a:ext cx="2133600" cy="365125"/>
          </a:xfrm>
        </p:spPr>
        <p:txBody>
          <a:bodyPr/>
          <a:lstStyle>
            <a:lvl1pPr>
              <a:defRPr>
                <a:solidFill>
                  <a:schemeClr val="bg1"/>
                </a:solidFill>
                <a:latin typeface="Georgia" pitchFamily="-112" charset="0"/>
              </a:defRPr>
            </a:lvl1pPr>
          </a:lstStyle>
          <a:p>
            <a:pPr>
              <a:defRPr/>
            </a:pPr>
            <a:fld id="{F17FF07E-C75B-4A53-9075-26CE228E03C3}" type="slidenum">
              <a:rPr lang="en-US"/>
              <a:pPr>
                <a:defRPr/>
              </a:pPr>
              <a:t>‹#›</a:t>
            </a:fld>
            <a:endParaRPr lang="en-US" dirty="0"/>
          </a:p>
        </p:txBody>
      </p:sp>
    </p:spTree>
    <p:extLst>
      <p:ext uri="{BB962C8B-B14F-4D97-AF65-F5344CB8AC3E}">
        <p14:creationId xmlns:p14="http://schemas.microsoft.com/office/powerpoint/2010/main" val="4236762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2 Column)">
    <p:spTree>
      <p:nvGrpSpPr>
        <p:cNvPr id="1" name=""/>
        <p:cNvGrpSpPr/>
        <p:nvPr/>
      </p:nvGrpSpPr>
      <p:grpSpPr>
        <a:xfrm>
          <a:off x="0" y="0"/>
          <a:ext cx="0" cy="0"/>
          <a:chOff x="0" y="0"/>
          <a:chExt cx="0" cy="0"/>
        </a:xfrm>
      </p:grpSpPr>
      <p:pic>
        <p:nvPicPr>
          <p:cNvPr id="5" name="Picture 6" descr="RAP_slide_footer.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78538"/>
            <a:ext cx="926147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274638"/>
            <a:ext cx="8229600" cy="1143000"/>
          </a:xfrm>
        </p:spPr>
        <p:txBody>
          <a:bodyPr>
            <a:normAutofit/>
          </a:bodyPr>
          <a:lstStyle>
            <a:lvl1pPr>
              <a:defRPr sz="3600" baseline="0">
                <a:solidFill>
                  <a:srgbClr val="005C96"/>
                </a:solidFill>
                <a:latin typeface="Georgia"/>
                <a:cs typeface="Georgia"/>
              </a:defRPr>
            </a:lvl1pPr>
          </a:lstStyle>
          <a:p>
            <a:r>
              <a:rPr lang="en-US" smtClean="0"/>
              <a:t>Click to edit Master title style</a:t>
            </a:r>
            <a:endParaRPr lang="en-US" dirty="0"/>
          </a:p>
        </p:txBody>
      </p:sp>
      <p:sp>
        <p:nvSpPr>
          <p:cNvPr id="9" name="Text Placeholder 8"/>
          <p:cNvSpPr>
            <a:spLocks noGrp="1"/>
          </p:cNvSpPr>
          <p:nvPr>
            <p:ph type="body" sz="quarter" idx="11"/>
          </p:nvPr>
        </p:nvSpPr>
        <p:spPr>
          <a:xfrm>
            <a:off x="472322" y="1600201"/>
            <a:ext cx="3829856" cy="4078288"/>
          </a:xfrm>
        </p:spPr>
        <p:txBody>
          <a:bodyPr/>
          <a:lstStyle>
            <a:lvl1pPr>
              <a:defRPr>
                <a:solidFill>
                  <a:schemeClr val="tx1"/>
                </a:solidFill>
                <a:latin typeface="Georgia" pitchFamily="18" charset="0"/>
              </a:defRPr>
            </a:lvl1pPr>
            <a:lvl2pPr>
              <a:defRPr>
                <a:solidFill>
                  <a:schemeClr val="tx1"/>
                </a:solidFill>
                <a:latin typeface="Georgia" pitchFamily="18" charset="0"/>
              </a:defRPr>
            </a:lvl2pPr>
            <a:lvl3pPr>
              <a:defRPr>
                <a:solidFill>
                  <a:schemeClr val="tx1"/>
                </a:solidFill>
                <a:latin typeface="Georgia" pitchFamily="18" charset="0"/>
              </a:defRPr>
            </a:lvl3pPr>
            <a:lvl4pPr>
              <a:defRPr>
                <a:solidFill>
                  <a:schemeClr val="tx1"/>
                </a:solidFill>
                <a:latin typeface="Georgia" pitchFamily="18" charset="0"/>
              </a:defRPr>
            </a:lvl4pPr>
            <a:lvl5pPr>
              <a:defRPr>
                <a:solidFill>
                  <a:schemeClr val="tx1"/>
                </a:solidFill>
                <a:latin typeface="Georg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3"/>
          </p:nvPr>
        </p:nvSpPr>
        <p:spPr>
          <a:xfrm>
            <a:off x="4564505" y="1602700"/>
            <a:ext cx="4122295" cy="4078288"/>
          </a:xfrm>
        </p:spPr>
        <p:txBody>
          <a:bodyPr/>
          <a:lstStyle>
            <a:lvl1pPr>
              <a:defRPr>
                <a:solidFill>
                  <a:schemeClr val="tx1"/>
                </a:solidFill>
                <a:latin typeface="Georgia" pitchFamily="18" charset="0"/>
              </a:defRPr>
            </a:lvl1pPr>
            <a:lvl2pPr>
              <a:defRPr>
                <a:solidFill>
                  <a:schemeClr val="tx1"/>
                </a:solidFill>
                <a:latin typeface="Georgia" pitchFamily="18" charset="0"/>
              </a:defRPr>
            </a:lvl2pPr>
            <a:lvl3pPr>
              <a:defRPr>
                <a:solidFill>
                  <a:schemeClr val="tx1"/>
                </a:solidFill>
                <a:latin typeface="Georgia" pitchFamily="18" charset="0"/>
              </a:defRPr>
            </a:lvl3pPr>
            <a:lvl4pPr>
              <a:defRPr>
                <a:solidFill>
                  <a:schemeClr val="tx1"/>
                </a:solidFill>
                <a:latin typeface="Georgia" pitchFamily="18" charset="0"/>
              </a:defRPr>
            </a:lvl4pPr>
            <a:lvl5pPr>
              <a:defRPr>
                <a:solidFill>
                  <a:schemeClr val="tx1"/>
                </a:solidFill>
                <a:latin typeface="Georg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4"/>
          </p:nvPr>
        </p:nvSpPr>
        <p:spPr>
          <a:xfrm>
            <a:off x="6553200" y="6292850"/>
            <a:ext cx="2133600" cy="365125"/>
          </a:xfrm>
        </p:spPr>
        <p:txBody>
          <a:bodyPr/>
          <a:lstStyle>
            <a:lvl1pPr>
              <a:defRPr>
                <a:solidFill>
                  <a:schemeClr val="bg1"/>
                </a:solidFill>
                <a:latin typeface="Georgia" pitchFamily="-112" charset="0"/>
              </a:defRPr>
            </a:lvl1pPr>
          </a:lstStyle>
          <a:p>
            <a:pPr>
              <a:defRPr/>
            </a:pPr>
            <a:fld id="{1DCDDBBF-5DD0-4736-9B24-62E780EC1840}" type="slidenum">
              <a:rPr lang="en-US"/>
              <a:pPr>
                <a:defRPr/>
              </a:pPr>
              <a:t>‹#›</a:t>
            </a:fld>
            <a:endParaRPr lang="en-US" dirty="0"/>
          </a:p>
        </p:txBody>
      </p:sp>
    </p:spTree>
    <p:extLst>
      <p:ext uri="{BB962C8B-B14F-4D97-AF65-F5344CB8AC3E}">
        <p14:creationId xmlns:p14="http://schemas.microsoft.com/office/powerpoint/2010/main" val="3629916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Graphics)">
    <p:spTree>
      <p:nvGrpSpPr>
        <p:cNvPr id="1" name=""/>
        <p:cNvGrpSpPr/>
        <p:nvPr/>
      </p:nvGrpSpPr>
      <p:grpSpPr>
        <a:xfrm>
          <a:off x="0" y="0"/>
          <a:ext cx="0" cy="0"/>
          <a:chOff x="0" y="0"/>
          <a:chExt cx="0" cy="0"/>
        </a:xfrm>
      </p:grpSpPr>
      <p:pic>
        <p:nvPicPr>
          <p:cNvPr id="4" name="Picture 6" descr="RAP_slide_footer.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78538"/>
            <a:ext cx="926147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lang="en-US" sz="3600">
                <a:solidFill>
                  <a:srgbClr val="005C96"/>
                </a:solidFill>
                <a:latin typeface="Georg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17638"/>
            <a:ext cx="8229600" cy="4417678"/>
          </a:xfrm>
        </p:spPr>
        <p:txBody>
          <a:bodyPr/>
          <a:lstStyle>
            <a:lvl1pPr>
              <a:defRPr lang="en-US" sz="3200" baseline="0">
                <a:solidFill>
                  <a:schemeClr val="tx1"/>
                </a:solidFill>
                <a:latin typeface="Georgia" pitchFamily="18" charset="0"/>
              </a:defRPr>
            </a:lvl1pPr>
            <a:lvl2pPr>
              <a:buFont typeface="Calibri" pitchFamily="34" charset="0"/>
              <a:buNone/>
              <a:defRPr lang="en-US" sz="3200" smtClean="0">
                <a:solidFill>
                  <a:schemeClr val="tx1">
                    <a:lumMod val="50000"/>
                    <a:lumOff val="50000"/>
                  </a:schemeClr>
                </a:solidFill>
                <a:latin typeface="Georgia" pitchFamily="18" charset="0"/>
              </a:defRPr>
            </a:lvl2pPr>
            <a:lvl3pPr>
              <a:defRPr baseline="0">
                <a:solidFill>
                  <a:schemeClr val="tx1">
                    <a:lumMod val="50000"/>
                    <a:lumOff val="50000"/>
                  </a:schemeClr>
                </a:solidFill>
                <a:latin typeface="Georgia"/>
                <a:cs typeface="Georgia"/>
              </a:defRPr>
            </a:lvl3pPr>
            <a:lvl4pPr>
              <a:defRPr>
                <a:solidFill>
                  <a:schemeClr val="tx1">
                    <a:lumMod val="50000"/>
                    <a:lumOff val="50000"/>
                  </a:schemeClr>
                </a:solidFill>
                <a:latin typeface="Georgia"/>
                <a:cs typeface="Georgia"/>
              </a:defRPr>
            </a:lvl4pPr>
            <a:lvl5pPr>
              <a:defRPr>
                <a:solidFill>
                  <a:schemeClr val="tx1">
                    <a:lumMod val="50000"/>
                    <a:lumOff val="50000"/>
                  </a:schemeClr>
                </a:solidFill>
                <a:latin typeface="Georgia"/>
                <a:cs typeface="Georgia"/>
              </a:defRPr>
            </a:lvl5pPr>
          </a:lstStyle>
          <a:p>
            <a:pPr lvl="0"/>
            <a:r>
              <a:rPr lang="en-US" smtClean="0"/>
              <a:t>Click to edit Master text styles</a:t>
            </a:r>
          </a:p>
        </p:txBody>
      </p:sp>
      <p:sp>
        <p:nvSpPr>
          <p:cNvPr id="5" name="Slide Number Placeholder 5"/>
          <p:cNvSpPr>
            <a:spLocks noGrp="1"/>
          </p:cNvSpPr>
          <p:nvPr>
            <p:ph type="sldNum" sz="quarter" idx="10"/>
          </p:nvPr>
        </p:nvSpPr>
        <p:spPr>
          <a:xfrm>
            <a:off x="6553200" y="6292850"/>
            <a:ext cx="2133600" cy="365125"/>
          </a:xfrm>
        </p:spPr>
        <p:txBody>
          <a:bodyPr/>
          <a:lstStyle>
            <a:lvl1pPr>
              <a:defRPr>
                <a:solidFill>
                  <a:schemeClr val="bg1"/>
                </a:solidFill>
                <a:latin typeface="Georgia" pitchFamily="-112" charset="0"/>
              </a:defRPr>
            </a:lvl1pPr>
          </a:lstStyle>
          <a:p>
            <a:pPr>
              <a:defRPr/>
            </a:pPr>
            <a:fld id="{C15A7A5D-A456-43C7-BE17-0E4D9054B8E3}" type="slidenum">
              <a:rPr lang="en-US"/>
              <a:pPr>
                <a:defRPr/>
              </a:pPr>
              <a:t>‹#›</a:t>
            </a:fld>
            <a:endParaRPr lang="en-US" dirty="0"/>
          </a:p>
        </p:txBody>
      </p:sp>
    </p:spTree>
    <p:extLst>
      <p:ext uri="{BB962C8B-B14F-4D97-AF65-F5344CB8AC3E}">
        <p14:creationId xmlns:p14="http://schemas.microsoft.com/office/powerpoint/2010/main" val="3405936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0" y="0"/>
            <a:ext cx="9144000" cy="801688"/>
          </a:xfrm>
          <a:prstGeom prst="rect">
            <a:avLst/>
          </a:prstGeom>
          <a:solidFill>
            <a:srgbClr val="005C96"/>
          </a:solidFill>
          <a:ln w="9525">
            <a:solidFill>
              <a:srgbClr val="005C96"/>
            </a:solidFill>
            <a:miter lim="800000"/>
            <a:headEnd/>
            <a:tailEnd/>
          </a:ln>
          <a:effectLst>
            <a:outerShdw blurRad="63500" dist="23000" dir="5400000" rotWithShape="0">
              <a:srgbClr val="000000">
                <a:alpha val="34998"/>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4" name="TextBox 3"/>
          <p:cNvSpPr txBox="1">
            <a:spLocks noChangeArrowheads="1"/>
          </p:cNvSpPr>
          <p:nvPr userDrawn="1"/>
        </p:nvSpPr>
        <p:spPr bwMode="auto">
          <a:xfrm>
            <a:off x="2817813" y="1287463"/>
            <a:ext cx="3227387" cy="46196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2400" b="1" dirty="0" smtClean="0">
                <a:latin typeface="Georgia" pitchFamily="18" charset="0"/>
              </a:rPr>
              <a:t>About RAP</a:t>
            </a:r>
          </a:p>
        </p:txBody>
      </p:sp>
      <p:sp>
        <p:nvSpPr>
          <p:cNvPr id="5" name="Rectangle 9"/>
          <p:cNvSpPr>
            <a:spLocks noChangeArrowheads="1"/>
          </p:cNvSpPr>
          <p:nvPr userDrawn="1"/>
        </p:nvSpPr>
        <p:spPr bwMode="auto">
          <a:xfrm>
            <a:off x="457200" y="2163763"/>
            <a:ext cx="81915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dirty="0">
                <a:latin typeface="Georgia" pitchFamily="-112" charset="0"/>
              </a:rPr>
              <a:t>	The Regulatory Assistance Project (RAP) is a global, non-profit team of experts that 	focuses on the long-term economic and environmental sustainability of the power 	and natural gas sectors. RAP has deep expertise in regulatory and market policies 	that:</a:t>
            </a:r>
          </a:p>
          <a:p>
            <a:pPr marL="2171700" lvl="4" indent="-342900">
              <a:buFont typeface="Wingdings" pitchFamily="-112" charset="2"/>
              <a:buChar char="§"/>
            </a:pPr>
            <a:r>
              <a:rPr lang="en-US" sz="1600" dirty="0" smtClean="0">
                <a:latin typeface="Georgia" pitchFamily="-112" charset="0"/>
              </a:rPr>
              <a:t>Promote </a:t>
            </a:r>
            <a:r>
              <a:rPr lang="en-US" sz="1600" dirty="0">
                <a:latin typeface="Georgia" pitchFamily="-112" charset="0"/>
              </a:rPr>
              <a:t>economic </a:t>
            </a:r>
            <a:r>
              <a:rPr lang="en-US" sz="1600" dirty="0" smtClean="0">
                <a:latin typeface="Georgia" pitchFamily="-112" charset="0"/>
              </a:rPr>
              <a:t>efficiency</a:t>
            </a:r>
            <a:endParaRPr lang="en-US" sz="1600" dirty="0">
              <a:latin typeface="Georgia" pitchFamily="-112" charset="0"/>
            </a:endParaRPr>
          </a:p>
          <a:p>
            <a:pPr marL="2171700" lvl="4" indent="-342900">
              <a:buFont typeface="Wingdings" pitchFamily="-112" charset="2"/>
              <a:buChar char="§"/>
            </a:pPr>
            <a:r>
              <a:rPr lang="en-US" sz="1600" dirty="0">
                <a:latin typeface="Georgia" pitchFamily="-112" charset="0"/>
              </a:rPr>
              <a:t>P</a:t>
            </a:r>
            <a:r>
              <a:rPr lang="en-US" sz="1600" dirty="0" smtClean="0">
                <a:latin typeface="Georgia" pitchFamily="-112" charset="0"/>
              </a:rPr>
              <a:t>rotect </a:t>
            </a:r>
            <a:r>
              <a:rPr lang="en-US" sz="1600" dirty="0">
                <a:latin typeface="Georgia" pitchFamily="-112" charset="0"/>
              </a:rPr>
              <a:t>the </a:t>
            </a:r>
            <a:r>
              <a:rPr lang="en-US" sz="1600" dirty="0" smtClean="0">
                <a:latin typeface="Georgia" pitchFamily="-112" charset="0"/>
              </a:rPr>
              <a:t>environment</a:t>
            </a:r>
            <a:endParaRPr lang="en-US" sz="1600" dirty="0">
              <a:latin typeface="Georgia" pitchFamily="-112" charset="0"/>
            </a:endParaRPr>
          </a:p>
          <a:p>
            <a:pPr marL="2171700" lvl="4" indent="-342900">
              <a:buFont typeface="Wingdings" pitchFamily="-112" charset="2"/>
              <a:buChar char="§"/>
            </a:pPr>
            <a:r>
              <a:rPr lang="en-US" sz="1600" dirty="0">
                <a:latin typeface="Georgia" pitchFamily="-112" charset="0"/>
              </a:rPr>
              <a:t>E</a:t>
            </a:r>
            <a:r>
              <a:rPr lang="en-US" sz="1600" dirty="0" smtClean="0">
                <a:latin typeface="Georgia" pitchFamily="-112" charset="0"/>
              </a:rPr>
              <a:t>nsure </a:t>
            </a:r>
            <a:r>
              <a:rPr lang="en-US" sz="1600" dirty="0">
                <a:latin typeface="Georgia" pitchFamily="-112" charset="0"/>
              </a:rPr>
              <a:t>system </a:t>
            </a:r>
            <a:r>
              <a:rPr lang="en-US" sz="1600" dirty="0" smtClean="0">
                <a:latin typeface="Georgia" pitchFamily="-112" charset="0"/>
              </a:rPr>
              <a:t>reliability</a:t>
            </a:r>
            <a:endParaRPr lang="en-US" sz="1600" dirty="0">
              <a:latin typeface="Georgia" pitchFamily="-112" charset="0"/>
            </a:endParaRPr>
          </a:p>
          <a:p>
            <a:pPr marL="2171700" lvl="4" indent="-342900">
              <a:buFont typeface="Wingdings" pitchFamily="-112" charset="2"/>
              <a:buChar char="§"/>
            </a:pPr>
            <a:r>
              <a:rPr lang="en-US" sz="1600" dirty="0">
                <a:latin typeface="Georgia" pitchFamily="-112" charset="0"/>
              </a:rPr>
              <a:t>A</a:t>
            </a:r>
            <a:r>
              <a:rPr lang="en-US" sz="1600" dirty="0" smtClean="0">
                <a:latin typeface="Georgia" pitchFamily="-112" charset="0"/>
              </a:rPr>
              <a:t>llocate </a:t>
            </a:r>
            <a:r>
              <a:rPr lang="en-US" sz="1600" dirty="0">
                <a:latin typeface="Georgia" pitchFamily="-112" charset="0"/>
              </a:rPr>
              <a:t>system benefits fairly among all </a:t>
            </a:r>
            <a:r>
              <a:rPr lang="en-US" sz="1600" dirty="0" smtClean="0">
                <a:latin typeface="Georgia" pitchFamily="-112" charset="0"/>
              </a:rPr>
              <a:t>consumers</a:t>
            </a:r>
            <a:endParaRPr lang="en-US" sz="1600" dirty="0">
              <a:latin typeface="Georgia" pitchFamily="-112" charset="0"/>
            </a:endParaRPr>
          </a:p>
          <a:p>
            <a:endParaRPr lang="en-US" sz="1600" dirty="0">
              <a:latin typeface="Georgia" pitchFamily="-112" charset="0"/>
            </a:endParaRPr>
          </a:p>
          <a:p>
            <a:r>
              <a:rPr lang="en-US" sz="1600" dirty="0">
                <a:latin typeface="Georgia" pitchFamily="-112" charset="0"/>
              </a:rPr>
              <a:t>	Learn more about RAP at </a:t>
            </a:r>
            <a:r>
              <a:rPr lang="en-US" sz="1600" dirty="0">
                <a:solidFill>
                  <a:srgbClr val="595959"/>
                </a:solidFill>
                <a:latin typeface="Georgia" pitchFamily="-112" charset="0"/>
              </a:rPr>
              <a:t>www.raponline.org</a:t>
            </a:r>
          </a:p>
        </p:txBody>
      </p:sp>
      <p:sp>
        <p:nvSpPr>
          <p:cNvPr id="7" name="Text Placeholder 8"/>
          <p:cNvSpPr>
            <a:spLocks noGrp="1"/>
          </p:cNvSpPr>
          <p:nvPr>
            <p:ph type="body" sz="quarter" idx="11" hasCustomPrompt="1"/>
          </p:nvPr>
        </p:nvSpPr>
        <p:spPr>
          <a:xfrm>
            <a:off x="1004473" y="4818856"/>
            <a:ext cx="7509940" cy="705019"/>
          </a:xfrm>
          <a:solidFill>
            <a:schemeClr val="bg1">
              <a:lumMod val="85000"/>
            </a:schemeClr>
          </a:solidFill>
        </p:spPr>
        <p:txBody>
          <a:bodyPr anchor="ctr"/>
          <a:lstStyle>
            <a:lvl1pPr marL="0" indent="0" algn="ctr">
              <a:buFontTx/>
              <a:buNone/>
              <a:defRPr sz="1400" b="1" baseline="0">
                <a:solidFill>
                  <a:schemeClr val="tx1">
                    <a:lumMod val="50000"/>
                    <a:lumOff val="50000"/>
                  </a:schemeClr>
                </a:solidFill>
                <a:latin typeface="Georgia" pitchFamily="18" charset="0"/>
              </a:defRPr>
            </a:lvl1pPr>
            <a:lvl2pPr>
              <a:defRPr>
                <a:solidFill>
                  <a:schemeClr val="tx1">
                    <a:lumMod val="50000"/>
                    <a:lumOff val="50000"/>
                  </a:schemeClr>
                </a:solidFill>
                <a:latin typeface="Georgia" pitchFamily="18" charset="0"/>
              </a:defRPr>
            </a:lvl2pPr>
            <a:lvl3pPr>
              <a:defRPr>
                <a:solidFill>
                  <a:schemeClr val="tx1">
                    <a:lumMod val="50000"/>
                    <a:lumOff val="50000"/>
                  </a:schemeClr>
                </a:solidFill>
                <a:latin typeface="Georgia" pitchFamily="18" charset="0"/>
              </a:defRPr>
            </a:lvl3pPr>
            <a:lvl4pPr>
              <a:defRPr>
                <a:solidFill>
                  <a:schemeClr val="tx1">
                    <a:lumMod val="50000"/>
                    <a:lumOff val="50000"/>
                  </a:schemeClr>
                </a:solidFill>
                <a:latin typeface="Georgia" pitchFamily="18" charset="0"/>
              </a:defRPr>
            </a:lvl4pPr>
            <a:lvl5pPr>
              <a:defRPr>
                <a:solidFill>
                  <a:schemeClr val="tx1">
                    <a:lumMod val="50000"/>
                    <a:lumOff val="50000"/>
                  </a:schemeClr>
                </a:solidFill>
                <a:latin typeface="Georgia" pitchFamily="18" charset="0"/>
              </a:defRPr>
            </a:lvl5pPr>
          </a:lstStyle>
          <a:p>
            <a:pPr lvl="0"/>
            <a:r>
              <a:rPr lang="en-US" dirty="0" smtClean="0"/>
              <a:t>Click to add presenter contact information</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960" y="5816257"/>
            <a:ext cx="8648700" cy="966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71560" y="0"/>
            <a:ext cx="3172440" cy="801687"/>
          </a:xfrm>
          <a:prstGeom prst="rect">
            <a:avLst/>
          </a:prstGeom>
        </p:spPr>
      </p:pic>
    </p:spTree>
    <p:extLst>
      <p:ext uri="{BB962C8B-B14F-4D97-AF65-F5344CB8AC3E}">
        <p14:creationId xmlns:p14="http://schemas.microsoft.com/office/powerpoint/2010/main" val="1129135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fld id="{A2F5811E-F143-CE46-A357-D4359F7F37E8}" type="datetime1">
              <a:rPr lang="en-US"/>
              <a:pPr/>
              <a:t>9/18/2015</a:t>
            </a:fld>
            <a:endParaRPr lang="en-US"/>
          </a:p>
        </p:txBody>
      </p:sp>
      <p:sp>
        <p:nvSpPr>
          <p:cNvPr id="4" name="Rectangle 6"/>
          <p:cNvSpPr>
            <a:spLocks noGrp="1" noChangeArrowheads="1"/>
          </p:cNvSpPr>
          <p:nvPr>
            <p:ph type="ftr" sz="quarter" idx="11"/>
          </p:nvPr>
        </p:nvSpPr>
        <p:spPr>
          <a:ln/>
        </p:spPr>
        <p:txBody>
          <a:bodyPr/>
          <a:lstStyle>
            <a:lvl1pPr>
              <a:defRPr/>
            </a:lvl1pPr>
          </a:lstStyle>
          <a:p>
            <a:endParaRPr lang="en-US"/>
          </a:p>
        </p:txBody>
      </p:sp>
      <p:sp>
        <p:nvSpPr>
          <p:cNvPr id="5" name="Rectangle 7"/>
          <p:cNvSpPr>
            <a:spLocks noGrp="1" noChangeArrowheads="1"/>
          </p:cNvSpPr>
          <p:nvPr>
            <p:ph type="sldNum" sz="quarter" idx="12"/>
          </p:nvPr>
        </p:nvSpPr>
        <p:spPr>
          <a:ln/>
        </p:spPr>
        <p:txBody>
          <a:bodyPr/>
          <a:lstStyle>
            <a:lvl1pPr>
              <a:defRPr/>
            </a:lvl1pPr>
          </a:lstStyle>
          <a:p>
            <a:fld id="{A263C8F0-B8C0-CF4F-9AF5-4FE146E086EB}" type="slidenum">
              <a:rPr lang="en-US"/>
              <a:pPr/>
              <a:t>‹#›</a:t>
            </a:fld>
            <a:endParaRPr lang="en-US"/>
          </a:p>
        </p:txBody>
      </p:sp>
    </p:spTree>
    <p:extLst>
      <p:ext uri="{BB962C8B-B14F-4D97-AF65-F5344CB8AC3E}">
        <p14:creationId xmlns:p14="http://schemas.microsoft.com/office/powerpoint/2010/main" val="3526187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2286000" y="6069013"/>
            <a:ext cx="2870200" cy="261937"/>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1100" b="1" dirty="0" smtClean="0">
                <a:solidFill>
                  <a:srgbClr val="FFFFFF"/>
                </a:solidFill>
                <a:latin typeface="Georgia" pitchFamily="18" charset="0"/>
              </a:rPr>
              <a:t>The Regulatory Assistance Project</a:t>
            </a:r>
          </a:p>
        </p:txBody>
      </p:sp>
      <p:sp>
        <p:nvSpPr>
          <p:cNvPr id="8" name="TextBox 7"/>
          <p:cNvSpPr txBox="1">
            <a:spLocks noChangeArrowheads="1"/>
          </p:cNvSpPr>
          <p:nvPr userDrawn="1"/>
        </p:nvSpPr>
        <p:spPr bwMode="auto">
          <a:xfrm>
            <a:off x="5156200" y="6070600"/>
            <a:ext cx="1620838" cy="430213"/>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1100" dirty="0" smtClean="0">
                <a:solidFill>
                  <a:srgbClr val="FFFFFF"/>
                </a:solidFill>
                <a:latin typeface="Georgia" pitchFamily="18" charset="0"/>
              </a:rPr>
              <a:t>50 State Street, Suite 3</a:t>
            </a:r>
          </a:p>
          <a:p>
            <a:pPr eaLnBrk="1" hangingPunct="1">
              <a:defRPr/>
            </a:pPr>
            <a:r>
              <a:rPr lang="en-US" sz="1100" dirty="0" smtClean="0">
                <a:solidFill>
                  <a:srgbClr val="FFFFFF"/>
                </a:solidFill>
                <a:latin typeface="Georgia" pitchFamily="18" charset="0"/>
              </a:rPr>
              <a:t>Montpelier, VT 05602</a:t>
            </a:r>
          </a:p>
        </p:txBody>
      </p:sp>
      <p:sp>
        <p:nvSpPr>
          <p:cNvPr id="9" name="TextBox 8"/>
          <p:cNvSpPr txBox="1">
            <a:spLocks noChangeArrowheads="1"/>
          </p:cNvSpPr>
          <p:nvPr userDrawn="1"/>
        </p:nvSpPr>
        <p:spPr bwMode="auto">
          <a:xfrm>
            <a:off x="6931025" y="6069013"/>
            <a:ext cx="1936750" cy="43021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1100" dirty="0" smtClean="0">
                <a:solidFill>
                  <a:srgbClr val="FFFFFF"/>
                </a:solidFill>
                <a:latin typeface="Georgia" pitchFamily="18" charset="0"/>
              </a:rPr>
              <a:t>Phone: 802-223-8199</a:t>
            </a:r>
          </a:p>
          <a:p>
            <a:pPr eaLnBrk="1" hangingPunct="1">
              <a:defRPr/>
            </a:pPr>
            <a:r>
              <a:rPr lang="en-US" sz="1100" dirty="0" smtClean="0">
                <a:solidFill>
                  <a:srgbClr val="FFFFFF"/>
                </a:solidFill>
                <a:latin typeface="Georgia" pitchFamily="18" charset="0"/>
              </a:rPr>
              <a:t>web: www.raponline.org </a:t>
            </a:r>
          </a:p>
        </p:txBody>
      </p:sp>
      <p:sp>
        <p:nvSpPr>
          <p:cNvPr id="2" name="Title 1"/>
          <p:cNvSpPr>
            <a:spLocks noGrp="1"/>
          </p:cNvSpPr>
          <p:nvPr>
            <p:ph type="ctrTitle"/>
          </p:nvPr>
        </p:nvSpPr>
        <p:spPr>
          <a:xfrm>
            <a:off x="465184" y="1590168"/>
            <a:ext cx="8221616" cy="1470025"/>
          </a:xfrm>
        </p:spPr>
        <p:txBody>
          <a:bodyPr anchor="t">
            <a:noAutofit/>
          </a:bodyPr>
          <a:lstStyle>
            <a:lvl1pPr algn="ctr">
              <a:defRPr lang="en-US" sz="3600" baseline="0" smtClean="0">
                <a:solidFill>
                  <a:schemeClr val="bg1"/>
                </a:solidFill>
                <a:latin typeface="Georgia" pitchFamily="18" charset="0"/>
              </a:defRPr>
            </a:lvl1pPr>
          </a:lstStyle>
          <a:p>
            <a:r>
              <a:rPr lang="en-US" smtClean="0"/>
              <a:t>Click to edit Master title style</a:t>
            </a:r>
            <a:endParaRPr lang="en-US" dirty="0"/>
          </a:p>
        </p:txBody>
      </p:sp>
      <p:sp>
        <p:nvSpPr>
          <p:cNvPr id="7" name="Subtitle 2"/>
          <p:cNvSpPr>
            <a:spLocks noGrp="1"/>
          </p:cNvSpPr>
          <p:nvPr>
            <p:ph type="subTitle" idx="1"/>
          </p:nvPr>
        </p:nvSpPr>
        <p:spPr>
          <a:xfrm>
            <a:off x="465184" y="3186237"/>
            <a:ext cx="8221616" cy="1104549"/>
          </a:xfrm>
        </p:spPr>
        <p:txBody>
          <a:bodyPr/>
          <a:lstStyle>
            <a:lvl1pPr marL="0" indent="0" algn="ctr">
              <a:buNone/>
              <a:defRPr lang="en-US" sz="2500" baseline="0" smtClean="0">
                <a:solidFill>
                  <a:schemeClr val="bg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ext Placeholder 11"/>
          <p:cNvSpPr>
            <a:spLocks noGrp="1"/>
          </p:cNvSpPr>
          <p:nvPr>
            <p:ph type="body" sz="quarter" idx="12"/>
          </p:nvPr>
        </p:nvSpPr>
        <p:spPr>
          <a:xfrm>
            <a:off x="2286001" y="4409117"/>
            <a:ext cx="6400800" cy="914400"/>
          </a:xfrm>
        </p:spPr>
        <p:txBody>
          <a:bodyPr anchor="b">
            <a:normAutofit/>
          </a:bodyPr>
          <a:lstStyle>
            <a:lvl1pPr algn="r">
              <a:buNone/>
              <a:defRPr lang="en-US" sz="3000" baseline="0" smtClean="0">
                <a:solidFill>
                  <a:schemeClr val="bg1"/>
                </a:solidFill>
                <a:latin typeface="Georgia" pitchFamily="18" charset="0"/>
              </a:defRPr>
            </a:lvl1pPr>
          </a:lstStyle>
          <a:p>
            <a:pPr lvl="0"/>
            <a:r>
              <a:rPr lang="en-US" smtClean="0"/>
              <a:t>Click to 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32320" y="137854"/>
            <a:ext cx="1932167" cy="525979"/>
          </a:xfrm>
          <a:prstGeom prst="rect">
            <a:avLst/>
          </a:prstGeom>
        </p:spPr>
      </p:pic>
    </p:spTree>
    <p:extLst>
      <p:ext uri="{BB962C8B-B14F-4D97-AF65-F5344CB8AC3E}">
        <p14:creationId xmlns:p14="http://schemas.microsoft.com/office/powerpoint/2010/main" val="18749780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No Bullets)">
    <p:spTree>
      <p:nvGrpSpPr>
        <p:cNvPr id="1" name=""/>
        <p:cNvGrpSpPr/>
        <p:nvPr/>
      </p:nvGrpSpPr>
      <p:grpSpPr>
        <a:xfrm>
          <a:off x="0" y="0"/>
          <a:ext cx="0" cy="0"/>
          <a:chOff x="0" y="0"/>
          <a:chExt cx="0" cy="0"/>
        </a:xfrm>
      </p:grpSpPr>
      <p:pic>
        <p:nvPicPr>
          <p:cNvPr id="4" name="Picture 6" descr="RAP_slide_footer.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78538"/>
            <a:ext cx="926147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274638"/>
            <a:ext cx="8229600" cy="1143000"/>
          </a:xfrm>
        </p:spPr>
        <p:txBody>
          <a:bodyPr>
            <a:normAutofit/>
          </a:bodyPr>
          <a:lstStyle>
            <a:lvl1pPr>
              <a:defRPr sz="3600" baseline="0">
                <a:solidFill>
                  <a:srgbClr val="005C96"/>
                </a:solidFill>
                <a:latin typeface="Georgia"/>
                <a:cs typeface="Georgia"/>
              </a:defRPr>
            </a:lvl1pPr>
          </a:lstStyle>
          <a:p>
            <a:r>
              <a:rPr lang="en-US" smtClean="0"/>
              <a:t>Click to edit Master title style</a:t>
            </a:r>
            <a:endParaRPr lang="en-US" dirty="0"/>
          </a:p>
        </p:txBody>
      </p:sp>
      <p:sp>
        <p:nvSpPr>
          <p:cNvPr id="9" name="Text Placeholder 8"/>
          <p:cNvSpPr>
            <a:spLocks noGrp="1"/>
          </p:cNvSpPr>
          <p:nvPr>
            <p:ph type="body" sz="quarter" idx="11"/>
          </p:nvPr>
        </p:nvSpPr>
        <p:spPr>
          <a:xfrm>
            <a:off x="472321" y="1600201"/>
            <a:ext cx="8214479" cy="4078288"/>
          </a:xfrm>
        </p:spPr>
        <p:txBody>
          <a:bodyPr/>
          <a:lstStyle>
            <a:lvl1pPr marL="0" indent="0">
              <a:buNone/>
              <a:defRPr baseline="0">
                <a:solidFill>
                  <a:schemeClr val="tx1">
                    <a:lumMod val="50000"/>
                    <a:lumOff val="50000"/>
                  </a:schemeClr>
                </a:solidFill>
                <a:latin typeface="Georgia" pitchFamily="18" charset="0"/>
              </a:defRPr>
            </a:lvl1pPr>
            <a:lvl2pPr marL="457200" indent="0">
              <a:buNone/>
              <a:defRPr>
                <a:solidFill>
                  <a:schemeClr val="tx1">
                    <a:lumMod val="50000"/>
                    <a:lumOff val="50000"/>
                  </a:schemeClr>
                </a:solidFill>
                <a:latin typeface="Georgia" pitchFamily="18" charset="0"/>
              </a:defRPr>
            </a:lvl2pPr>
            <a:lvl3pPr marL="914400" indent="0">
              <a:buNone/>
              <a:defRPr>
                <a:solidFill>
                  <a:schemeClr val="tx1">
                    <a:lumMod val="50000"/>
                    <a:lumOff val="50000"/>
                  </a:schemeClr>
                </a:solidFill>
                <a:latin typeface="Georgia" pitchFamily="18" charset="0"/>
              </a:defRPr>
            </a:lvl3pPr>
            <a:lvl4pPr marL="1371600" indent="0">
              <a:buNone/>
              <a:defRPr>
                <a:solidFill>
                  <a:schemeClr val="tx1">
                    <a:lumMod val="50000"/>
                    <a:lumOff val="50000"/>
                  </a:schemeClr>
                </a:solidFill>
                <a:latin typeface="Georgia" pitchFamily="18" charset="0"/>
              </a:defRPr>
            </a:lvl4pPr>
            <a:lvl5pPr marL="1828800" indent="0">
              <a:buNone/>
              <a:defRPr>
                <a:solidFill>
                  <a:schemeClr val="tx1">
                    <a:lumMod val="50000"/>
                    <a:lumOff val="50000"/>
                  </a:schemeClr>
                </a:solidFill>
                <a:latin typeface="Georg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2"/>
          </p:nvPr>
        </p:nvSpPr>
        <p:spPr>
          <a:xfrm>
            <a:off x="6553200" y="6292850"/>
            <a:ext cx="2133600" cy="365125"/>
          </a:xfrm>
        </p:spPr>
        <p:txBody>
          <a:bodyPr/>
          <a:lstStyle>
            <a:lvl1pPr>
              <a:defRPr>
                <a:solidFill>
                  <a:schemeClr val="bg1"/>
                </a:solidFill>
                <a:latin typeface="Georgia" pitchFamily="-112" charset="0"/>
              </a:defRPr>
            </a:lvl1pPr>
          </a:lstStyle>
          <a:p>
            <a:pPr>
              <a:defRPr/>
            </a:pPr>
            <a:fld id="{932BB9DD-D90B-47AF-A84B-896BB56E7081}"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789731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ea typeface="+mn-ea"/>
                <a:cs typeface="Arial" charset="0"/>
              </a:defRPr>
            </a:lvl1pPr>
          </a:lstStyle>
          <a:p>
            <a:pPr>
              <a:defRPr/>
            </a:pPr>
            <a:r>
              <a:rPr lang="en-US"/>
              <a:t>date</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a:ea typeface="+mn-ea"/>
                <a:cs typeface="Aria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8EC45B05-1327-4366-A854-CFDCE22F4D9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6" r:id="rId7"/>
  </p:sldLayoutIdLst>
  <p:timing>
    <p:tnLst>
      <p:par>
        <p:cTn id="1" dur="indefinite" restart="never" nodeType="tmRoot"/>
      </p:par>
    </p:tnLst>
  </p:timing>
  <p:hf hdr="0" ftr="0"/>
  <p:txStyles>
    <p:titleStyle>
      <a:lvl1pPr algn="ctr" defTabSz="457200" rtl="0" eaLnBrk="1" fontAlgn="base" hangingPunct="1">
        <a:spcBef>
          <a:spcPct val="0"/>
        </a:spcBef>
        <a:spcAft>
          <a:spcPct val="0"/>
        </a:spcAft>
        <a:defRPr sz="4400" kern="1200">
          <a:solidFill>
            <a:schemeClr val="tx1"/>
          </a:solidFill>
          <a:latin typeface="Arial"/>
          <a:ea typeface="Arial" pitchFamily="-112" charset="0"/>
          <a:cs typeface="Arial"/>
        </a:defRPr>
      </a:lvl1pPr>
      <a:lvl2pPr algn="ctr" defTabSz="457200" rtl="0" eaLnBrk="1" fontAlgn="base" hangingPunct="1">
        <a:spcBef>
          <a:spcPct val="0"/>
        </a:spcBef>
        <a:spcAft>
          <a:spcPct val="0"/>
        </a:spcAft>
        <a:defRPr sz="4400">
          <a:solidFill>
            <a:schemeClr val="tx1"/>
          </a:solidFill>
          <a:latin typeface="Arial" charset="0"/>
          <a:ea typeface="Arial" pitchFamily="-112" charset="0"/>
          <a:cs typeface="Arial" charset="0"/>
        </a:defRPr>
      </a:lvl2pPr>
      <a:lvl3pPr algn="ctr" defTabSz="457200" rtl="0" eaLnBrk="1" fontAlgn="base" hangingPunct="1">
        <a:spcBef>
          <a:spcPct val="0"/>
        </a:spcBef>
        <a:spcAft>
          <a:spcPct val="0"/>
        </a:spcAft>
        <a:defRPr sz="4400">
          <a:solidFill>
            <a:schemeClr val="tx1"/>
          </a:solidFill>
          <a:latin typeface="Arial" charset="0"/>
          <a:ea typeface="Arial" pitchFamily="-112" charset="0"/>
          <a:cs typeface="Arial" charset="0"/>
        </a:defRPr>
      </a:lvl3pPr>
      <a:lvl4pPr algn="ctr" defTabSz="457200" rtl="0" eaLnBrk="1" fontAlgn="base" hangingPunct="1">
        <a:spcBef>
          <a:spcPct val="0"/>
        </a:spcBef>
        <a:spcAft>
          <a:spcPct val="0"/>
        </a:spcAft>
        <a:defRPr sz="4400">
          <a:solidFill>
            <a:schemeClr val="tx1"/>
          </a:solidFill>
          <a:latin typeface="Arial" charset="0"/>
          <a:ea typeface="Arial" pitchFamily="-112" charset="0"/>
          <a:cs typeface="Arial" charset="0"/>
        </a:defRPr>
      </a:lvl4pPr>
      <a:lvl5pPr algn="ctr" defTabSz="457200" rtl="0" eaLnBrk="1" fontAlgn="base" hangingPunct="1">
        <a:spcBef>
          <a:spcPct val="0"/>
        </a:spcBef>
        <a:spcAft>
          <a:spcPct val="0"/>
        </a:spcAft>
        <a:defRPr sz="4400">
          <a:solidFill>
            <a:schemeClr val="tx1"/>
          </a:solidFill>
          <a:latin typeface="Arial" charset="0"/>
          <a:ea typeface="Arial" pitchFamily="-112" charset="0"/>
          <a:cs typeface="Arial" charset="0"/>
        </a:defRPr>
      </a:lvl5pPr>
      <a:lvl6pPr marL="457200" algn="ctr" defTabSz="457200" rtl="0" eaLnBrk="1" fontAlgn="base" hangingPunct="1">
        <a:spcBef>
          <a:spcPct val="0"/>
        </a:spcBef>
        <a:spcAft>
          <a:spcPct val="0"/>
        </a:spcAft>
        <a:defRPr sz="4400">
          <a:solidFill>
            <a:schemeClr val="tx1"/>
          </a:solidFill>
          <a:latin typeface="Arial" charset="0"/>
          <a:cs typeface="Arial" charset="0"/>
        </a:defRPr>
      </a:lvl6pPr>
      <a:lvl7pPr marL="914400" algn="ctr" defTabSz="457200" rtl="0" eaLnBrk="1" fontAlgn="base" hangingPunct="1">
        <a:spcBef>
          <a:spcPct val="0"/>
        </a:spcBef>
        <a:spcAft>
          <a:spcPct val="0"/>
        </a:spcAft>
        <a:defRPr sz="4400">
          <a:solidFill>
            <a:schemeClr val="tx1"/>
          </a:solidFill>
          <a:latin typeface="Arial" charset="0"/>
          <a:cs typeface="Arial" charset="0"/>
        </a:defRPr>
      </a:lvl7pPr>
      <a:lvl8pPr marL="1371600" algn="ctr" defTabSz="457200" rtl="0" eaLnBrk="1" fontAlgn="base" hangingPunct="1">
        <a:spcBef>
          <a:spcPct val="0"/>
        </a:spcBef>
        <a:spcAft>
          <a:spcPct val="0"/>
        </a:spcAft>
        <a:defRPr sz="4400">
          <a:solidFill>
            <a:schemeClr val="tx1"/>
          </a:solidFill>
          <a:latin typeface="Arial" charset="0"/>
          <a:cs typeface="Arial" charset="0"/>
        </a:defRPr>
      </a:lvl8pPr>
      <a:lvl9pPr marL="1828800" algn="ctr" defTabSz="457200"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Arial" pitchFamily="-112" charset="0"/>
          <a:cs typeface="Arial"/>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Arial" pitchFamily="-112"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Arial" pitchFamily="-112"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Arial" pitchFamily="-112"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Arial" pitchFamily="-112"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ea typeface="+mn-ea"/>
                <a:cs typeface="Arial" charset="0"/>
              </a:defRPr>
            </a:lvl1pPr>
          </a:lstStyle>
          <a:p>
            <a:pPr>
              <a:defRPr/>
            </a:pPr>
            <a:r>
              <a:rPr lang="en-US"/>
              <a:t>date</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a:ea typeface="+mn-ea"/>
                <a:cs typeface="Aria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FFBB4CA9-C3E2-4EAB-8E81-AD8AC4D14E2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Lst>
  <p:timing>
    <p:tnLst>
      <p:par>
        <p:cTn id="1" dur="indefinite" restart="never" nodeType="tmRoot"/>
      </p:par>
    </p:tnLst>
  </p:timing>
  <p:hf hdr="0" ftr="0"/>
  <p:txStyles>
    <p:titleStyle>
      <a:lvl1pPr algn="ctr" defTabSz="457200" rtl="0" eaLnBrk="1" fontAlgn="base" hangingPunct="1">
        <a:spcBef>
          <a:spcPct val="0"/>
        </a:spcBef>
        <a:spcAft>
          <a:spcPct val="0"/>
        </a:spcAft>
        <a:defRPr sz="4400" kern="1200">
          <a:solidFill>
            <a:schemeClr val="tx1"/>
          </a:solidFill>
          <a:latin typeface="Arial"/>
          <a:ea typeface="Arial" pitchFamily="-112" charset="0"/>
          <a:cs typeface="Arial"/>
        </a:defRPr>
      </a:lvl1pPr>
      <a:lvl2pPr algn="ctr" defTabSz="457200" rtl="0" eaLnBrk="1" fontAlgn="base" hangingPunct="1">
        <a:spcBef>
          <a:spcPct val="0"/>
        </a:spcBef>
        <a:spcAft>
          <a:spcPct val="0"/>
        </a:spcAft>
        <a:defRPr sz="4400">
          <a:solidFill>
            <a:schemeClr val="tx1"/>
          </a:solidFill>
          <a:latin typeface="Arial" charset="0"/>
          <a:ea typeface="Arial" pitchFamily="-112" charset="0"/>
          <a:cs typeface="Arial" charset="0"/>
        </a:defRPr>
      </a:lvl2pPr>
      <a:lvl3pPr algn="ctr" defTabSz="457200" rtl="0" eaLnBrk="1" fontAlgn="base" hangingPunct="1">
        <a:spcBef>
          <a:spcPct val="0"/>
        </a:spcBef>
        <a:spcAft>
          <a:spcPct val="0"/>
        </a:spcAft>
        <a:defRPr sz="4400">
          <a:solidFill>
            <a:schemeClr val="tx1"/>
          </a:solidFill>
          <a:latin typeface="Arial" charset="0"/>
          <a:ea typeface="Arial" pitchFamily="-112" charset="0"/>
          <a:cs typeface="Arial" charset="0"/>
        </a:defRPr>
      </a:lvl3pPr>
      <a:lvl4pPr algn="ctr" defTabSz="457200" rtl="0" eaLnBrk="1" fontAlgn="base" hangingPunct="1">
        <a:spcBef>
          <a:spcPct val="0"/>
        </a:spcBef>
        <a:spcAft>
          <a:spcPct val="0"/>
        </a:spcAft>
        <a:defRPr sz="4400">
          <a:solidFill>
            <a:schemeClr val="tx1"/>
          </a:solidFill>
          <a:latin typeface="Arial" charset="0"/>
          <a:ea typeface="Arial" pitchFamily="-112" charset="0"/>
          <a:cs typeface="Arial" charset="0"/>
        </a:defRPr>
      </a:lvl4pPr>
      <a:lvl5pPr algn="ctr" defTabSz="457200" rtl="0" eaLnBrk="1" fontAlgn="base" hangingPunct="1">
        <a:spcBef>
          <a:spcPct val="0"/>
        </a:spcBef>
        <a:spcAft>
          <a:spcPct val="0"/>
        </a:spcAft>
        <a:defRPr sz="4400">
          <a:solidFill>
            <a:schemeClr val="tx1"/>
          </a:solidFill>
          <a:latin typeface="Arial" charset="0"/>
          <a:ea typeface="Arial" pitchFamily="-112" charset="0"/>
          <a:cs typeface="Arial" charset="0"/>
        </a:defRPr>
      </a:lvl5pPr>
      <a:lvl6pPr marL="457200" algn="ctr" defTabSz="457200" rtl="0" eaLnBrk="1" fontAlgn="base" hangingPunct="1">
        <a:spcBef>
          <a:spcPct val="0"/>
        </a:spcBef>
        <a:spcAft>
          <a:spcPct val="0"/>
        </a:spcAft>
        <a:defRPr sz="4400">
          <a:solidFill>
            <a:schemeClr val="tx1"/>
          </a:solidFill>
          <a:latin typeface="Arial" charset="0"/>
          <a:cs typeface="Arial" charset="0"/>
        </a:defRPr>
      </a:lvl6pPr>
      <a:lvl7pPr marL="914400" algn="ctr" defTabSz="457200" rtl="0" eaLnBrk="1" fontAlgn="base" hangingPunct="1">
        <a:spcBef>
          <a:spcPct val="0"/>
        </a:spcBef>
        <a:spcAft>
          <a:spcPct val="0"/>
        </a:spcAft>
        <a:defRPr sz="4400">
          <a:solidFill>
            <a:schemeClr val="tx1"/>
          </a:solidFill>
          <a:latin typeface="Arial" charset="0"/>
          <a:cs typeface="Arial" charset="0"/>
        </a:defRPr>
      </a:lvl7pPr>
      <a:lvl8pPr marL="1371600" algn="ctr" defTabSz="457200" rtl="0" eaLnBrk="1" fontAlgn="base" hangingPunct="1">
        <a:spcBef>
          <a:spcPct val="0"/>
        </a:spcBef>
        <a:spcAft>
          <a:spcPct val="0"/>
        </a:spcAft>
        <a:defRPr sz="4400">
          <a:solidFill>
            <a:schemeClr val="tx1"/>
          </a:solidFill>
          <a:latin typeface="Arial" charset="0"/>
          <a:cs typeface="Arial" charset="0"/>
        </a:defRPr>
      </a:lvl8pPr>
      <a:lvl9pPr marL="1828800" algn="ctr" defTabSz="457200"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Arial" pitchFamily="-112" charset="0"/>
          <a:cs typeface="Arial"/>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Arial" pitchFamily="-112"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Arial" pitchFamily="-112"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Arial" pitchFamily="-112"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Arial" pitchFamily="-112"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image" Target="../media/image13.emf"/><Relationship Id="rId5" Type="http://schemas.openxmlformats.org/officeDocument/2006/relationships/package" Target="../embeddings/Microsoft_Excel_Binary_Worksheet1.xlsb"/><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raponline.org/document/download/id/6356" TargetMode="External"/><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hyperlink" Target="http://raponline.org/document/download/id/4413" TargetMode="External"/><Relationship Id="rId5" Type="http://schemas.openxmlformats.org/officeDocument/2006/relationships/hyperlink" Target="http://raponline.org/document/download/id/7209" TargetMode="External"/><Relationship Id="rId4" Type="http://schemas.openxmlformats.org/officeDocument/2006/relationships/hyperlink" Target="http://raponline.org/document/download/id/902"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5"/>
          <p:cNvSpPr>
            <a:spLocks noGrp="1"/>
          </p:cNvSpPr>
          <p:nvPr>
            <p:ph type="ctrTitle"/>
          </p:nvPr>
        </p:nvSpPr>
        <p:spPr/>
        <p:txBody>
          <a:bodyPr/>
          <a:lstStyle/>
          <a:p>
            <a:pPr eaLnBrk="1" hangingPunct="1"/>
            <a:r>
              <a:rPr lang="en-US" dirty="0" smtClean="0">
                <a:latin typeface="Georgia" pitchFamily="-112" charset="0"/>
                <a:cs typeface="Arial" charset="0"/>
              </a:rPr>
              <a:t>A Decoupling Foundation</a:t>
            </a:r>
            <a:endParaRPr dirty="0">
              <a:latin typeface="Georgia" pitchFamily="-112" charset="0"/>
              <a:cs typeface="Arial" charset="0"/>
            </a:endParaRPr>
          </a:p>
        </p:txBody>
      </p:sp>
      <p:sp>
        <p:nvSpPr>
          <p:cNvPr id="8195" name="Subtitle 26"/>
          <p:cNvSpPr>
            <a:spLocks noGrp="1"/>
          </p:cNvSpPr>
          <p:nvPr>
            <p:ph type="subTitle" idx="1"/>
          </p:nvPr>
        </p:nvSpPr>
        <p:spPr/>
        <p:txBody>
          <a:bodyPr/>
          <a:lstStyle/>
          <a:p>
            <a:pPr eaLnBrk="1" hangingPunct="1"/>
            <a:r>
              <a:rPr lang="en-US" dirty="0" smtClean="0">
                <a:latin typeface="Georgia" pitchFamily="-112" charset="0"/>
                <a:cs typeface="Arial" charset="0"/>
              </a:rPr>
              <a:t>Missouri PSC Workshop on Decoupling</a:t>
            </a:r>
            <a:endParaRPr dirty="0">
              <a:latin typeface="Georgia" pitchFamily="-112" charset="0"/>
              <a:cs typeface="Arial" charset="0"/>
            </a:endParaRPr>
          </a:p>
        </p:txBody>
      </p:sp>
      <p:sp>
        <p:nvSpPr>
          <p:cNvPr id="8196" name="Text Placeholder 27"/>
          <p:cNvSpPr>
            <a:spLocks noGrp="1"/>
          </p:cNvSpPr>
          <p:nvPr>
            <p:ph type="body" sz="quarter" idx="12"/>
          </p:nvPr>
        </p:nvSpPr>
        <p:spPr/>
        <p:txBody>
          <a:bodyPr/>
          <a:lstStyle/>
          <a:p>
            <a:pPr eaLnBrk="1" hangingPunct="1"/>
            <a:r>
              <a:rPr dirty="0">
                <a:solidFill>
                  <a:srgbClr val="FFFFFF"/>
                </a:solidFill>
                <a:latin typeface="Georgia" pitchFamily="-112" charset="0"/>
                <a:cs typeface="Arial" charset="0"/>
              </a:rPr>
              <a:t>Presented by </a:t>
            </a:r>
            <a:r>
              <a:rPr lang="en-US" dirty="0" smtClean="0">
                <a:solidFill>
                  <a:srgbClr val="FFFFFF"/>
                </a:solidFill>
                <a:latin typeface="Georgia" pitchFamily="-112" charset="0"/>
                <a:cs typeface="Arial" charset="0"/>
              </a:rPr>
              <a:t>Richard Sedano</a:t>
            </a:r>
            <a:endParaRPr dirty="0">
              <a:solidFill>
                <a:srgbClr val="FFFFFF"/>
              </a:solidFill>
              <a:latin typeface="Georgia" pitchFamily="-112" charset="0"/>
              <a:cs typeface="Arial" charset="0"/>
            </a:endParaRPr>
          </a:p>
        </p:txBody>
      </p:sp>
      <p:sp>
        <p:nvSpPr>
          <p:cNvPr id="8197" name="TextBox 5"/>
          <p:cNvSpPr txBox="1">
            <a:spLocks noChangeArrowheads="1"/>
          </p:cNvSpPr>
          <p:nvPr/>
        </p:nvSpPr>
        <p:spPr bwMode="auto">
          <a:xfrm>
            <a:off x="465138" y="6069013"/>
            <a:ext cx="15509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100" dirty="0" smtClean="0">
                <a:solidFill>
                  <a:srgbClr val="FFFFFF"/>
                </a:solidFill>
                <a:latin typeface="Georgia" pitchFamily="-112" charset="0"/>
              </a:rPr>
              <a:t>September 17, 2015</a:t>
            </a:r>
            <a:endParaRPr lang="en-US" sz="1100" dirty="0">
              <a:solidFill>
                <a:srgbClr val="FFFFFF"/>
              </a:solidFill>
              <a:latin typeface="Georgia" pitchFamily="-11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F17FF07E-C75B-4A53-9075-26CE228E03C3}" type="slidenum">
              <a:rPr lang="en-US" smtClean="0"/>
              <a:pPr>
                <a:defRPr/>
              </a:pPr>
              <a:t>10</a:t>
            </a:fld>
            <a:endParaRPr lang="en-US" dirty="0"/>
          </a:p>
        </p:txBody>
      </p:sp>
      <p:pic>
        <p:nvPicPr>
          <p:cNvPr id="6" name="Picture 5"/>
          <p:cNvPicPr>
            <a:picLocks noChangeAspect="1"/>
          </p:cNvPicPr>
          <p:nvPr/>
        </p:nvPicPr>
        <p:blipFill>
          <a:blip r:embed="rId2"/>
          <a:stretch>
            <a:fillRect/>
          </a:stretch>
        </p:blipFill>
        <p:spPr>
          <a:xfrm>
            <a:off x="0" y="-56298"/>
            <a:ext cx="8940800" cy="697059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MAP goes here</a:t>
            </a:r>
            <a:endParaRPr lang="en-US" dirty="0"/>
          </a:p>
        </p:txBody>
      </p:sp>
      <p:sp>
        <p:nvSpPr>
          <p:cNvPr id="7" name="Content Placeholder 6"/>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17FF07E-C75B-4A53-9075-26CE228E03C3}" type="slidenum">
              <a:rPr lang="en-US" smtClean="0"/>
              <a:pPr>
                <a:defRPr/>
              </a:pPr>
              <a:t>11</a:t>
            </a:fld>
            <a:endParaRPr lang="en-US" dirty="0"/>
          </a:p>
        </p:txBody>
      </p:sp>
      <p:pic>
        <p:nvPicPr>
          <p:cNvPr id="8" name="Picture 7"/>
          <p:cNvPicPr>
            <a:picLocks noChangeAspect="1"/>
          </p:cNvPicPr>
          <p:nvPr/>
        </p:nvPicPr>
        <p:blipFill>
          <a:blip r:embed="rId2"/>
          <a:stretch>
            <a:fillRect/>
          </a:stretch>
        </p:blipFill>
        <p:spPr>
          <a:xfrm>
            <a:off x="0" y="-42225"/>
            <a:ext cx="9144000" cy="6942450"/>
          </a:xfrm>
          <a:prstGeom prst="rect">
            <a:avLst/>
          </a:prstGeom>
        </p:spPr>
      </p:pic>
    </p:spTree>
    <p:extLst>
      <p:ext uri="{BB962C8B-B14F-4D97-AF65-F5344CB8AC3E}">
        <p14:creationId xmlns:p14="http://schemas.microsoft.com/office/powerpoint/2010/main" val="1006909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Legality of Decoupling</a:t>
            </a:r>
            <a:endParaRPr lang="en-US" dirty="0"/>
          </a:p>
        </p:txBody>
      </p:sp>
      <p:sp>
        <p:nvSpPr>
          <p:cNvPr id="3" name="Content Placeholder 2"/>
          <p:cNvSpPr>
            <a:spLocks noGrp="1"/>
          </p:cNvSpPr>
          <p:nvPr>
            <p:ph type="body" sz="quarter" idx="11"/>
          </p:nvPr>
        </p:nvSpPr>
        <p:spPr/>
        <p:txBody>
          <a:bodyPr/>
          <a:lstStyle/>
          <a:p>
            <a:r>
              <a:rPr lang="en-US" dirty="0" smtClean="0"/>
              <a:t>Some states ban changes to rates outside a rate case</a:t>
            </a:r>
          </a:p>
          <a:p>
            <a:pPr lvl="1"/>
            <a:r>
              <a:rPr lang="en-US" dirty="0" smtClean="0"/>
              <a:t>This stops decoupling</a:t>
            </a:r>
          </a:p>
          <a:p>
            <a:pPr lvl="1"/>
            <a:r>
              <a:rPr lang="en-US" dirty="0" smtClean="0"/>
              <a:t>Some states have clarified this in statute</a:t>
            </a:r>
          </a:p>
          <a:p>
            <a:r>
              <a:rPr lang="en-US" dirty="0" smtClean="0"/>
              <a:t>Some states have a longstanding assignment of discretion to regulate utilities as appropriate</a:t>
            </a:r>
          </a:p>
          <a:p>
            <a:pPr lvl="1"/>
            <a:r>
              <a:rPr lang="en-US" dirty="0" smtClean="0"/>
              <a:t>Allowing reconciliations in decoupling without an explicit statute</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pPr>
              <a:defRPr/>
            </a:pPr>
            <a:fld id="{C15A7A5D-A456-43C7-BE17-0E4D9054B8E3}"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dirty="0"/>
              <a:t>does decoupling do?</a:t>
            </a:r>
          </a:p>
        </p:txBody>
      </p:sp>
      <p:sp>
        <p:nvSpPr>
          <p:cNvPr id="3" name="Text Placeholder 2"/>
          <p:cNvSpPr>
            <a:spLocks noGrp="1"/>
          </p:cNvSpPr>
          <p:nvPr>
            <p:ph type="body" sz="quarter" idx="11"/>
          </p:nvPr>
        </p:nvSpPr>
        <p:spPr>
          <a:xfrm>
            <a:off x="472321" y="1600201"/>
            <a:ext cx="8536212" cy="4078288"/>
          </a:xfrm>
        </p:spPr>
        <p:txBody>
          <a:bodyPr/>
          <a:lstStyle/>
          <a:p>
            <a:r>
              <a:rPr lang="en-US" dirty="0" smtClean="0"/>
              <a:t>Adjusts </a:t>
            </a:r>
            <a:r>
              <a:rPr lang="en-US" dirty="0" smtClean="0">
                <a:solidFill>
                  <a:srgbClr val="3366FF"/>
                </a:solidFill>
              </a:rPr>
              <a:t>rates (prices) </a:t>
            </a:r>
            <a:r>
              <a:rPr lang="en-US" dirty="0" smtClean="0"/>
              <a:t>and usually revenues between rate cases</a:t>
            </a:r>
          </a:p>
          <a:p>
            <a:r>
              <a:rPr lang="en-US" dirty="0" smtClean="0"/>
              <a:t>Relies on found </a:t>
            </a:r>
            <a:r>
              <a:rPr lang="en-US" dirty="0" smtClean="0">
                <a:solidFill>
                  <a:srgbClr val="FF0000"/>
                </a:solidFill>
              </a:rPr>
              <a:t>revenue requirement</a:t>
            </a:r>
          </a:p>
          <a:p>
            <a:r>
              <a:rPr lang="en-US" dirty="0" smtClean="0"/>
              <a:t>When sales deviate from rate case assumption, </a:t>
            </a:r>
            <a:r>
              <a:rPr lang="en-US" dirty="0" smtClean="0">
                <a:solidFill>
                  <a:srgbClr val="3366FF"/>
                </a:solidFill>
              </a:rPr>
              <a:t>rate</a:t>
            </a:r>
            <a:r>
              <a:rPr lang="en-US" dirty="0" smtClean="0"/>
              <a:t> is adjusted to collect calculated </a:t>
            </a:r>
            <a:r>
              <a:rPr lang="en-US" dirty="0" smtClean="0">
                <a:solidFill>
                  <a:srgbClr val="FF0000"/>
                </a:solidFill>
              </a:rPr>
              <a:t>revenue</a:t>
            </a:r>
          </a:p>
          <a:p>
            <a:pPr lvl="1"/>
            <a:r>
              <a:rPr lang="en-US" dirty="0" smtClean="0"/>
              <a:t>Basis can reflect changes owing to trends or forecasted events, an added level of complexity</a:t>
            </a:r>
          </a:p>
        </p:txBody>
      </p:sp>
      <p:sp>
        <p:nvSpPr>
          <p:cNvPr id="4" name="Slide Number Placeholder 3"/>
          <p:cNvSpPr>
            <a:spLocks noGrp="1"/>
          </p:cNvSpPr>
          <p:nvPr>
            <p:ph type="sldNum" sz="quarter" idx="12"/>
          </p:nvPr>
        </p:nvSpPr>
        <p:spPr/>
        <p:txBody>
          <a:bodyPr/>
          <a:lstStyle/>
          <a:p>
            <a:pPr>
              <a:defRPr/>
            </a:pPr>
            <a:fld id="{F17FF07E-C75B-4A53-9075-26CE228E03C3}" type="slidenum">
              <a:rPr lang="en-US" smtClean="0"/>
              <a:pPr>
                <a:defRPr/>
              </a:pPr>
              <a:t>13</a:t>
            </a:fld>
            <a:endParaRPr lang="en-US" dirty="0"/>
          </a:p>
        </p:txBody>
      </p:sp>
    </p:spTree>
    <p:extLst>
      <p:ext uri="{BB962C8B-B14F-4D97-AF65-F5344CB8AC3E}">
        <p14:creationId xmlns:p14="http://schemas.microsoft.com/office/powerpoint/2010/main" val="24685006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325563"/>
          </a:xfrm>
        </p:spPr>
        <p:txBody>
          <a:bodyPr>
            <a:normAutofit/>
          </a:bodyPr>
          <a:lstStyle/>
          <a:p>
            <a:r>
              <a:rPr lang="en-US" dirty="0" smtClean="0"/>
              <a:t>Revenue Regulation: a more descriptive term for what we are doing</a:t>
            </a:r>
            <a:endParaRPr lang="en-US" dirty="0"/>
          </a:p>
        </p:txBody>
      </p:sp>
      <p:sp>
        <p:nvSpPr>
          <p:cNvPr id="3" name="Text Placeholder 2"/>
          <p:cNvSpPr>
            <a:spLocks noGrp="1"/>
          </p:cNvSpPr>
          <p:nvPr>
            <p:ph type="body"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F17FF07E-C75B-4A53-9075-26CE228E03C3}" type="slidenum">
              <a:rPr lang="en-US" smtClean="0"/>
              <a:pPr>
                <a:defRPr/>
              </a:pPr>
              <a:t>14</a:t>
            </a:fld>
            <a:endParaRPr lang="en-US" dirty="0"/>
          </a:p>
        </p:txBody>
      </p:sp>
    </p:spTree>
    <p:extLst>
      <p:ext uri="{BB962C8B-B14F-4D97-AF65-F5344CB8AC3E}">
        <p14:creationId xmlns:p14="http://schemas.microsoft.com/office/powerpoint/2010/main" val="40810837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Comparing Decoupling </a:t>
            </a:r>
            <a:br>
              <a:rPr lang="en-US" dirty="0" smtClean="0"/>
            </a:br>
            <a:r>
              <a:rPr lang="en-US" dirty="0" smtClean="0"/>
              <a:t>with Traditional Regulation</a:t>
            </a:r>
            <a:endParaRPr lang="en-US" dirty="0"/>
          </a:p>
        </p:txBody>
      </p:sp>
      <p:sp>
        <p:nvSpPr>
          <p:cNvPr id="3" name="Text Placeholder 2"/>
          <p:cNvSpPr>
            <a:spLocks noGrp="1"/>
          </p:cNvSpPr>
          <p:nvPr>
            <p:ph type="body" sz="quarter" idx="11"/>
          </p:nvPr>
        </p:nvSpPr>
        <p:spPr>
          <a:xfrm>
            <a:off x="472321" y="1600200"/>
            <a:ext cx="8214479" cy="4394199"/>
          </a:xfrm>
        </p:spPr>
        <p:txBody>
          <a:bodyPr/>
          <a:lstStyle/>
          <a:p>
            <a:r>
              <a:rPr lang="en-US" sz="2900" dirty="0" smtClean="0"/>
              <a:t>Traditional regulation sets </a:t>
            </a:r>
            <a:r>
              <a:rPr lang="en-US" sz="2900" dirty="0" smtClean="0">
                <a:solidFill>
                  <a:srgbClr val="3366FF"/>
                </a:solidFill>
              </a:rPr>
              <a:t>prices</a:t>
            </a:r>
            <a:r>
              <a:rPr lang="en-US" sz="2900" dirty="0" smtClean="0"/>
              <a:t> and lets </a:t>
            </a:r>
            <a:r>
              <a:rPr lang="en-US" sz="2900" dirty="0" smtClean="0">
                <a:solidFill>
                  <a:srgbClr val="FF0000"/>
                </a:solidFill>
              </a:rPr>
              <a:t>revenues</a:t>
            </a:r>
            <a:r>
              <a:rPr lang="en-US" sz="2900" dirty="0" smtClean="0"/>
              <a:t> rise and fall with sales volumes</a:t>
            </a:r>
          </a:p>
          <a:p>
            <a:r>
              <a:rPr lang="en-US" sz="2900" dirty="0" smtClean="0"/>
              <a:t>Most utility costs, other than power supply vary little in the short run with respect to sales</a:t>
            </a:r>
          </a:p>
          <a:p>
            <a:r>
              <a:rPr lang="en-US" sz="2900" dirty="0" smtClean="0"/>
              <a:t>If </a:t>
            </a:r>
            <a:r>
              <a:rPr lang="en-US" sz="2900" dirty="0" smtClean="0">
                <a:solidFill>
                  <a:srgbClr val="3366FF"/>
                </a:solidFill>
              </a:rPr>
              <a:t>prices</a:t>
            </a:r>
            <a:r>
              <a:rPr lang="en-US" sz="2900" dirty="0" smtClean="0"/>
              <a:t> are set to recover non-power costs by volume, then lower/higher sales means lower/higher profits</a:t>
            </a:r>
          </a:p>
          <a:p>
            <a:r>
              <a:rPr lang="en-US" sz="2900" dirty="0" smtClean="0"/>
              <a:t>Decoupling resets </a:t>
            </a:r>
            <a:r>
              <a:rPr lang="en-US" sz="2900" dirty="0" smtClean="0">
                <a:solidFill>
                  <a:srgbClr val="FF0000"/>
                </a:solidFill>
              </a:rPr>
              <a:t>revenues</a:t>
            </a:r>
            <a:r>
              <a:rPr lang="en-US" sz="2900" dirty="0" smtClean="0"/>
              <a:t> to recover non-power costs by adjusting the </a:t>
            </a:r>
            <a:r>
              <a:rPr lang="en-US" sz="2900" dirty="0" smtClean="0">
                <a:solidFill>
                  <a:srgbClr val="3366FF"/>
                </a:solidFill>
              </a:rPr>
              <a:t>price</a:t>
            </a:r>
            <a:endParaRPr lang="en-US" sz="2900" dirty="0">
              <a:solidFill>
                <a:srgbClr val="3366FF"/>
              </a:solidFill>
            </a:endParaRPr>
          </a:p>
        </p:txBody>
      </p:sp>
      <p:sp>
        <p:nvSpPr>
          <p:cNvPr id="4" name="Slide Number Placeholder 3"/>
          <p:cNvSpPr>
            <a:spLocks noGrp="1"/>
          </p:cNvSpPr>
          <p:nvPr>
            <p:ph type="sldNum" sz="quarter" idx="12"/>
          </p:nvPr>
        </p:nvSpPr>
        <p:spPr/>
        <p:txBody>
          <a:bodyPr/>
          <a:lstStyle/>
          <a:p>
            <a:pPr>
              <a:defRPr/>
            </a:pPr>
            <a:fld id="{F17FF07E-C75B-4A53-9075-26CE228E03C3}" type="slidenum">
              <a:rPr lang="en-US" smtClean="0"/>
              <a:pPr>
                <a:defRPr/>
              </a:pPr>
              <a:t>15</a:t>
            </a:fld>
            <a:endParaRPr lang="en-US" dirty="0"/>
          </a:p>
        </p:txBody>
      </p:sp>
    </p:spTree>
    <p:extLst>
      <p:ext uri="{BB962C8B-B14F-4D97-AF65-F5344CB8AC3E}">
        <p14:creationId xmlns:p14="http://schemas.microsoft.com/office/powerpoint/2010/main" val="269490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772400" cy="1524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r>
              <a:rPr lang="en-US" sz="3600" b="1" dirty="0" smtClean="0">
                <a:solidFill>
                  <a:srgbClr val="005C96"/>
                </a:solidFill>
                <a:latin typeface="Georgia" pitchFamily="18" charset="0"/>
                <a:cs typeface="Arial" charset="0"/>
              </a:rPr>
              <a:t>A Well-Designed Decoupling Mechanism Provides Predictable Revenue Independent of Sales</a:t>
            </a:r>
            <a:endParaRPr lang="en-US" sz="3600" b="1" dirty="0">
              <a:solidFill>
                <a:srgbClr val="005C96"/>
              </a:solidFill>
              <a:latin typeface="Georgia" pitchFamily="18" charset="0"/>
              <a:cs typeface="Arial" charset="0"/>
            </a:endParaRPr>
          </a:p>
        </p:txBody>
      </p:sp>
      <p:sp>
        <p:nvSpPr>
          <p:cNvPr id="3" name="Text Placeholder 2"/>
          <p:cNvSpPr>
            <a:spLocks noGrp="1"/>
          </p:cNvSpPr>
          <p:nvPr>
            <p:ph type="body" idx="1"/>
          </p:nvPr>
        </p:nvSpPr>
        <p:spPr>
          <a:xfrm>
            <a:off x="457200" y="1752600"/>
            <a:ext cx="4040188" cy="990600"/>
          </a:xfrm>
        </p:spPr>
        <p:txBody>
          <a:bodyPr/>
          <a:lstStyle/>
          <a:p>
            <a:pPr algn="ctr">
              <a:spcBef>
                <a:spcPts val="0"/>
              </a:spcBef>
            </a:pPr>
            <a:r>
              <a:rPr lang="en-US" sz="1800" dirty="0" smtClean="0"/>
              <a:t>Traditional Regulation:</a:t>
            </a:r>
            <a:br>
              <a:rPr lang="en-US" sz="1800" dirty="0" smtClean="0"/>
            </a:br>
            <a:r>
              <a:rPr lang="en-US" sz="1800" dirty="0" smtClean="0"/>
              <a:t>Constant Price = </a:t>
            </a:r>
          </a:p>
          <a:p>
            <a:pPr algn="ctr">
              <a:spcBef>
                <a:spcPts val="0"/>
              </a:spcBef>
            </a:pPr>
            <a:r>
              <a:rPr lang="en-US" sz="1800" dirty="0" smtClean="0"/>
              <a:t>Fluctuating Revenues/Bills</a:t>
            </a:r>
            <a:endParaRPr lang="en-US" sz="1800" dirty="0"/>
          </a:p>
        </p:txBody>
      </p:sp>
      <p:sp>
        <p:nvSpPr>
          <p:cNvPr id="5" name="Text Placeholder 4"/>
          <p:cNvSpPr>
            <a:spLocks noGrp="1"/>
          </p:cNvSpPr>
          <p:nvPr>
            <p:ph type="body" sz="quarter" idx="3"/>
          </p:nvPr>
        </p:nvSpPr>
        <p:spPr>
          <a:xfrm>
            <a:off x="4648200" y="1828800"/>
            <a:ext cx="4041775" cy="868362"/>
          </a:xfrm>
        </p:spPr>
        <p:txBody>
          <a:bodyPr/>
          <a:lstStyle/>
          <a:p>
            <a:pPr algn="ctr">
              <a:spcBef>
                <a:spcPts val="0"/>
              </a:spcBef>
            </a:pPr>
            <a:r>
              <a:rPr lang="en-US" sz="1800" kern="1200" dirty="0" smtClean="0">
                <a:solidFill>
                  <a:sysClr val="windowText" lastClr="000000"/>
                </a:solidFill>
              </a:rPr>
              <a:t>Decoupling:</a:t>
            </a:r>
            <a:br>
              <a:rPr lang="en-US" sz="1800" kern="1200" dirty="0" smtClean="0">
                <a:solidFill>
                  <a:sysClr val="windowText" lastClr="000000"/>
                </a:solidFill>
              </a:rPr>
            </a:br>
            <a:r>
              <a:rPr lang="en-US" sz="1800" kern="1200" dirty="0" smtClean="0">
                <a:solidFill>
                  <a:sysClr val="windowText" lastClr="000000"/>
                </a:solidFill>
              </a:rPr>
              <a:t>Precise Revenue Recovery = </a:t>
            </a:r>
          </a:p>
          <a:p>
            <a:pPr algn="ctr">
              <a:spcBef>
                <a:spcPts val="0"/>
              </a:spcBef>
            </a:pPr>
            <a:r>
              <a:rPr lang="en-US" sz="1800" kern="1200" dirty="0" smtClean="0">
                <a:solidFill>
                  <a:sysClr val="windowText" lastClr="000000"/>
                </a:solidFill>
              </a:rPr>
              <a:t>Fluctuating Prices</a:t>
            </a:r>
            <a:endParaRPr lang="en-US" sz="1800" dirty="0"/>
          </a:p>
        </p:txBody>
      </p:sp>
      <p:sp>
        <p:nvSpPr>
          <p:cNvPr id="9" name="TextBox 8"/>
          <p:cNvSpPr txBox="1"/>
          <p:nvPr/>
        </p:nvSpPr>
        <p:spPr>
          <a:xfrm>
            <a:off x="685800" y="5638800"/>
            <a:ext cx="3657600" cy="400110"/>
          </a:xfrm>
          <a:prstGeom prst="rect">
            <a:avLst/>
          </a:prstGeom>
          <a:noFill/>
        </p:spPr>
        <p:txBody>
          <a:bodyPr wrap="square" rtlCol="0">
            <a:spAutoFit/>
          </a:bodyPr>
          <a:lstStyle/>
          <a:p>
            <a:pPr algn="ctr"/>
            <a:r>
              <a:rPr lang="en-US" sz="2000" dirty="0" smtClean="0">
                <a:solidFill>
                  <a:prstClr val="black"/>
                </a:solidFill>
              </a:rPr>
              <a:t>Revenues = Price * Sales</a:t>
            </a:r>
            <a:endParaRPr lang="en-US" sz="2000" dirty="0">
              <a:solidFill>
                <a:prstClr val="black"/>
              </a:solidFill>
            </a:endParaRPr>
          </a:p>
        </p:txBody>
      </p:sp>
      <p:sp>
        <p:nvSpPr>
          <p:cNvPr id="10" name="TextBox 9"/>
          <p:cNvSpPr txBox="1"/>
          <p:nvPr/>
        </p:nvSpPr>
        <p:spPr>
          <a:xfrm>
            <a:off x="4800600" y="5638800"/>
            <a:ext cx="3657600" cy="400110"/>
          </a:xfrm>
          <a:prstGeom prst="rect">
            <a:avLst/>
          </a:prstGeom>
          <a:noFill/>
        </p:spPr>
        <p:txBody>
          <a:bodyPr wrap="square" rtlCol="0">
            <a:spAutoFit/>
          </a:bodyPr>
          <a:lstStyle/>
          <a:p>
            <a:pPr algn="ctr"/>
            <a:r>
              <a:rPr lang="en-US" sz="2000" dirty="0" smtClean="0">
                <a:solidFill>
                  <a:prstClr val="black"/>
                </a:solidFill>
              </a:rPr>
              <a:t>Price = Target Revenue </a:t>
            </a:r>
            <a:r>
              <a:rPr lang="en-US" sz="2000" b="1" dirty="0" smtClean="0">
                <a:solidFill>
                  <a:prstClr val="black"/>
                </a:solidFill>
              </a:rPr>
              <a:t>÷</a:t>
            </a:r>
            <a:r>
              <a:rPr lang="en-US" sz="2000" dirty="0" smtClean="0">
                <a:solidFill>
                  <a:prstClr val="black"/>
                </a:solidFill>
              </a:rPr>
              <a:t> Sales</a:t>
            </a:r>
            <a:endParaRPr lang="en-US" sz="2000" dirty="0">
              <a:solidFill>
                <a:prstClr val="black"/>
              </a:solidFill>
            </a:endParaRPr>
          </a:p>
        </p:txBody>
      </p:sp>
      <p:pic>
        <p:nvPicPr>
          <p:cNvPr id="65538" name="Picture 2"/>
          <p:cNvPicPr>
            <a:picLocks noChangeAspect="1" noChangeArrowheads="1"/>
          </p:cNvPicPr>
          <p:nvPr/>
        </p:nvPicPr>
        <p:blipFill>
          <a:blip r:embed="rId3" cstate="print"/>
          <a:srcRect/>
          <a:stretch>
            <a:fillRect/>
          </a:stretch>
        </p:blipFill>
        <p:spPr bwMode="auto">
          <a:xfrm>
            <a:off x="381000" y="2819400"/>
            <a:ext cx="4145803" cy="2667000"/>
          </a:xfrm>
          <a:prstGeom prst="rect">
            <a:avLst/>
          </a:prstGeom>
          <a:noFill/>
          <a:ln w="9525">
            <a:noFill/>
            <a:miter lim="800000"/>
            <a:headEnd/>
            <a:tailEnd/>
          </a:ln>
          <a:effectLst/>
        </p:spPr>
      </p:pic>
      <p:pic>
        <p:nvPicPr>
          <p:cNvPr id="65539" name="Picture 3"/>
          <p:cNvPicPr>
            <a:picLocks noChangeAspect="1" noChangeArrowheads="1"/>
          </p:cNvPicPr>
          <p:nvPr/>
        </p:nvPicPr>
        <p:blipFill>
          <a:blip r:embed="rId4" cstate="print"/>
          <a:srcRect/>
          <a:stretch>
            <a:fillRect/>
          </a:stretch>
        </p:blipFill>
        <p:spPr bwMode="auto">
          <a:xfrm>
            <a:off x="4648200" y="2819400"/>
            <a:ext cx="4124325" cy="2707407"/>
          </a:xfrm>
          <a:prstGeom prst="rect">
            <a:avLst/>
          </a:prstGeom>
          <a:noFill/>
          <a:ln w="9525">
            <a:noFill/>
            <a:miter lim="800000"/>
            <a:headEnd/>
            <a:tailEnd/>
          </a:ln>
          <a:effectLst/>
        </p:spPr>
      </p:pic>
    </p:spTree>
    <p:extLst>
      <p:ext uri="{BB962C8B-B14F-4D97-AF65-F5344CB8AC3E}">
        <p14:creationId xmlns:p14="http://schemas.microsoft.com/office/powerpoint/2010/main" val="12320141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Simple Calculations: Basic Regulation</a:t>
            </a:r>
            <a:br>
              <a:rPr lang="en-US" dirty="0" smtClean="0"/>
            </a:br>
            <a:r>
              <a:rPr lang="en-US" sz="2200" dirty="0" smtClean="0"/>
              <a:t>(electric)</a:t>
            </a:r>
            <a:endParaRPr lang="en-US" sz="2200" dirty="0"/>
          </a:p>
        </p:txBody>
      </p:sp>
      <p:sp>
        <p:nvSpPr>
          <p:cNvPr id="3" name="Text Placeholder 2"/>
          <p:cNvSpPr>
            <a:spLocks noGrp="1"/>
          </p:cNvSpPr>
          <p:nvPr>
            <p:ph type="body" sz="quarter" idx="11"/>
          </p:nvPr>
        </p:nvSpPr>
        <p:spPr/>
        <p:txBody>
          <a:bodyPr/>
          <a:lstStyle/>
          <a:p>
            <a:r>
              <a:rPr lang="en-US" dirty="0" smtClean="0"/>
              <a:t>Rate Base x Rate of Return = </a:t>
            </a:r>
            <a:r>
              <a:rPr lang="en-US" dirty="0" smtClean="0">
                <a:solidFill>
                  <a:srgbClr val="008000"/>
                </a:solidFill>
              </a:rPr>
              <a:t>Return</a:t>
            </a:r>
          </a:p>
          <a:p>
            <a:r>
              <a:rPr lang="en-US" dirty="0" smtClean="0">
                <a:solidFill>
                  <a:srgbClr val="008000"/>
                </a:solidFill>
              </a:rPr>
              <a:t>Return</a:t>
            </a:r>
            <a:r>
              <a:rPr lang="en-US" dirty="0" smtClean="0"/>
              <a:t> + Operating Expenses + Taxes = 					                 </a:t>
            </a:r>
            <a:r>
              <a:rPr lang="en-US" dirty="0" smtClean="0">
                <a:solidFill>
                  <a:srgbClr val="FF0000"/>
                </a:solidFill>
              </a:rPr>
              <a:t>Revenue Requirement</a:t>
            </a:r>
          </a:p>
          <a:p>
            <a:r>
              <a:rPr lang="en-US" dirty="0" smtClean="0">
                <a:solidFill>
                  <a:srgbClr val="FF0000"/>
                </a:solidFill>
              </a:rPr>
              <a:t>Revenue Requirement </a:t>
            </a:r>
            <a:r>
              <a:rPr lang="en-US" dirty="0" smtClean="0"/>
              <a:t>/ Sales (kWh) = </a:t>
            </a:r>
          </a:p>
          <a:p>
            <a:pPr marL="0" indent="0">
              <a:buNone/>
            </a:pPr>
            <a:r>
              <a:rPr lang="en-US" dirty="0"/>
              <a:t>	</a:t>
            </a:r>
            <a:r>
              <a:rPr lang="en-US" dirty="0" smtClean="0"/>
              <a:t>							</a:t>
            </a:r>
            <a:r>
              <a:rPr lang="en-US" dirty="0" smtClean="0">
                <a:solidFill>
                  <a:srgbClr val="3366FF"/>
                </a:solidFill>
              </a:rPr>
              <a:t>Rates</a:t>
            </a:r>
            <a:r>
              <a:rPr lang="en-US" dirty="0" smtClean="0"/>
              <a:t> ($/kWh)</a:t>
            </a:r>
            <a:endParaRPr lang="en-US" dirty="0"/>
          </a:p>
        </p:txBody>
      </p:sp>
      <p:sp>
        <p:nvSpPr>
          <p:cNvPr id="4" name="Slide Number Placeholder 3"/>
          <p:cNvSpPr>
            <a:spLocks noGrp="1"/>
          </p:cNvSpPr>
          <p:nvPr>
            <p:ph type="sldNum" sz="quarter" idx="12"/>
          </p:nvPr>
        </p:nvSpPr>
        <p:spPr/>
        <p:txBody>
          <a:bodyPr/>
          <a:lstStyle/>
          <a:p>
            <a:pPr>
              <a:defRPr/>
            </a:pPr>
            <a:fld id="{F17FF07E-C75B-4A53-9075-26CE228E03C3}" type="slidenum">
              <a:rPr lang="en-US" smtClean="0"/>
              <a:pPr>
                <a:defRPr/>
              </a:pPr>
              <a:t>17</a:t>
            </a:fld>
            <a:endParaRPr lang="en-US" dirty="0"/>
          </a:p>
        </p:txBody>
      </p:sp>
    </p:spTree>
    <p:extLst>
      <p:ext uri="{BB962C8B-B14F-4D97-AF65-F5344CB8AC3E}">
        <p14:creationId xmlns:p14="http://schemas.microsoft.com/office/powerpoint/2010/main" val="1043430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3"/>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r>
              <a:rPr lang="en-US" sz="3600" b="1" dirty="0">
                <a:solidFill>
                  <a:srgbClr val="005C96"/>
                </a:solidFill>
                <a:latin typeface="Georgia"/>
                <a:cs typeface="Georgia"/>
              </a:rPr>
              <a:t>The Decoupling Calculation</a:t>
            </a:r>
          </a:p>
        </p:txBody>
      </p:sp>
      <p:sp>
        <p:nvSpPr>
          <p:cNvPr id="2052" name="Content Placeholder 2"/>
          <p:cNvSpPr>
            <a:spLocks noGrp="1"/>
          </p:cNvSpPr>
          <p:nvPr>
            <p:ph sz="half" idx="1"/>
          </p:nvPr>
        </p:nvSpPr>
        <p:spPr>
          <a:xfrm>
            <a:off x="482600" y="1981200"/>
            <a:ext cx="3810000" cy="4114800"/>
          </a:xfrm>
        </p:spPr>
        <p:txBody>
          <a:bodyPr/>
          <a:lstStyle/>
          <a:p>
            <a:pPr eaLnBrk="1" hangingPunct="1"/>
            <a:r>
              <a:rPr lang="en-US" sz="1800" dirty="0" smtClean="0">
                <a:solidFill>
                  <a:srgbClr val="FF0000"/>
                </a:solidFill>
              </a:rPr>
              <a:t>Utility Target Revenue Requirement </a:t>
            </a:r>
            <a:r>
              <a:rPr lang="en-US" sz="1800" dirty="0" smtClean="0"/>
              <a:t>determined with traditional rate case</a:t>
            </a:r>
          </a:p>
          <a:p>
            <a:pPr lvl="1" eaLnBrk="1" hangingPunct="1"/>
            <a:r>
              <a:rPr lang="en-US" sz="1600" dirty="0" smtClean="0"/>
              <a:t>By class &amp; by month (or other period coinciding with how often decoupling adjustment is made)</a:t>
            </a:r>
          </a:p>
          <a:p>
            <a:pPr eaLnBrk="1" hangingPunct="1"/>
            <a:r>
              <a:rPr lang="en-US" sz="1800" dirty="0" smtClean="0"/>
              <a:t>Each future period </a:t>
            </a:r>
            <a:r>
              <a:rPr lang="en-US" sz="1800" i="1" u="sng" dirty="0" smtClean="0"/>
              <a:t>will have</a:t>
            </a:r>
            <a:r>
              <a:rPr lang="en-US" sz="1800" i="1" dirty="0" smtClean="0"/>
              <a:t> </a:t>
            </a:r>
            <a:r>
              <a:rPr lang="en-US" sz="1800" dirty="0" smtClean="0"/>
              <a:t>different </a:t>
            </a:r>
            <a:r>
              <a:rPr lang="en-US" sz="1800" i="1" u="sng" dirty="0" smtClean="0"/>
              <a:t>actual </a:t>
            </a:r>
            <a:r>
              <a:rPr lang="en-US" sz="1800" dirty="0" smtClean="0"/>
              <a:t>unit sales than Test Year</a:t>
            </a:r>
          </a:p>
          <a:p>
            <a:pPr eaLnBrk="1" hangingPunct="1"/>
            <a:r>
              <a:rPr lang="en-US" sz="1800" dirty="0" smtClean="0"/>
              <a:t>The difference (positive or negative) is flowed through to customers by adjusting </a:t>
            </a:r>
            <a:r>
              <a:rPr lang="en-US" sz="1800" dirty="0" smtClean="0">
                <a:solidFill>
                  <a:srgbClr val="3366FF"/>
                </a:solidFill>
              </a:rPr>
              <a:t>Price</a:t>
            </a:r>
            <a:r>
              <a:rPr lang="en-US" sz="1800" dirty="0" smtClean="0"/>
              <a:t> for that period (see Post Rate Case Calculation)</a:t>
            </a:r>
          </a:p>
        </p:txBody>
      </p:sp>
      <p:graphicFrame>
        <p:nvGraphicFramePr>
          <p:cNvPr id="2050" name="Object 3"/>
          <p:cNvGraphicFramePr>
            <a:graphicFrameLocks noChangeAspect="1"/>
          </p:cNvGraphicFramePr>
          <p:nvPr/>
        </p:nvGraphicFramePr>
        <p:xfrm>
          <a:off x="4343400" y="1981200"/>
          <a:ext cx="4486275" cy="2667000"/>
        </p:xfrm>
        <a:graphic>
          <a:graphicData uri="http://schemas.openxmlformats.org/presentationml/2006/ole">
            <mc:AlternateContent xmlns:mc="http://schemas.openxmlformats.org/markup-compatibility/2006">
              <mc:Choice xmlns:v="urn:schemas-microsoft-com:vml" Requires="v">
                <p:oleObj spid="_x0000_s4178" name="Binary Worksheet" r:id="rId4" imgW="3644900" imgH="2171700" progId="">
                  <p:embed/>
                </p:oleObj>
              </mc:Choice>
              <mc:Fallback>
                <p:oleObj name="Binary Worksheet" r:id="rId4" imgW="3644900" imgH="2171700" progId="">
                  <p:embed/>
                  <p:pic>
                    <p:nvPicPr>
                      <p:cNvPr id="0" name="Picture 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981200"/>
                        <a:ext cx="4486275"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4792133" y="5080000"/>
            <a:ext cx="3556000" cy="369332"/>
          </a:xfrm>
          <a:prstGeom prst="rect">
            <a:avLst/>
          </a:prstGeom>
          <a:noFill/>
        </p:spPr>
        <p:txBody>
          <a:bodyPr wrap="square" rtlCol="0">
            <a:spAutoFit/>
          </a:bodyPr>
          <a:lstStyle/>
          <a:p>
            <a:pPr algn="ctr"/>
            <a:r>
              <a:rPr lang="en-US" dirty="0" smtClean="0"/>
              <a:t>No change in target revenue</a:t>
            </a:r>
            <a:endParaRPr lang="en-US" dirty="0"/>
          </a:p>
        </p:txBody>
      </p:sp>
    </p:spTree>
    <p:extLst>
      <p:ext uri="{BB962C8B-B14F-4D97-AF65-F5344CB8AC3E}">
        <p14:creationId xmlns:p14="http://schemas.microsoft.com/office/powerpoint/2010/main" val="186915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b="1" dirty="0">
                <a:solidFill>
                  <a:srgbClr val="005C96"/>
                </a:solidFill>
                <a:latin typeface="Georgia"/>
                <a:cs typeface="Georgia"/>
              </a:rPr>
              <a:t>The </a:t>
            </a:r>
            <a:r>
              <a:rPr lang="en-US" b="1" dirty="0" smtClean="0">
                <a:solidFill>
                  <a:srgbClr val="005C96"/>
                </a:solidFill>
                <a:latin typeface="Georgia"/>
                <a:cs typeface="Georgia"/>
              </a:rPr>
              <a:t>Revenue per Customer </a:t>
            </a:r>
            <a:br>
              <a:rPr lang="en-US" b="1" dirty="0" smtClean="0">
                <a:solidFill>
                  <a:srgbClr val="005C96"/>
                </a:solidFill>
                <a:latin typeface="Georgia"/>
                <a:cs typeface="Georgia"/>
              </a:rPr>
            </a:br>
            <a:r>
              <a:rPr lang="en-US" b="1" dirty="0" smtClean="0">
                <a:solidFill>
                  <a:srgbClr val="005C96"/>
                </a:solidFill>
                <a:latin typeface="Georgia"/>
                <a:cs typeface="Georgia"/>
              </a:rPr>
              <a:t>Decoupling </a:t>
            </a:r>
            <a:r>
              <a:rPr lang="en-US" b="1" dirty="0">
                <a:solidFill>
                  <a:srgbClr val="005C96"/>
                </a:solidFill>
                <a:latin typeface="Georgia"/>
                <a:cs typeface="Georgia"/>
              </a:rPr>
              <a:t>Calculation</a:t>
            </a:r>
            <a:endParaRPr lang="en-US" dirty="0" smtClean="0"/>
          </a:p>
        </p:txBody>
      </p:sp>
      <p:sp>
        <p:nvSpPr>
          <p:cNvPr id="3076" name="Content Placeholder 2"/>
          <p:cNvSpPr>
            <a:spLocks noGrp="1"/>
          </p:cNvSpPr>
          <p:nvPr>
            <p:ph sz="half" idx="1"/>
          </p:nvPr>
        </p:nvSpPr>
        <p:spPr>
          <a:xfrm>
            <a:off x="228600" y="1981200"/>
            <a:ext cx="3810000" cy="4648200"/>
          </a:xfrm>
        </p:spPr>
        <p:txBody>
          <a:bodyPr/>
          <a:lstStyle/>
          <a:p>
            <a:pPr eaLnBrk="1" hangingPunct="1"/>
            <a:r>
              <a:rPr lang="en-US" sz="2000" dirty="0" smtClean="0"/>
              <a:t>In any post-rate case period, the Target </a:t>
            </a:r>
            <a:r>
              <a:rPr lang="en-US" sz="2000" dirty="0" smtClean="0">
                <a:solidFill>
                  <a:srgbClr val="FF0000"/>
                </a:solidFill>
              </a:rPr>
              <a:t>Revenue</a:t>
            </a:r>
            <a:r>
              <a:rPr lang="en-US" sz="2000" dirty="0" smtClean="0"/>
              <a:t> for any given volumetric </a:t>
            </a:r>
            <a:r>
              <a:rPr lang="en-US" sz="2000" dirty="0" smtClean="0">
                <a:solidFill>
                  <a:srgbClr val="3366FF"/>
                </a:solidFill>
              </a:rPr>
              <a:t>price</a:t>
            </a:r>
            <a:r>
              <a:rPr lang="en-US" sz="2000" dirty="0" smtClean="0"/>
              <a:t> (i.e. demand charge or energy rate) is derived by multiplying the RPC value from the rate case by the then-current number of customers</a:t>
            </a:r>
          </a:p>
        </p:txBody>
      </p:sp>
      <p:graphicFrame>
        <p:nvGraphicFramePr>
          <p:cNvPr id="3074" name="Object 4"/>
          <p:cNvGraphicFramePr>
            <a:graphicFrameLocks noChangeAspect="1"/>
          </p:cNvGraphicFramePr>
          <p:nvPr/>
        </p:nvGraphicFramePr>
        <p:xfrm>
          <a:off x="4419600" y="2133600"/>
          <a:ext cx="4502150" cy="3352800"/>
        </p:xfrm>
        <a:graphic>
          <a:graphicData uri="http://schemas.openxmlformats.org/presentationml/2006/ole">
            <mc:AlternateContent xmlns:mc="http://schemas.openxmlformats.org/markup-compatibility/2006">
              <mc:Choice xmlns:v="urn:schemas-microsoft-com:vml" Requires="v">
                <p:oleObj spid="_x0000_s1073" name="Binary Worksheet" r:id="rId5" imgW="4140200" imgH="3086100" progId="">
                  <p:embed/>
                </p:oleObj>
              </mc:Choice>
              <mc:Fallback>
                <p:oleObj name="Binary Worksheet" r:id="rId5" imgW="4140200" imgH="3086100" progId="">
                  <p:embed/>
                  <p:pic>
                    <p:nvPicPr>
                      <p:cNvPr id="0" name="Picture 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2133600"/>
                        <a:ext cx="450215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8F9BCD74-33F7-45F6-9B42-DA5C3F8A4513}" type="slidenum">
              <a:rPr lang="en-US" smtClean="0"/>
              <a:pPr/>
              <a:t>19</a:t>
            </a:fld>
            <a:endParaRPr lang="en-US"/>
          </a:p>
        </p:txBody>
      </p:sp>
      <p:sp>
        <p:nvSpPr>
          <p:cNvPr id="6" name="Footer Placeholder 5"/>
          <p:cNvSpPr>
            <a:spLocks noGrp="1"/>
          </p:cNvSpPr>
          <p:nvPr>
            <p:ph type="ftr" sz="quarter" idx="11"/>
          </p:nvPr>
        </p:nvSpPr>
        <p:spPr/>
        <p:txBody>
          <a:bodyPr/>
          <a:lstStyle/>
          <a:p>
            <a:r>
              <a:rPr lang="en-US" smtClean="0"/>
              <a:t>Website: http://www.raponline.org</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RAP and Rich</a:t>
            </a:r>
            <a:endParaRPr lang="en-US" dirty="0"/>
          </a:p>
        </p:txBody>
      </p:sp>
      <p:sp>
        <p:nvSpPr>
          <p:cNvPr id="3" name="Text Placeholder 2"/>
          <p:cNvSpPr>
            <a:spLocks noGrp="1"/>
          </p:cNvSpPr>
          <p:nvPr>
            <p:ph type="body" sz="quarter" idx="11"/>
          </p:nvPr>
        </p:nvSpPr>
        <p:spPr>
          <a:xfrm>
            <a:off x="472321" y="1600200"/>
            <a:ext cx="8214479" cy="4394199"/>
          </a:xfrm>
        </p:spPr>
        <p:txBody>
          <a:bodyPr>
            <a:normAutofit/>
          </a:bodyPr>
          <a:lstStyle/>
          <a:p>
            <a:r>
              <a:rPr lang="en-US" dirty="0" smtClean="0">
                <a:ea typeface="ＭＳ Ｐゴシック" charset="-128"/>
                <a:cs typeface="ＭＳ Ｐゴシック" charset="-128"/>
              </a:rPr>
              <a:t>RAP is a non-profit organization providing technical and educational assistance to government officials on energy and environmental issues. RAP staff have extensive utility regulatory experience.</a:t>
            </a:r>
          </a:p>
          <a:p>
            <a:pPr lvl="1"/>
            <a:r>
              <a:rPr lang="en-US" dirty="0" smtClean="0"/>
              <a:t>Richard Sedano directs RAP’s US Program. He was commissioner of the Vermont Department of Public Service from 1991-2001 and is an engineer.</a:t>
            </a:r>
          </a:p>
          <a:p>
            <a:pPr lvl="1"/>
            <a:endParaRPr lang="en-US" dirty="0"/>
          </a:p>
        </p:txBody>
      </p:sp>
      <p:sp>
        <p:nvSpPr>
          <p:cNvPr id="4" name="Slide Number Placeholder 3"/>
          <p:cNvSpPr>
            <a:spLocks noGrp="1"/>
          </p:cNvSpPr>
          <p:nvPr>
            <p:ph type="sldNum" sz="quarter" idx="12"/>
          </p:nvPr>
        </p:nvSpPr>
        <p:spPr/>
        <p:txBody>
          <a:bodyPr/>
          <a:lstStyle/>
          <a:p>
            <a:pPr>
              <a:defRPr/>
            </a:pPr>
            <a:fld id="{0ECC3BF3-DF7A-40CC-B057-D9D9A4777C16}"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Rate Design Elements </a:t>
            </a:r>
            <a:r>
              <a:rPr lang="en-US" sz="2700" dirty="0" smtClean="0"/>
              <a:t>(nothing new here)</a:t>
            </a:r>
            <a:endParaRPr lang="en-US" sz="2700" dirty="0"/>
          </a:p>
        </p:txBody>
      </p:sp>
      <p:sp>
        <p:nvSpPr>
          <p:cNvPr id="3" name="Text Placeholder 2"/>
          <p:cNvSpPr>
            <a:spLocks noGrp="1"/>
          </p:cNvSpPr>
          <p:nvPr>
            <p:ph type="body" sz="quarter" idx="11"/>
          </p:nvPr>
        </p:nvSpPr>
        <p:spPr>
          <a:xfrm>
            <a:off x="472321" y="1600201"/>
            <a:ext cx="8214479" cy="4478866"/>
          </a:xfrm>
        </p:spPr>
        <p:txBody>
          <a:bodyPr>
            <a:normAutofit lnSpcReduction="10000"/>
          </a:bodyPr>
          <a:lstStyle/>
          <a:p>
            <a:r>
              <a:rPr lang="en-US" dirty="0" smtClean="0"/>
              <a:t>Use a Customer Charge for customer specific costs (metering, billing)</a:t>
            </a:r>
          </a:p>
          <a:p>
            <a:r>
              <a:rPr lang="en-US" dirty="0" smtClean="0"/>
              <a:t>Use a Demand Charge (generally for larger customers) for costs that vary with peak demand</a:t>
            </a:r>
          </a:p>
          <a:p>
            <a:r>
              <a:rPr lang="en-US" dirty="0" smtClean="0"/>
              <a:t>Energy charge generally recovers most production, T&amp;D/delivery costs</a:t>
            </a:r>
          </a:p>
          <a:p>
            <a:pPr lvl="1"/>
            <a:r>
              <a:rPr lang="en-US" dirty="0"/>
              <a:t>Full recovery in volumetric </a:t>
            </a:r>
            <a:r>
              <a:rPr lang="en-US" dirty="0" smtClean="0"/>
              <a:t>charges</a:t>
            </a:r>
          </a:p>
          <a:p>
            <a:pPr lvl="1"/>
            <a:r>
              <a:rPr lang="en-US" dirty="0" smtClean="0"/>
              <a:t>Time, Usage sensitivity (inclining blocks)</a:t>
            </a:r>
            <a:endParaRPr lang="en-US" dirty="0"/>
          </a:p>
          <a:p>
            <a:pPr lvl="1"/>
            <a:endParaRPr lang="en-US" dirty="0"/>
          </a:p>
        </p:txBody>
      </p:sp>
      <p:sp>
        <p:nvSpPr>
          <p:cNvPr id="4" name="Slide Number Placeholder 3"/>
          <p:cNvSpPr>
            <a:spLocks noGrp="1"/>
          </p:cNvSpPr>
          <p:nvPr>
            <p:ph type="sldNum" sz="quarter" idx="12"/>
          </p:nvPr>
        </p:nvSpPr>
        <p:spPr/>
        <p:txBody>
          <a:bodyPr/>
          <a:lstStyle/>
          <a:p>
            <a:pPr>
              <a:defRPr/>
            </a:pPr>
            <a:fld id="{F17FF07E-C75B-4A53-9075-26CE228E03C3}" type="slidenum">
              <a:rPr lang="en-US" smtClean="0"/>
              <a:pPr>
                <a:defRPr/>
              </a:pPr>
              <a:t>20</a:t>
            </a:fld>
            <a:endParaRPr lang="en-US" dirty="0"/>
          </a:p>
        </p:txBody>
      </p:sp>
    </p:spTree>
    <p:extLst>
      <p:ext uri="{BB962C8B-B14F-4D97-AF65-F5344CB8AC3E}">
        <p14:creationId xmlns:p14="http://schemas.microsoft.com/office/powerpoint/2010/main" val="15881509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decoupling on rate design</a:t>
            </a:r>
            <a:endParaRPr lang="en-US" dirty="0"/>
          </a:p>
        </p:txBody>
      </p:sp>
      <p:sp>
        <p:nvSpPr>
          <p:cNvPr id="3" name="Text Placeholder 2"/>
          <p:cNvSpPr>
            <a:spLocks noGrp="1"/>
          </p:cNvSpPr>
          <p:nvPr>
            <p:ph type="body" sz="quarter" idx="11"/>
          </p:nvPr>
        </p:nvSpPr>
        <p:spPr>
          <a:xfrm>
            <a:off x="472321" y="2861733"/>
            <a:ext cx="8214479" cy="2816756"/>
          </a:xfrm>
        </p:spPr>
        <p:txBody>
          <a:bodyPr/>
          <a:lstStyle/>
          <a:p>
            <a:r>
              <a:rPr lang="en-US" sz="2000" dirty="0" smtClean="0"/>
              <a:t>(this page left blank intentionally)</a:t>
            </a:r>
            <a:endParaRPr lang="en-US" sz="2000" dirty="0"/>
          </a:p>
        </p:txBody>
      </p:sp>
      <p:sp>
        <p:nvSpPr>
          <p:cNvPr id="4" name="Slide Number Placeholder 3"/>
          <p:cNvSpPr>
            <a:spLocks noGrp="1"/>
          </p:cNvSpPr>
          <p:nvPr>
            <p:ph type="sldNum" sz="quarter" idx="12"/>
          </p:nvPr>
        </p:nvSpPr>
        <p:spPr/>
        <p:txBody>
          <a:bodyPr/>
          <a:lstStyle/>
          <a:p>
            <a:pPr>
              <a:defRPr/>
            </a:pPr>
            <a:fld id="{F17FF07E-C75B-4A53-9075-26CE228E03C3}" type="slidenum">
              <a:rPr lang="en-US" smtClean="0"/>
              <a:pPr>
                <a:defRPr/>
              </a:pPr>
              <a:t>21</a:t>
            </a:fld>
            <a:endParaRPr lang="en-US" dirty="0"/>
          </a:p>
        </p:txBody>
      </p:sp>
    </p:spTree>
    <p:extLst>
      <p:ext uri="{BB962C8B-B14F-4D97-AF65-F5344CB8AC3E}">
        <p14:creationId xmlns:p14="http://schemas.microsoft.com/office/powerpoint/2010/main" val="208372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Decoupling and Rate Design</a:t>
            </a:r>
            <a:endParaRPr lang="en-US" dirty="0"/>
          </a:p>
        </p:txBody>
      </p:sp>
      <p:sp>
        <p:nvSpPr>
          <p:cNvPr id="3" name="Text Placeholder 2"/>
          <p:cNvSpPr>
            <a:spLocks noGrp="1"/>
          </p:cNvSpPr>
          <p:nvPr>
            <p:ph type="body" sz="quarter" idx="11"/>
          </p:nvPr>
        </p:nvSpPr>
        <p:spPr/>
        <p:txBody>
          <a:bodyPr/>
          <a:lstStyle/>
          <a:p>
            <a:r>
              <a:rPr lang="en-US" dirty="0" smtClean="0"/>
              <a:t>Rate design is getting increased attention for the price signals sent to customers</a:t>
            </a:r>
          </a:p>
          <a:p>
            <a:pPr lvl="1"/>
            <a:r>
              <a:rPr lang="en-US" dirty="0" smtClean="0"/>
              <a:t>Align price signals to public policy and efficient investment, including but not limited to traditional rate design practices</a:t>
            </a:r>
          </a:p>
          <a:p>
            <a:r>
              <a:rPr lang="en-US" dirty="0" smtClean="0"/>
              <a:t>Decoupling does nothing to interfere with price signal or allocation objectives,  public policy orientation is consistent</a:t>
            </a:r>
            <a:endParaRPr lang="en-US" dirty="0"/>
          </a:p>
        </p:txBody>
      </p:sp>
      <p:sp>
        <p:nvSpPr>
          <p:cNvPr id="4" name="Slide Number Placeholder 3"/>
          <p:cNvSpPr>
            <a:spLocks noGrp="1"/>
          </p:cNvSpPr>
          <p:nvPr>
            <p:ph type="sldNum" sz="quarter" idx="12"/>
          </p:nvPr>
        </p:nvSpPr>
        <p:spPr/>
        <p:txBody>
          <a:bodyPr/>
          <a:lstStyle/>
          <a:p>
            <a:pPr>
              <a:defRPr/>
            </a:pPr>
            <a:fld id="{F17FF07E-C75B-4A53-9075-26CE228E03C3}" type="slidenum">
              <a:rPr lang="en-US" smtClean="0"/>
              <a:pPr>
                <a:defRPr/>
              </a:pPr>
              <a:t>22</a:t>
            </a:fld>
            <a:endParaRPr lang="en-US" dirty="0"/>
          </a:p>
        </p:txBody>
      </p:sp>
    </p:spTree>
    <p:extLst>
      <p:ext uri="{BB962C8B-B14F-4D97-AF65-F5344CB8AC3E}">
        <p14:creationId xmlns:p14="http://schemas.microsoft.com/office/powerpoint/2010/main" val="26253755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772400" cy="1524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r>
              <a:rPr lang="en-US" sz="3600" b="1" dirty="0" smtClean="0">
                <a:solidFill>
                  <a:srgbClr val="005C96"/>
                </a:solidFill>
                <a:latin typeface="Georgia" pitchFamily="18" charset="0"/>
                <a:cs typeface="Arial" charset="0"/>
              </a:rPr>
              <a:t>A Well-Designed Decoupling Mechanism Provides Predictable Revenue Independent of Sales</a:t>
            </a:r>
            <a:endParaRPr lang="en-US" sz="3600" b="1" dirty="0">
              <a:solidFill>
                <a:srgbClr val="005C96"/>
              </a:solidFill>
              <a:latin typeface="Georgia" pitchFamily="18" charset="0"/>
              <a:cs typeface="Arial" charset="0"/>
            </a:endParaRPr>
          </a:p>
        </p:txBody>
      </p:sp>
      <p:sp>
        <p:nvSpPr>
          <p:cNvPr id="3" name="Text Placeholder 2"/>
          <p:cNvSpPr>
            <a:spLocks noGrp="1"/>
          </p:cNvSpPr>
          <p:nvPr>
            <p:ph type="body" idx="1"/>
          </p:nvPr>
        </p:nvSpPr>
        <p:spPr>
          <a:xfrm>
            <a:off x="457200" y="1752600"/>
            <a:ext cx="4040188" cy="990600"/>
          </a:xfrm>
        </p:spPr>
        <p:txBody>
          <a:bodyPr/>
          <a:lstStyle/>
          <a:p>
            <a:pPr algn="ctr">
              <a:spcBef>
                <a:spcPts val="0"/>
              </a:spcBef>
            </a:pPr>
            <a:r>
              <a:rPr lang="en-US" sz="1800" dirty="0" smtClean="0"/>
              <a:t>Traditional Regulation:</a:t>
            </a:r>
            <a:br>
              <a:rPr lang="en-US" sz="1800" dirty="0" smtClean="0"/>
            </a:br>
            <a:r>
              <a:rPr lang="en-US" sz="1800" dirty="0" smtClean="0"/>
              <a:t>Constant Price = </a:t>
            </a:r>
          </a:p>
          <a:p>
            <a:pPr algn="ctr">
              <a:spcBef>
                <a:spcPts val="0"/>
              </a:spcBef>
            </a:pPr>
            <a:r>
              <a:rPr lang="en-US" sz="1800" dirty="0" smtClean="0"/>
              <a:t>Fluctuating Revenues/Bills</a:t>
            </a:r>
            <a:endParaRPr lang="en-US" sz="1800" dirty="0"/>
          </a:p>
        </p:txBody>
      </p:sp>
      <p:sp>
        <p:nvSpPr>
          <p:cNvPr id="5" name="Text Placeholder 4"/>
          <p:cNvSpPr>
            <a:spLocks noGrp="1"/>
          </p:cNvSpPr>
          <p:nvPr>
            <p:ph type="body" sz="quarter" idx="3"/>
          </p:nvPr>
        </p:nvSpPr>
        <p:spPr>
          <a:xfrm>
            <a:off x="4648200" y="1828800"/>
            <a:ext cx="4041775" cy="868362"/>
          </a:xfrm>
        </p:spPr>
        <p:txBody>
          <a:bodyPr/>
          <a:lstStyle/>
          <a:p>
            <a:pPr algn="ctr">
              <a:spcBef>
                <a:spcPts val="0"/>
              </a:spcBef>
            </a:pPr>
            <a:r>
              <a:rPr lang="en-US" sz="1800" kern="1200" dirty="0" smtClean="0">
                <a:solidFill>
                  <a:sysClr val="windowText" lastClr="000000"/>
                </a:solidFill>
              </a:rPr>
              <a:t>Decoupling:</a:t>
            </a:r>
            <a:br>
              <a:rPr lang="en-US" sz="1800" kern="1200" dirty="0" smtClean="0">
                <a:solidFill>
                  <a:sysClr val="windowText" lastClr="000000"/>
                </a:solidFill>
              </a:rPr>
            </a:br>
            <a:r>
              <a:rPr lang="en-US" sz="1800" kern="1200" dirty="0" smtClean="0">
                <a:solidFill>
                  <a:sysClr val="windowText" lastClr="000000"/>
                </a:solidFill>
              </a:rPr>
              <a:t>Precise Revenue Recovery = </a:t>
            </a:r>
          </a:p>
          <a:p>
            <a:pPr algn="ctr">
              <a:spcBef>
                <a:spcPts val="0"/>
              </a:spcBef>
            </a:pPr>
            <a:r>
              <a:rPr lang="en-US" sz="1800" kern="1200" dirty="0" smtClean="0">
                <a:solidFill>
                  <a:sysClr val="windowText" lastClr="000000"/>
                </a:solidFill>
              </a:rPr>
              <a:t>Fluctuating Prices</a:t>
            </a:r>
            <a:endParaRPr lang="en-US" sz="1800" dirty="0"/>
          </a:p>
        </p:txBody>
      </p:sp>
      <p:sp>
        <p:nvSpPr>
          <p:cNvPr id="9" name="TextBox 8"/>
          <p:cNvSpPr txBox="1"/>
          <p:nvPr/>
        </p:nvSpPr>
        <p:spPr>
          <a:xfrm>
            <a:off x="685800" y="5638800"/>
            <a:ext cx="3657600" cy="400110"/>
          </a:xfrm>
          <a:prstGeom prst="rect">
            <a:avLst/>
          </a:prstGeom>
          <a:noFill/>
        </p:spPr>
        <p:txBody>
          <a:bodyPr wrap="square" rtlCol="0">
            <a:spAutoFit/>
          </a:bodyPr>
          <a:lstStyle/>
          <a:p>
            <a:pPr algn="ctr"/>
            <a:r>
              <a:rPr lang="en-US" sz="2000" dirty="0" smtClean="0">
                <a:solidFill>
                  <a:prstClr val="black"/>
                </a:solidFill>
              </a:rPr>
              <a:t>Revenues = Price * Sales</a:t>
            </a:r>
            <a:endParaRPr lang="en-US" sz="2000" dirty="0">
              <a:solidFill>
                <a:prstClr val="black"/>
              </a:solidFill>
            </a:endParaRPr>
          </a:p>
        </p:txBody>
      </p:sp>
      <p:sp>
        <p:nvSpPr>
          <p:cNvPr id="10" name="TextBox 9"/>
          <p:cNvSpPr txBox="1"/>
          <p:nvPr/>
        </p:nvSpPr>
        <p:spPr>
          <a:xfrm>
            <a:off x="4800600" y="5638800"/>
            <a:ext cx="3657600" cy="400110"/>
          </a:xfrm>
          <a:prstGeom prst="rect">
            <a:avLst/>
          </a:prstGeom>
          <a:noFill/>
        </p:spPr>
        <p:txBody>
          <a:bodyPr wrap="square" rtlCol="0">
            <a:spAutoFit/>
          </a:bodyPr>
          <a:lstStyle/>
          <a:p>
            <a:pPr algn="ctr"/>
            <a:r>
              <a:rPr lang="en-US" sz="2000" dirty="0" smtClean="0">
                <a:solidFill>
                  <a:prstClr val="black"/>
                </a:solidFill>
              </a:rPr>
              <a:t>Price = Target Revenue </a:t>
            </a:r>
            <a:r>
              <a:rPr lang="en-US" sz="2000" b="1" dirty="0" smtClean="0">
                <a:solidFill>
                  <a:prstClr val="black"/>
                </a:solidFill>
              </a:rPr>
              <a:t>÷</a:t>
            </a:r>
            <a:r>
              <a:rPr lang="en-US" sz="2000" dirty="0" smtClean="0">
                <a:solidFill>
                  <a:prstClr val="black"/>
                </a:solidFill>
              </a:rPr>
              <a:t> Sales</a:t>
            </a:r>
            <a:endParaRPr lang="en-US" sz="2000" dirty="0">
              <a:solidFill>
                <a:prstClr val="black"/>
              </a:solidFill>
            </a:endParaRPr>
          </a:p>
        </p:txBody>
      </p:sp>
      <p:pic>
        <p:nvPicPr>
          <p:cNvPr id="65538" name="Picture 2"/>
          <p:cNvPicPr>
            <a:picLocks noChangeAspect="1" noChangeArrowheads="1"/>
          </p:cNvPicPr>
          <p:nvPr/>
        </p:nvPicPr>
        <p:blipFill>
          <a:blip r:embed="rId3" cstate="print"/>
          <a:srcRect/>
          <a:stretch>
            <a:fillRect/>
          </a:stretch>
        </p:blipFill>
        <p:spPr bwMode="auto">
          <a:xfrm>
            <a:off x="381000" y="2819400"/>
            <a:ext cx="4145803" cy="2667000"/>
          </a:xfrm>
          <a:prstGeom prst="rect">
            <a:avLst/>
          </a:prstGeom>
          <a:noFill/>
          <a:ln w="9525">
            <a:noFill/>
            <a:miter lim="800000"/>
            <a:headEnd/>
            <a:tailEnd/>
          </a:ln>
          <a:effectLst/>
        </p:spPr>
      </p:pic>
      <p:pic>
        <p:nvPicPr>
          <p:cNvPr id="65539" name="Picture 3"/>
          <p:cNvPicPr>
            <a:picLocks noChangeAspect="1" noChangeArrowheads="1"/>
          </p:cNvPicPr>
          <p:nvPr/>
        </p:nvPicPr>
        <p:blipFill>
          <a:blip r:embed="rId4" cstate="print"/>
          <a:srcRect/>
          <a:stretch>
            <a:fillRect/>
          </a:stretch>
        </p:blipFill>
        <p:spPr bwMode="auto">
          <a:xfrm>
            <a:off x="4648200" y="2819400"/>
            <a:ext cx="4124325" cy="2707407"/>
          </a:xfrm>
          <a:prstGeom prst="rect">
            <a:avLst/>
          </a:prstGeom>
          <a:noFill/>
          <a:ln w="9525">
            <a:noFill/>
            <a:miter lim="800000"/>
            <a:headEnd/>
            <a:tailEnd/>
          </a:ln>
          <a:effectLst/>
        </p:spPr>
      </p:pic>
    </p:spTree>
    <p:extLst>
      <p:ext uri="{BB962C8B-B14F-4D97-AF65-F5344CB8AC3E}">
        <p14:creationId xmlns:p14="http://schemas.microsoft.com/office/powerpoint/2010/main" val="4164741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Decoupling and Power Costs</a:t>
            </a:r>
            <a:endParaRPr lang="en-US" dirty="0"/>
          </a:p>
        </p:txBody>
      </p:sp>
      <p:sp>
        <p:nvSpPr>
          <p:cNvPr id="3" name="Text Placeholder 2"/>
          <p:cNvSpPr>
            <a:spLocks noGrp="1"/>
          </p:cNvSpPr>
          <p:nvPr>
            <p:ph type="body" sz="quarter" idx="11"/>
          </p:nvPr>
        </p:nvSpPr>
        <p:spPr/>
        <p:txBody>
          <a:bodyPr/>
          <a:lstStyle/>
          <a:p>
            <a:r>
              <a:rPr lang="en-US" dirty="0" smtClean="0"/>
              <a:t>Fuel part of power costs can be volatile</a:t>
            </a:r>
          </a:p>
          <a:p>
            <a:pPr lvl="1"/>
            <a:r>
              <a:rPr lang="en-US" dirty="0" smtClean="0"/>
              <a:t>Not easily adaptable to decoupling</a:t>
            </a:r>
          </a:p>
          <a:p>
            <a:pPr lvl="1"/>
            <a:r>
              <a:rPr lang="en-US" dirty="0" smtClean="0"/>
              <a:t>Fuel adjustment clause in wide use anyway</a:t>
            </a:r>
          </a:p>
          <a:p>
            <a:r>
              <a:rPr lang="en-US" dirty="0" smtClean="0"/>
              <a:t>Fixed part of owned generation costs are adaptable to decoupling</a:t>
            </a:r>
          </a:p>
          <a:p>
            <a:pPr lvl="1"/>
            <a:r>
              <a:rPr lang="en-US" dirty="0" smtClean="0"/>
              <a:t>One of many decoupling design choices</a:t>
            </a:r>
            <a:endParaRPr lang="en-US" dirty="0"/>
          </a:p>
        </p:txBody>
      </p:sp>
      <p:sp>
        <p:nvSpPr>
          <p:cNvPr id="4" name="Slide Number Placeholder 3"/>
          <p:cNvSpPr>
            <a:spLocks noGrp="1"/>
          </p:cNvSpPr>
          <p:nvPr>
            <p:ph type="sldNum" sz="quarter" idx="12"/>
          </p:nvPr>
        </p:nvSpPr>
        <p:spPr/>
        <p:txBody>
          <a:bodyPr/>
          <a:lstStyle/>
          <a:p>
            <a:pPr>
              <a:defRPr/>
            </a:pPr>
            <a:fld id="{F17FF07E-C75B-4A53-9075-26CE228E03C3}" type="slidenum">
              <a:rPr lang="en-US" smtClean="0"/>
              <a:pPr>
                <a:defRPr/>
              </a:pPr>
              <a:t>24</a:t>
            </a:fld>
            <a:endParaRPr lang="en-US" dirty="0"/>
          </a:p>
        </p:txBody>
      </p:sp>
    </p:spTree>
    <p:extLst>
      <p:ext uri="{BB962C8B-B14F-4D97-AF65-F5344CB8AC3E}">
        <p14:creationId xmlns:p14="http://schemas.microsoft.com/office/powerpoint/2010/main" val="40544368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there an analog to power costs </a:t>
            </a:r>
            <a:br>
              <a:rPr lang="en-US" dirty="0" smtClean="0"/>
            </a:br>
            <a:r>
              <a:rPr lang="en-US" dirty="0" smtClean="0"/>
              <a:t>in water utilities?</a:t>
            </a:r>
            <a:endParaRPr lang="en-US" dirty="0"/>
          </a:p>
        </p:txBody>
      </p:sp>
      <p:sp>
        <p:nvSpPr>
          <p:cNvPr id="3" name="Text Placeholder 2"/>
          <p:cNvSpPr>
            <a:spLocks noGrp="1"/>
          </p:cNvSpPr>
          <p:nvPr>
            <p:ph type="body" sz="quarter" idx="11"/>
          </p:nvPr>
        </p:nvSpPr>
        <p:spPr>
          <a:xfrm>
            <a:off x="472321" y="1600200"/>
            <a:ext cx="8214479" cy="4692649"/>
          </a:xfrm>
        </p:spPr>
        <p:txBody>
          <a:bodyPr/>
          <a:lstStyle/>
          <a:p>
            <a:r>
              <a:rPr lang="en-US" dirty="0" smtClean="0"/>
              <a:t>Throughput incentive: Yes to both</a:t>
            </a:r>
          </a:p>
          <a:p>
            <a:pPr lvl="1"/>
            <a:r>
              <a:rPr lang="en-US" dirty="0" smtClean="0"/>
              <a:t>Decoupling enables efficiency</a:t>
            </a:r>
          </a:p>
          <a:p>
            <a:r>
              <a:rPr lang="en-US" dirty="0" smtClean="0"/>
              <a:t>Capital portion of costs: Higher for water</a:t>
            </a:r>
          </a:p>
          <a:p>
            <a:endParaRPr lang="en-US" dirty="0" smtClean="0"/>
          </a:p>
          <a:p>
            <a:r>
              <a:rPr lang="en-US" dirty="0" smtClean="0"/>
              <a:t>Decoupling mechanisms can have reopeners or exceptions</a:t>
            </a:r>
          </a:p>
          <a:p>
            <a:pPr lvl="1"/>
            <a:r>
              <a:rPr lang="en-US" dirty="0" smtClean="0"/>
              <a:t>Dealing with exogenous or huge effects</a:t>
            </a:r>
          </a:p>
          <a:p>
            <a:pPr lvl="1"/>
            <a:r>
              <a:rPr lang="en-US" dirty="0" smtClean="0"/>
              <a:t>Large (lumpy) capital events in water systems</a:t>
            </a:r>
            <a:endParaRPr lang="en-US" dirty="0"/>
          </a:p>
        </p:txBody>
      </p:sp>
      <p:sp>
        <p:nvSpPr>
          <p:cNvPr id="4" name="Slide Number Placeholder 3"/>
          <p:cNvSpPr>
            <a:spLocks noGrp="1"/>
          </p:cNvSpPr>
          <p:nvPr>
            <p:ph type="sldNum" sz="quarter" idx="12"/>
          </p:nvPr>
        </p:nvSpPr>
        <p:spPr/>
        <p:txBody>
          <a:bodyPr/>
          <a:lstStyle/>
          <a:p>
            <a:pPr>
              <a:defRPr/>
            </a:pPr>
            <a:fld id="{F17FF07E-C75B-4A53-9075-26CE228E03C3}" type="slidenum">
              <a:rPr lang="en-US" smtClean="0"/>
              <a:pPr>
                <a:defRPr/>
              </a:pPr>
              <a:t>25</a:t>
            </a:fld>
            <a:endParaRPr lang="en-US" dirty="0"/>
          </a:p>
        </p:txBody>
      </p:sp>
    </p:spTree>
    <p:extLst>
      <p:ext uri="{BB962C8B-B14F-4D97-AF65-F5344CB8AC3E}">
        <p14:creationId xmlns:p14="http://schemas.microsoft.com/office/powerpoint/2010/main" val="34833900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to Natural Gas</a:t>
            </a:r>
            <a:endParaRPr lang="en-US" dirty="0"/>
          </a:p>
        </p:txBody>
      </p:sp>
      <p:sp>
        <p:nvSpPr>
          <p:cNvPr id="3" name="Text Placeholder 2"/>
          <p:cNvSpPr>
            <a:spLocks noGrp="1"/>
          </p:cNvSpPr>
          <p:nvPr>
            <p:ph type="body" sz="quarter" idx="11"/>
          </p:nvPr>
        </p:nvSpPr>
        <p:spPr/>
        <p:txBody>
          <a:bodyPr/>
          <a:lstStyle/>
          <a:p>
            <a:r>
              <a:rPr lang="en-US" dirty="0" smtClean="0"/>
              <a:t>Throughput incentive: Yes to both</a:t>
            </a:r>
          </a:p>
          <a:p>
            <a:pPr lvl="1"/>
            <a:r>
              <a:rPr lang="en-US" dirty="0" smtClean="0"/>
              <a:t>Decoupling enables efficiency</a:t>
            </a:r>
          </a:p>
          <a:p>
            <a:r>
              <a:rPr lang="en-US" dirty="0" smtClean="0"/>
              <a:t>Capital portion of costs: Higher for Gas</a:t>
            </a:r>
            <a:endParaRPr lang="en-US" dirty="0"/>
          </a:p>
        </p:txBody>
      </p:sp>
      <p:sp>
        <p:nvSpPr>
          <p:cNvPr id="4" name="Slide Number Placeholder 3"/>
          <p:cNvSpPr>
            <a:spLocks noGrp="1"/>
          </p:cNvSpPr>
          <p:nvPr>
            <p:ph type="sldNum" sz="quarter" idx="12"/>
          </p:nvPr>
        </p:nvSpPr>
        <p:spPr/>
        <p:txBody>
          <a:bodyPr/>
          <a:lstStyle/>
          <a:p>
            <a:pPr>
              <a:defRPr/>
            </a:pPr>
            <a:fld id="{F17FF07E-C75B-4A53-9075-26CE228E03C3}"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bwMode="auto">
          <a:xfrm>
            <a:off x="6553200" y="60848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50000"/>
              </a:spcBef>
              <a:spcAft>
                <a:spcPct val="0"/>
              </a:spcAft>
              <a:defRPr>
                <a:solidFill>
                  <a:schemeClr val="tx1"/>
                </a:solidFill>
                <a:latin typeface="Arial" charset="0"/>
                <a:cs typeface="Arial" charset="0"/>
              </a:defRPr>
            </a:lvl6pPr>
            <a:lvl7pPr marL="2971800" indent="-228600" defTabSz="457200" eaLnBrk="0" fontAlgn="base" hangingPunct="0">
              <a:spcBef>
                <a:spcPct val="50000"/>
              </a:spcBef>
              <a:spcAft>
                <a:spcPct val="0"/>
              </a:spcAft>
              <a:defRPr>
                <a:solidFill>
                  <a:schemeClr val="tx1"/>
                </a:solidFill>
                <a:latin typeface="Arial" charset="0"/>
                <a:cs typeface="Arial" charset="0"/>
              </a:defRPr>
            </a:lvl7pPr>
            <a:lvl8pPr marL="3429000" indent="-228600" defTabSz="457200" eaLnBrk="0" fontAlgn="base" hangingPunct="0">
              <a:spcBef>
                <a:spcPct val="50000"/>
              </a:spcBef>
              <a:spcAft>
                <a:spcPct val="0"/>
              </a:spcAft>
              <a:defRPr>
                <a:solidFill>
                  <a:schemeClr val="tx1"/>
                </a:solidFill>
                <a:latin typeface="Arial" charset="0"/>
                <a:cs typeface="Arial" charset="0"/>
              </a:defRPr>
            </a:lvl8pPr>
            <a:lvl9pPr marL="3886200" indent="-228600" defTabSz="457200" eaLnBrk="0" fontAlgn="base" hangingPunct="0">
              <a:spcBef>
                <a:spcPct val="50000"/>
              </a:spcBef>
              <a:spcAft>
                <a:spcPct val="0"/>
              </a:spcAft>
              <a:defRPr>
                <a:solidFill>
                  <a:schemeClr val="tx1"/>
                </a:solidFill>
                <a:latin typeface="Arial" charset="0"/>
                <a:cs typeface="Arial" charset="0"/>
              </a:defRPr>
            </a:lvl9pPr>
          </a:lstStyle>
          <a:p>
            <a:pPr eaLnBrk="1" hangingPunct="1"/>
            <a:fld id="{28FE8A11-CAD5-4B0E-9DDF-DFD7FAD3495A}" type="slidenum">
              <a:rPr lang="en-US" smtClean="0">
                <a:solidFill>
                  <a:schemeClr val="bg1"/>
                </a:solidFill>
                <a:latin typeface="Georgia" pitchFamily="18" charset="0"/>
              </a:rPr>
              <a:pPr eaLnBrk="1" hangingPunct="1"/>
              <a:t>27</a:t>
            </a:fld>
            <a:endParaRPr lang="en-US" smtClean="0">
              <a:solidFill>
                <a:schemeClr val="bg1"/>
              </a:solidFill>
              <a:latin typeface="Georgia" pitchFamily="18" charset="0"/>
            </a:endParaRPr>
          </a:p>
        </p:txBody>
      </p:sp>
      <p:sp>
        <p:nvSpPr>
          <p:cNvPr id="20483" name="Rectangle 2"/>
          <p:cNvSpPr>
            <a:spLocks noGrp="1"/>
          </p:cNvSpPr>
          <p:nvPr>
            <p:ph type="title" idx="4294967295"/>
          </p:nvPr>
        </p:nvSpPr>
        <p:spPr>
          <a:noFill/>
          <a:ln cap="flat" algn="ctr">
            <a:solidFill>
              <a:schemeClr val="tx1"/>
            </a:solidFill>
            <a:miter lim="800000"/>
            <a:headEnd type="none" w="med" len="med"/>
            <a:tailEnd type="none" w="med" len="med"/>
          </a:ln>
          <a:extLst/>
        </p:spPr>
        <p:txBody>
          <a:bodyPr/>
          <a:lstStyle/>
          <a:p>
            <a:pPr eaLnBrk="1" hangingPunct="1"/>
            <a:r>
              <a:rPr lang="en-US" sz="4000" b="1" dirty="0" smtClean="0">
                <a:latin typeface="Georgia"/>
                <a:cs typeface="Georgia"/>
              </a:rPr>
              <a:t>What Causes </a:t>
            </a:r>
            <a:br>
              <a:rPr lang="en-US" sz="4000" b="1" dirty="0" smtClean="0">
                <a:latin typeface="Georgia"/>
                <a:cs typeface="Georgia"/>
              </a:rPr>
            </a:br>
            <a:r>
              <a:rPr lang="en-US" sz="4000" b="1" dirty="0" smtClean="0">
                <a:latin typeface="Georgia"/>
                <a:cs typeface="Georgia"/>
              </a:rPr>
              <a:t>Net Revenue Instability?</a:t>
            </a:r>
          </a:p>
        </p:txBody>
      </p:sp>
      <p:sp>
        <p:nvSpPr>
          <p:cNvPr id="20484" name="Rectangle 3"/>
          <p:cNvSpPr>
            <a:spLocks noGrp="1"/>
          </p:cNvSpPr>
          <p:nvPr>
            <p:ph type="body" idx="4294967295"/>
          </p:nvPr>
        </p:nvSpPr>
        <p:spPr>
          <a:xfrm>
            <a:off x="457200" y="1600200"/>
            <a:ext cx="3971925" cy="4525963"/>
          </a:xfrm>
        </p:spPr>
        <p:txBody>
          <a:bodyPr/>
          <a:lstStyle/>
          <a:p>
            <a:pPr eaLnBrk="1" hangingPunct="1"/>
            <a:r>
              <a:rPr lang="en-US" sz="2400" dirty="0" smtClean="0">
                <a:latin typeface="Arial" charset="0"/>
                <a:cs typeface="Arial" charset="0"/>
              </a:rPr>
              <a:t>To encourage economic efficiency, </a:t>
            </a:r>
            <a:r>
              <a:rPr lang="en-US" sz="2400" dirty="0" smtClean="0">
                <a:solidFill>
                  <a:srgbClr val="3366FF"/>
                </a:solidFill>
                <a:latin typeface="Arial" charset="0"/>
                <a:cs typeface="Arial" charset="0"/>
              </a:rPr>
              <a:t>rates</a:t>
            </a:r>
            <a:r>
              <a:rPr lang="en-US" sz="2400" dirty="0" smtClean="0">
                <a:latin typeface="Arial" charset="0"/>
                <a:cs typeface="Arial" charset="0"/>
              </a:rPr>
              <a:t> should reflect long-run marginal costs, including societal costs like emissions.</a:t>
            </a:r>
          </a:p>
          <a:p>
            <a:pPr eaLnBrk="1" hangingPunct="1"/>
            <a:r>
              <a:rPr lang="en-US" sz="2400" dirty="0" smtClean="0">
                <a:latin typeface="Arial" charset="0"/>
                <a:cs typeface="Arial" charset="0"/>
              </a:rPr>
              <a:t>In the short run, utility expenses vary with short-run marginal costs.</a:t>
            </a:r>
          </a:p>
          <a:p>
            <a:pPr eaLnBrk="1" hangingPunct="1"/>
            <a:r>
              <a:rPr lang="en-US" sz="2400" dirty="0" smtClean="0">
                <a:latin typeface="Arial" charset="0"/>
                <a:cs typeface="Arial" charset="0"/>
              </a:rPr>
              <a:t>These may be </a:t>
            </a:r>
            <a:r>
              <a:rPr lang="en-US" sz="2400" b="1" dirty="0" smtClean="0">
                <a:solidFill>
                  <a:srgbClr val="FF0000"/>
                </a:solidFill>
                <a:latin typeface="Arial" charset="0"/>
                <a:cs typeface="Arial" charset="0"/>
              </a:rPr>
              <a:t>VERY</a:t>
            </a:r>
            <a:r>
              <a:rPr lang="en-US" sz="2400" dirty="0" smtClean="0">
                <a:latin typeface="Arial" charset="0"/>
                <a:cs typeface="Arial" charset="0"/>
              </a:rPr>
              <a:t> different from long-run costs.</a:t>
            </a:r>
          </a:p>
        </p:txBody>
      </p:sp>
      <p:pic>
        <p:nvPicPr>
          <p:cNvPr id="204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588" y="1550988"/>
            <a:ext cx="3813175" cy="457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5994400" y="4581525"/>
            <a:ext cx="995363" cy="1544638"/>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487" name="TextBox 2"/>
          <p:cNvSpPr txBox="1">
            <a:spLocks noChangeArrowheads="1"/>
          </p:cNvSpPr>
          <p:nvPr/>
        </p:nvSpPr>
        <p:spPr bwMode="auto">
          <a:xfrm>
            <a:off x="7213600" y="4814888"/>
            <a:ext cx="1706563" cy="1077912"/>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50000"/>
              </a:spcBef>
              <a:spcAft>
                <a:spcPct val="0"/>
              </a:spcAft>
              <a:defRPr>
                <a:solidFill>
                  <a:schemeClr val="tx1"/>
                </a:solidFill>
                <a:latin typeface="Arial" charset="0"/>
                <a:cs typeface="Arial" charset="0"/>
              </a:defRPr>
            </a:lvl6pPr>
            <a:lvl7pPr marL="2971800" indent="-228600" defTabSz="457200" eaLnBrk="0" fontAlgn="base" hangingPunct="0">
              <a:spcBef>
                <a:spcPct val="50000"/>
              </a:spcBef>
              <a:spcAft>
                <a:spcPct val="0"/>
              </a:spcAft>
              <a:defRPr>
                <a:solidFill>
                  <a:schemeClr val="tx1"/>
                </a:solidFill>
                <a:latin typeface="Arial" charset="0"/>
                <a:cs typeface="Arial" charset="0"/>
              </a:defRPr>
            </a:lvl7pPr>
            <a:lvl8pPr marL="3429000" indent="-228600" defTabSz="457200" eaLnBrk="0" fontAlgn="base" hangingPunct="0">
              <a:spcBef>
                <a:spcPct val="50000"/>
              </a:spcBef>
              <a:spcAft>
                <a:spcPct val="0"/>
              </a:spcAft>
              <a:defRPr>
                <a:solidFill>
                  <a:schemeClr val="tx1"/>
                </a:solidFill>
                <a:latin typeface="Arial" charset="0"/>
                <a:cs typeface="Arial" charset="0"/>
              </a:defRPr>
            </a:lvl8pPr>
            <a:lvl9pPr marL="3886200" indent="-228600" defTabSz="457200" eaLnBrk="0" fontAlgn="base" hangingPunct="0">
              <a:spcBef>
                <a:spcPct val="50000"/>
              </a:spcBef>
              <a:spcAft>
                <a:spcPct val="0"/>
              </a:spcAft>
              <a:defRPr>
                <a:solidFill>
                  <a:schemeClr val="tx1"/>
                </a:solidFill>
                <a:latin typeface="Arial" charset="0"/>
                <a:cs typeface="Arial" charset="0"/>
              </a:defRPr>
            </a:lvl9pPr>
          </a:lstStyle>
          <a:p>
            <a:pPr eaLnBrk="1" hangingPunct="1"/>
            <a:r>
              <a:rPr lang="en-US" sz="1600" b="1" dirty="0">
                <a:solidFill>
                  <a:srgbClr val="FF0000"/>
                </a:solidFill>
              </a:rPr>
              <a:t>In short run, you incur or avoid market cost for power</a:t>
            </a:r>
          </a:p>
        </p:txBody>
      </p:sp>
      <p:sp>
        <p:nvSpPr>
          <p:cNvPr id="7" name="TextBox 6"/>
          <p:cNvSpPr txBox="1"/>
          <p:nvPr/>
        </p:nvSpPr>
        <p:spPr>
          <a:xfrm>
            <a:off x="7294563" y="1727200"/>
            <a:ext cx="1473200" cy="738188"/>
          </a:xfrm>
          <a:prstGeom prst="rect">
            <a:avLst/>
          </a:prstGeom>
          <a:noFill/>
          <a:ln w="28575">
            <a:solidFill>
              <a:srgbClr val="FF0000"/>
            </a:solidFill>
          </a:ln>
        </p:spPr>
        <p:txBody>
          <a:bodyPr>
            <a:spAutoFit/>
          </a:bodyPr>
          <a:lstStyle/>
          <a:p>
            <a:pPr>
              <a:defRPr/>
            </a:pPr>
            <a:r>
              <a:rPr lang="en-US" sz="1400" b="1" dirty="0">
                <a:solidFill>
                  <a:schemeClr val="tx2">
                    <a:lumMod val="60000"/>
                    <a:lumOff val="40000"/>
                  </a:schemeClr>
                </a:solidFill>
                <a:latin typeface="Arial" pitchFamily="34" charset="0"/>
                <a:cs typeface="Arial" pitchFamily="34" charset="0"/>
              </a:rPr>
              <a:t>In the long run, all costs are variable.</a:t>
            </a:r>
          </a:p>
        </p:txBody>
      </p:sp>
    </p:spTree>
    <p:extLst>
      <p:ext uri="{BB962C8B-B14F-4D97-AF65-F5344CB8AC3E}">
        <p14:creationId xmlns:p14="http://schemas.microsoft.com/office/powerpoint/2010/main" val="235161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dissolve">
                                      <p:cBhvr>
                                        <p:cTn id="7" dur="500"/>
                                        <p:tgtEl>
                                          <p:spTgt spid="2048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790575" y="95250"/>
            <a:ext cx="7646988"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r>
              <a:rPr lang="en-US" sz="3600" b="1" dirty="0">
                <a:solidFill>
                  <a:srgbClr val="005C96"/>
                </a:solidFill>
                <a:latin typeface="Georgia"/>
                <a:cs typeface="Georgia"/>
              </a:rPr>
              <a:t>How Changes in Sales </a:t>
            </a:r>
            <a:br>
              <a:rPr lang="en-US" sz="3600" b="1" dirty="0">
                <a:solidFill>
                  <a:srgbClr val="005C96"/>
                </a:solidFill>
                <a:latin typeface="Georgia"/>
                <a:cs typeface="Georgia"/>
              </a:rPr>
            </a:br>
            <a:r>
              <a:rPr lang="en-US" sz="3600" b="1" dirty="0">
                <a:solidFill>
                  <a:srgbClr val="005C96"/>
                </a:solidFill>
                <a:latin typeface="Georgia"/>
                <a:cs typeface="Georgia"/>
              </a:rPr>
              <a:t>Affect Earnings</a:t>
            </a:r>
          </a:p>
        </p:txBody>
      </p:sp>
      <p:grpSp>
        <p:nvGrpSpPr>
          <p:cNvPr id="2" name="Group 3"/>
          <p:cNvGrpSpPr>
            <a:grpSpLocks/>
          </p:cNvGrpSpPr>
          <p:nvPr/>
        </p:nvGrpSpPr>
        <p:grpSpPr bwMode="auto">
          <a:xfrm>
            <a:off x="317500" y="2293938"/>
            <a:ext cx="8458200" cy="1674812"/>
            <a:chOff x="192" y="1824"/>
            <a:chExt cx="5328" cy="1055"/>
          </a:xfrm>
        </p:grpSpPr>
        <p:sp>
          <p:nvSpPr>
            <p:cNvPr id="25669" name="Rectangle 4"/>
            <p:cNvSpPr>
              <a:spLocks noChangeArrowheads="1"/>
            </p:cNvSpPr>
            <p:nvPr/>
          </p:nvSpPr>
          <p:spPr bwMode="auto">
            <a:xfrm>
              <a:off x="4654" y="2668"/>
              <a:ext cx="866" cy="211"/>
            </a:xfrm>
            <a:prstGeom prst="rect">
              <a:avLst/>
            </a:prstGeom>
            <a:solidFill>
              <a:schemeClr val="hlink">
                <a:alpha val="2392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12.31%</a:t>
              </a:r>
            </a:p>
          </p:txBody>
        </p:sp>
        <p:sp>
          <p:nvSpPr>
            <p:cNvPr id="25670" name="Rectangle 5"/>
            <p:cNvSpPr>
              <a:spLocks noChangeArrowheads="1"/>
            </p:cNvSpPr>
            <p:nvPr/>
          </p:nvSpPr>
          <p:spPr bwMode="auto">
            <a:xfrm>
              <a:off x="3872" y="2668"/>
              <a:ext cx="782" cy="211"/>
            </a:xfrm>
            <a:prstGeom prst="rect">
              <a:avLst/>
            </a:prstGeom>
            <a:solidFill>
              <a:schemeClr val="hlink">
                <a:alpha val="2392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11.88%</a:t>
              </a:r>
            </a:p>
          </p:txBody>
        </p:sp>
        <p:sp>
          <p:nvSpPr>
            <p:cNvPr id="25671" name="Rectangle 6"/>
            <p:cNvSpPr>
              <a:spLocks noChangeArrowheads="1"/>
            </p:cNvSpPr>
            <p:nvPr/>
          </p:nvSpPr>
          <p:spPr bwMode="auto">
            <a:xfrm>
              <a:off x="2922" y="2668"/>
              <a:ext cx="950" cy="211"/>
            </a:xfrm>
            <a:prstGeom prst="rect">
              <a:avLst/>
            </a:prstGeom>
            <a:solidFill>
              <a:schemeClr val="hlink">
                <a:alpha val="2392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$11,076,180</a:t>
              </a:r>
            </a:p>
          </p:txBody>
        </p:sp>
        <p:sp>
          <p:nvSpPr>
            <p:cNvPr id="25672" name="Rectangle 7"/>
            <p:cNvSpPr>
              <a:spLocks noChangeArrowheads="1"/>
            </p:cNvSpPr>
            <p:nvPr/>
          </p:nvSpPr>
          <p:spPr bwMode="auto">
            <a:xfrm>
              <a:off x="2081" y="2668"/>
              <a:ext cx="841" cy="211"/>
            </a:xfrm>
            <a:prstGeom prst="rect">
              <a:avLst/>
            </a:prstGeom>
            <a:solidFill>
              <a:schemeClr val="hlink">
                <a:alpha val="2392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$1,176,180</a:t>
              </a:r>
            </a:p>
          </p:txBody>
        </p:sp>
        <p:sp>
          <p:nvSpPr>
            <p:cNvPr id="25673" name="Rectangle 8"/>
            <p:cNvSpPr>
              <a:spLocks noChangeArrowheads="1"/>
            </p:cNvSpPr>
            <p:nvPr/>
          </p:nvSpPr>
          <p:spPr bwMode="auto">
            <a:xfrm>
              <a:off x="1240" y="2668"/>
              <a:ext cx="841" cy="211"/>
            </a:xfrm>
            <a:prstGeom prst="rect">
              <a:avLst/>
            </a:prstGeom>
            <a:solidFill>
              <a:schemeClr val="hlink">
                <a:alpha val="2392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$1,809,508</a:t>
              </a:r>
            </a:p>
          </p:txBody>
        </p:sp>
        <p:sp>
          <p:nvSpPr>
            <p:cNvPr id="25674" name="Rectangle 9"/>
            <p:cNvSpPr>
              <a:spLocks noChangeArrowheads="1"/>
            </p:cNvSpPr>
            <p:nvPr/>
          </p:nvSpPr>
          <p:spPr bwMode="auto">
            <a:xfrm>
              <a:off x="192" y="2668"/>
              <a:ext cx="1048" cy="211"/>
            </a:xfrm>
            <a:prstGeom prst="rect">
              <a:avLst/>
            </a:prstGeom>
            <a:solidFill>
              <a:schemeClr val="hlink">
                <a:alpha val="2392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1.00%</a:t>
              </a:r>
            </a:p>
          </p:txBody>
        </p:sp>
        <p:sp>
          <p:nvSpPr>
            <p:cNvPr id="25675" name="Rectangle 10"/>
            <p:cNvSpPr>
              <a:spLocks noChangeArrowheads="1"/>
            </p:cNvSpPr>
            <p:nvPr/>
          </p:nvSpPr>
          <p:spPr bwMode="auto">
            <a:xfrm>
              <a:off x="4654" y="2457"/>
              <a:ext cx="866" cy="211"/>
            </a:xfrm>
            <a:prstGeom prst="rect">
              <a:avLst/>
            </a:prstGeom>
            <a:solidFill>
              <a:schemeClr val="hlink">
                <a:alpha val="2392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13.61%</a:t>
              </a:r>
            </a:p>
          </p:txBody>
        </p:sp>
        <p:sp>
          <p:nvSpPr>
            <p:cNvPr id="25676" name="Rectangle 11"/>
            <p:cNvSpPr>
              <a:spLocks noChangeArrowheads="1"/>
            </p:cNvSpPr>
            <p:nvPr/>
          </p:nvSpPr>
          <p:spPr bwMode="auto">
            <a:xfrm>
              <a:off x="3872" y="2457"/>
              <a:ext cx="782" cy="211"/>
            </a:xfrm>
            <a:prstGeom prst="rect">
              <a:avLst/>
            </a:prstGeom>
            <a:solidFill>
              <a:schemeClr val="hlink">
                <a:alpha val="2392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23.76%</a:t>
              </a:r>
            </a:p>
          </p:txBody>
        </p:sp>
        <p:sp>
          <p:nvSpPr>
            <p:cNvPr id="25677" name="Rectangle 12"/>
            <p:cNvSpPr>
              <a:spLocks noChangeArrowheads="1"/>
            </p:cNvSpPr>
            <p:nvPr/>
          </p:nvSpPr>
          <p:spPr bwMode="auto">
            <a:xfrm>
              <a:off x="2922" y="2457"/>
              <a:ext cx="950" cy="211"/>
            </a:xfrm>
            <a:prstGeom prst="rect">
              <a:avLst/>
            </a:prstGeom>
            <a:solidFill>
              <a:schemeClr val="hlink">
                <a:alpha val="2392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$12,252,360</a:t>
              </a:r>
            </a:p>
          </p:txBody>
        </p:sp>
        <p:sp>
          <p:nvSpPr>
            <p:cNvPr id="25678" name="Rectangle 13"/>
            <p:cNvSpPr>
              <a:spLocks noChangeArrowheads="1"/>
            </p:cNvSpPr>
            <p:nvPr/>
          </p:nvSpPr>
          <p:spPr bwMode="auto">
            <a:xfrm>
              <a:off x="2081" y="2457"/>
              <a:ext cx="841" cy="211"/>
            </a:xfrm>
            <a:prstGeom prst="rect">
              <a:avLst/>
            </a:prstGeom>
            <a:solidFill>
              <a:schemeClr val="hlink">
                <a:alpha val="2392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$2,352,360</a:t>
              </a:r>
            </a:p>
          </p:txBody>
        </p:sp>
        <p:sp>
          <p:nvSpPr>
            <p:cNvPr id="25679" name="Rectangle 14"/>
            <p:cNvSpPr>
              <a:spLocks noChangeArrowheads="1"/>
            </p:cNvSpPr>
            <p:nvPr/>
          </p:nvSpPr>
          <p:spPr bwMode="auto">
            <a:xfrm>
              <a:off x="1240" y="2457"/>
              <a:ext cx="841" cy="211"/>
            </a:xfrm>
            <a:prstGeom prst="rect">
              <a:avLst/>
            </a:prstGeom>
            <a:solidFill>
              <a:schemeClr val="hlink">
                <a:alpha val="2392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$3,619,015</a:t>
              </a:r>
            </a:p>
          </p:txBody>
        </p:sp>
        <p:sp>
          <p:nvSpPr>
            <p:cNvPr id="25680" name="Rectangle 15"/>
            <p:cNvSpPr>
              <a:spLocks noChangeArrowheads="1"/>
            </p:cNvSpPr>
            <p:nvPr/>
          </p:nvSpPr>
          <p:spPr bwMode="auto">
            <a:xfrm>
              <a:off x="192" y="2457"/>
              <a:ext cx="1048" cy="211"/>
            </a:xfrm>
            <a:prstGeom prst="rect">
              <a:avLst/>
            </a:prstGeom>
            <a:solidFill>
              <a:schemeClr val="hlink">
                <a:alpha val="2392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2.00%</a:t>
              </a:r>
            </a:p>
          </p:txBody>
        </p:sp>
        <p:sp>
          <p:nvSpPr>
            <p:cNvPr id="25681" name="Rectangle 16"/>
            <p:cNvSpPr>
              <a:spLocks noChangeArrowheads="1"/>
            </p:cNvSpPr>
            <p:nvPr/>
          </p:nvSpPr>
          <p:spPr bwMode="auto">
            <a:xfrm>
              <a:off x="4654" y="2246"/>
              <a:ext cx="866" cy="211"/>
            </a:xfrm>
            <a:prstGeom prst="rect">
              <a:avLst/>
            </a:prstGeom>
            <a:solidFill>
              <a:schemeClr val="hlink">
                <a:alpha val="2392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14.92%</a:t>
              </a:r>
            </a:p>
          </p:txBody>
        </p:sp>
        <p:sp>
          <p:nvSpPr>
            <p:cNvPr id="25682" name="Rectangle 17"/>
            <p:cNvSpPr>
              <a:spLocks noChangeArrowheads="1"/>
            </p:cNvSpPr>
            <p:nvPr/>
          </p:nvSpPr>
          <p:spPr bwMode="auto">
            <a:xfrm>
              <a:off x="3872" y="2246"/>
              <a:ext cx="782" cy="211"/>
            </a:xfrm>
            <a:prstGeom prst="rect">
              <a:avLst/>
            </a:prstGeom>
            <a:solidFill>
              <a:schemeClr val="hlink">
                <a:alpha val="2392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35.64%</a:t>
              </a:r>
            </a:p>
          </p:txBody>
        </p:sp>
        <p:sp>
          <p:nvSpPr>
            <p:cNvPr id="25683" name="Rectangle 18"/>
            <p:cNvSpPr>
              <a:spLocks noChangeArrowheads="1"/>
            </p:cNvSpPr>
            <p:nvPr/>
          </p:nvSpPr>
          <p:spPr bwMode="auto">
            <a:xfrm>
              <a:off x="2922" y="2246"/>
              <a:ext cx="950" cy="211"/>
            </a:xfrm>
            <a:prstGeom prst="rect">
              <a:avLst/>
            </a:prstGeom>
            <a:solidFill>
              <a:schemeClr val="hlink">
                <a:alpha val="2392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$13,428,540</a:t>
              </a:r>
            </a:p>
          </p:txBody>
        </p:sp>
        <p:sp>
          <p:nvSpPr>
            <p:cNvPr id="25684" name="Rectangle 19"/>
            <p:cNvSpPr>
              <a:spLocks noChangeArrowheads="1"/>
            </p:cNvSpPr>
            <p:nvPr/>
          </p:nvSpPr>
          <p:spPr bwMode="auto">
            <a:xfrm>
              <a:off x="2081" y="2246"/>
              <a:ext cx="841" cy="211"/>
            </a:xfrm>
            <a:prstGeom prst="rect">
              <a:avLst/>
            </a:prstGeom>
            <a:solidFill>
              <a:schemeClr val="hlink">
                <a:alpha val="2392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$3,528,540</a:t>
              </a:r>
            </a:p>
          </p:txBody>
        </p:sp>
        <p:sp>
          <p:nvSpPr>
            <p:cNvPr id="25685" name="Rectangle 20"/>
            <p:cNvSpPr>
              <a:spLocks noChangeArrowheads="1"/>
            </p:cNvSpPr>
            <p:nvPr/>
          </p:nvSpPr>
          <p:spPr bwMode="auto">
            <a:xfrm>
              <a:off x="1240" y="2246"/>
              <a:ext cx="841" cy="211"/>
            </a:xfrm>
            <a:prstGeom prst="rect">
              <a:avLst/>
            </a:prstGeom>
            <a:solidFill>
              <a:schemeClr val="hlink">
                <a:alpha val="2392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$5,428,523</a:t>
              </a:r>
            </a:p>
          </p:txBody>
        </p:sp>
        <p:sp>
          <p:nvSpPr>
            <p:cNvPr id="25686" name="Rectangle 21"/>
            <p:cNvSpPr>
              <a:spLocks noChangeArrowheads="1"/>
            </p:cNvSpPr>
            <p:nvPr/>
          </p:nvSpPr>
          <p:spPr bwMode="auto">
            <a:xfrm>
              <a:off x="192" y="2246"/>
              <a:ext cx="1048" cy="211"/>
            </a:xfrm>
            <a:prstGeom prst="rect">
              <a:avLst/>
            </a:prstGeom>
            <a:solidFill>
              <a:schemeClr val="hlink">
                <a:alpha val="2392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3.00%</a:t>
              </a:r>
            </a:p>
          </p:txBody>
        </p:sp>
        <p:sp>
          <p:nvSpPr>
            <p:cNvPr id="25687" name="Rectangle 22"/>
            <p:cNvSpPr>
              <a:spLocks noChangeArrowheads="1"/>
            </p:cNvSpPr>
            <p:nvPr/>
          </p:nvSpPr>
          <p:spPr bwMode="auto">
            <a:xfrm>
              <a:off x="4654" y="2035"/>
              <a:ext cx="866" cy="211"/>
            </a:xfrm>
            <a:prstGeom prst="rect">
              <a:avLst/>
            </a:prstGeom>
            <a:solidFill>
              <a:schemeClr val="hlink">
                <a:alpha val="2392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16.23%</a:t>
              </a:r>
            </a:p>
          </p:txBody>
        </p:sp>
        <p:sp>
          <p:nvSpPr>
            <p:cNvPr id="25688" name="Rectangle 23"/>
            <p:cNvSpPr>
              <a:spLocks noChangeArrowheads="1"/>
            </p:cNvSpPr>
            <p:nvPr/>
          </p:nvSpPr>
          <p:spPr bwMode="auto">
            <a:xfrm>
              <a:off x="3872" y="2035"/>
              <a:ext cx="782" cy="211"/>
            </a:xfrm>
            <a:prstGeom prst="rect">
              <a:avLst/>
            </a:prstGeom>
            <a:solidFill>
              <a:schemeClr val="hlink">
                <a:alpha val="2392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47.52%</a:t>
              </a:r>
            </a:p>
          </p:txBody>
        </p:sp>
        <p:sp>
          <p:nvSpPr>
            <p:cNvPr id="25689" name="Rectangle 24"/>
            <p:cNvSpPr>
              <a:spLocks noChangeArrowheads="1"/>
            </p:cNvSpPr>
            <p:nvPr/>
          </p:nvSpPr>
          <p:spPr bwMode="auto">
            <a:xfrm>
              <a:off x="2922" y="2035"/>
              <a:ext cx="950" cy="211"/>
            </a:xfrm>
            <a:prstGeom prst="rect">
              <a:avLst/>
            </a:prstGeom>
            <a:solidFill>
              <a:schemeClr val="hlink">
                <a:alpha val="2392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$14,604,720</a:t>
              </a:r>
            </a:p>
          </p:txBody>
        </p:sp>
        <p:sp>
          <p:nvSpPr>
            <p:cNvPr id="25690" name="Rectangle 25"/>
            <p:cNvSpPr>
              <a:spLocks noChangeArrowheads="1"/>
            </p:cNvSpPr>
            <p:nvPr/>
          </p:nvSpPr>
          <p:spPr bwMode="auto">
            <a:xfrm>
              <a:off x="2081" y="2035"/>
              <a:ext cx="841" cy="211"/>
            </a:xfrm>
            <a:prstGeom prst="rect">
              <a:avLst/>
            </a:prstGeom>
            <a:solidFill>
              <a:schemeClr val="hlink">
                <a:alpha val="2392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$4,704,720</a:t>
              </a:r>
            </a:p>
          </p:txBody>
        </p:sp>
        <p:sp>
          <p:nvSpPr>
            <p:cNvPr id="25691" name="Rectangle 26"/>
            <p:cNvSpPr>
              <a:spLocks noChangeArrowheads="1"/>
            </p:cNvSpPr>
            <p:nvPr/>
          </p:nvSpPr>
          <p:spPr bwMode="auto">
            <a:xfrm>
              <a:off x="1240" y="2035"/>
              <a:ext cx="841" cy="211"/>
            </a:xfrm>
            <a:prstGeom prst="rect">
              <a:avLst/>
            </a:prstGeom>
            <a:solidFill>
              <a:schemeClr val="hlink">
                <a:alpha val="2392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$7,238,031</a:t>
              </a:r>
            </a:p>
          </p:txBody>
        </p:sp>
        <p:sp>
          <p:nvSpPr>
            <p:cNvPr id="25692" name="Rectangle 27"/>
            <p:cNvSpPr>
              <a:spLocks noChangeArrowheads="1"/>
            </p:cNvSpPr>
            <p:nvPr/>
          </p:nvSpPr>
          <p:spPr bwMode="auto">
            <a:xfrm>
              <a:off x="192" y="2035"/>
              <a:ext cx="1048" cy="211"/>
            </a:xfrm>
            <a:prstGeom prst="rect">
              <a:avLst/>
            </a:prstGeom>
            <a:solidFill>
              <a:schemeClr val="hlink">
                <a:alpha val="2392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4.00%</a:t>
              </a:r>
            </a:p>
          </p:txBody>
        </p:sp>
        <p:sp>
          <p:nvSpPr>
            <p:cNvPr id="25693" name="Rectangle 28"/>
            <p:cNvSpPr>
              <a:spLocks noChangeArrowheads="1"/>
            </p:cNvSpPr>
            <p:nvPr/>
          </p:nvSpPr>
          <p:spPr bwMode="auto">
            <a:xfrm>
              <a:off x="4654" y="1824"/>
              <a:ext cx="866" cy="211"/>
            </a:xfrm>
            <a:prstGeom prst="rect">
              <a:avLst/>
            </a:prstGeom>
            <a:solidFill>
              <a:schemeClr val="hlink">
                <a:alpha val="2392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17.53%</a:t>
              </a:r>
            </a:p>
          </p:txBody>
        </p:sp>
        <p:sp>
          <p:nvSpPr>
            <p:cNvPr id="25694" name="Rectangle 29"/>
            <p:cNvSpPr>
              <a:spLocks noChangeArrowheads="1"/>
            </p:cNvSpPr>
            <p:nvPr/>
          </p:nvSpPr>
          <p:spPr bwMode="auto">
            <a:xfrm>
              <a:off x="3872" y="1824"/>
              <a:ext cx="782" cy="211"/>
            </a:xfrm>
            <a:prstGeom prst="rect">
              <a:avLst/>
            </a:prstGeom>
            <a:solidFill>
              <a:schemeClr val="hlink">
                <a:alpha val="2392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59.40%</a:t>
              </a:r>
            </a:p>
          </p:txBody>
        </p:sp>
        <p:sp>
          <p:nvSpPr>
            <p:cNvPr id="25695" name="Rectangle 30"/>
            <p:cNvSpPr>
              <a:spLocks noChangeArrowheads="1"/>
            </p:cNvSpPr>
            <p:nvPr/>
          </p:nvSpPr>
          <p:spPr bwMode="auto">
            <a:xfrm>
              <a:off x="2922" y="1824"/>
              <a:ext cx="950" cy="211"/>
            </a:xfrm>
            <a:prstGeom prst="rect">
              <a:avLst/>
            </a:prstGeom>
            <a:solidFill>
              <a:schemeClr val="hlink">
                <a:alpha val="2392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$15,780,900</a:t>
              </a:r>
            </a:p>
          </p:txBody>
        </p:sp>
        <p:sp>
          <p:nvSpPr>
            <p:cNvPr id="25696" name="Rectangle 31"/>
            <p:cNvSpPr>
              <a:spLocks noChangeArrowheads="1"/>
            </p:cNvSpPr>
            <p:nvPr/>
          </p:nvSpPr>
          <p:spPr bwMode="auto">
            <a:xfrm>
              <a:off x="2081" y="1824"/>
              <a:ext cx="841" cy="211"/>
            </a:xfrm>
            <a:prstGeom prst="rect">
              <a:avLst/>
            </a:prstGeom>
            <a:solidFill>
              <a:schemeClr val="hlink">
                <a:alpha val="2392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$5,880,900</a:t>
              </a:r>
            </a:p>
          </p:txBody>
        </p:sp>
        <p:sp>
          <p:nvSpPr>
            <p:cNvPr id="25697" name="Rectangle 32"/>
            <p:cNvSpPr>
              <a:spLocks noChangeArrowheads="1"/>
            </p:cNvSpPr>
            <p:nvPr/>
          </p:nvSpPr>
          <p:spPr bwMode="auto">
            <a:xfrm>
              <a:off x="1240" y="1824"/>
              <a:ext cx="841" cy="211"/>
            </a:xfrm>
            <a:prstGeom prst="rect">
              <a:avLst/>
            </a:prstGeom>
            <a:solidFill>
              <a:schemeClr val="hlink">
                <a:alpha val="2392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$9,047,538</a:t>
              </a:r>
            </a:p>
          </p:txBody>
        </p:sp>
        <p:sp>
          <p:nvSpPr>
            <p:cNvPr id="25698" name="Rectangle 33"/>
            <p:cNvSpPr>
              <a:spLocks noChangeArrowheads="1"/>
            </p:cNvSpPr>
            <p:nvPr/>
          </p:nvSpPr>
          <p:spPr bwMode="auto">
            <a:xfrm>
              <a:off x="192" y="1824"/>
              <a:ext cx="1048" cy="211"/>
            </a:xfrm>
            <a:prstGeom prst="rect">
              <a:avLst/>
            </a:prstGeom>
            <a:solidFill>
              <a:schemeClr val="hlink">
                <a:alpha val="2392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5.00%</a:t>
              </a:r>
            </a:p>
          </p:txBody>
        </p:sp>
      </p:grpSp>
      <p:grpSp>
        <p:nvGrpSpPr>
          <p:cNvPr id="25604" name="Group 34"/>
          <p:cNvGrpSpPr>
            <a:grpSpLocks/>
          </p:cNvGrpSpPr>
          <p:nvPr/>
        </p:nvGrpSpPr>
        <p:grpSpPr bwMode="auto">
          <a:xfrm>
            <a:off x="304800" y="3956050"/>
            <a:ext cx="8458200" cy="334963"/>
            <a:chOff x="192" y="2879"/>
            <a:chExt cx="5328" cy="211"/>
          </a:xfrm>
        </p:grpSpPr>
        <p:sp>
          <p:nvSpPr>
            <p:cNvPr id="25661" name="Rectangle 35" descr="Dark upward diagonal"/>
            <p:cNvSpPr>
              <a:spLocks noChangeArrowheads="1"/>
            </p:cNvSpPr>
            <p:nvPr/>
          </p:nvSpPr>
          <p:spPr bwMode="auto">
            <a:xfrm>
              <a:off x="4654" y="2879"/>
              <a:ext cx="866" cy="211"/>
            </a:xfrm>
            <a:prstGeom prst="rect">
              <a:avLst/>
            </a:prstGeom>
            <a:pattFill prst="dkUpDiag">
              <a:fgClr>
                <a:srgbClr val="C0C0C0"/>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11.00%</a:t>
              </a:r>
            </a:p>
          </p:txBody>
        </p:sp>
        <p:sp>
          <p:nvSpPr>
            <p:cNvPr id="25662" name="Rectangle 36" descr="Dark upward diagonal"/>
            <p:cNvSpPr>
              <a:spLocks noChangeArrowheads="1"/>
            </p:cNvSpPr>
            <p:nvPr/>
          </p:nvSpPr>
          <p:spPr bwMode="auto">
            <a:xfrm>
              <a:off x="3872" y="2879"/>
              <a:ext cx="782" cy="211"/>
            </a:xfrm>
            <a:prstGeom prst="rect">
              <a:avLst/>
            </a:prstGeom>
            <a:pattFill prst="dkUpDiag">
              <a:fgClr>
                <a:srgbClr val="C0C0C0"/>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b="1"/>
                <a:t>0.00%</a:t>
              </a:r>
            </a:p>
          </p:txBody>
        </p:sp>
        <p:sp>
          <p:nvSpPr>
            <p:cNvPr id="25663" name="Rectangle 37" descr="Dark upward diagonal"/>
            <p:cNvSpPr>
              <a:spLocks noChangeArrowheads="1"/>
            </p:cNvSpPr>
            <p:nvPr/>
          </p:nvSpPr>
          <p:spPr bwMode="auto">
            <a:xfrm>
              <a:off x="2922" y="2879"/>
              <a:ext cx="950" cy="211"/>
            </a:xfrm>
            <a:prstGeom prst="rect">
              <a:avLst/>
            </a:prstGeom>
            <a:pattFill prst="dkUpDiag">
              <a:fgClr>
                <a:srgbClr val="C0C0C0"/>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$9,900,000</a:t>
              </a:r>
            </a:p>
          </p:txBody>
        </p:sp>
        <p:sp>
          <p:nvSpPr>
            <p:cNvPr id="25664" name="Rectangle 38" descr="Dark upward diagonal"/>
            <p:cNvSpPr>
              <a:spLocks noChangeArrowheads="1"/>
            </p:cNvSpPr>
            <p:nvPr/>
          </p:nvSpPr>
          <p:spPr bwMode="auto">
            <a:xfrm>
              <a:off x="2081" y="2879"/>
              <a:ext cx="841" cy="211"/>
            </a:xfrm>
            <a:prstGeom prst="rect">
              <a:avLst/>
            </a:prstGeom>
            <a:pattFill prst="dkUpDiag">
              <a:fgClr>
                <a:srgbClr val="C0C0C0"/>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$0</a:t>
              </a:r>
            </a:p>
          </p:txBody>
        </p:sp>
        <p:sp>
          <p:nvSpPr>
            <p:cNvPr id="25665" name="Rectangle 39" descr="Dark upward diagonal"/>
            <p:cNvSpPr>
              <a:spLocks noChangeArrowheads="1"/>
            </p:cNvSpPr>
            <p:nvPr/>
          </p:nvSpPr>
          <p:spPr bwMode="auto">
            <a:xfrm>
              <a:off x="1240" y="2879"/>
              <a:ext cx="841" cy="211"/>
            </a:xfrm>
            <a:prstGeom prst="rect">
              <a:avLst/>
            </a:prstGeom>
            <a:pattFill prst="dkUpDiag">
              <a:fgClr>
                <a:srgbClr val="C0C0C0"/>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$0</a:t>
              </a:r>
            </a:p>
          </p:txBody>
        </p:sp>
        <p:sp>
          <p:nvSpPr>
            <p:cNvPr id="25666" name="Rectangle 40" descr="Dark upward diagonal"/>
            <p:cNvSpPr>
              <a:spLocks noChangeArrowheads="1"/>
            </p:cNvSpPr>
            <p:nvPr/>
          </p:nvSpPr>
          <p:spPr bwMode="auto">
            <a:xfrm>
              <a:off x="192" y="2879"/>
              <a:ext cx="1048" cy="211"/>
            </a:xfrm>
            <a:prstGeom prst="rect">
              <a:avLst/>
            </a:prstGeom>
            <a:pattFill prst="dkUpDiag">
              <a:fgClr>
                <a:srgbClr val="C0C0C0"/>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0.00%</a:t>
              </a:r>
            </a:p>
          </p:txBody>
        </p:sp>
        <p:sp>
          <p:nvSpPr>
            <p:cNvPr id="25667" name="Line 41"/>
            <p:cNvSpPr>
              <a:spLocks noChangeShapeType="1"/>
            </p:cNvSpPr>
            <p:nvPr/>
          </p:nvSpPr>
          <p:spPr bwMode="auto">
            <a:xfrm>
              <a:off x="192" y="2879"/>
              <a:ext cx="5328"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8" name="Line 42"/>
            <p:cNvSpPr>
              <a:spLocks noChangeShapeType="1"/>
            </p:cNvSpPr>
            <p:nvPr/>
          </p:nvSpPr>
          <p:spPr bwMode="auto">
            <a:xfrm>
              <a:off x="192" y="3090"/>
              <a:ext cx="5328"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43"/>
          <p:cNvGrpSpPr>
            <a:grpSpLocks/>
          </p:cNvGrpSpPr>
          <p:nvPr/>
        </p:nvGrpSpPr>
        <p:grpSpPr bwMode="auto">
          <a:xfrm>
            <a:off x="304800" y="4291013"/>
            <a:ext cx="8458200" cy="1674812"/>
            <a:chOff x="192" y="3090"/>
            <a:chExt cx="5328" cy="1055"/>
          </a:xfrm>
        </p:grpSpPr>
        <p:sp>
          <p:nvSpPr>
            <p:cNvPr id="25630" name="Rectangle 44"/>
            <p:cNvSpPr>
              <a:spLocks noChangeArrowheads="1"/>
            </p:cNvSpPr>
            <p:nvPr/>
          </p:nvSpPr>
          <p:spPr bwMode="auto">
            <a:xfrm>
              <a:off x="4654" y="3934"/>
              <a:ext cx="866"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4.47%</a:t>
              </a:r>
            </a:p>
          </p:txBody>
        </p:sp>
        <p:sp>
          <p:nvSpPr>
            <p:cNvPr id="25631" name="Rectangle 45"/>
            <p:cNvSpPr>
              <a:spLocks noChangeArrowheads="1"/>
            </p:cNvSpPr>
            <p:nvPr/>
          </p:nvSpPr>
          <p:spPr bwMode="auto">
            <a:xfrm>
              <a:off x="3872" y="3934"/>
              <a:ext cx="78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b="1"/>
                <a:t>-59.40%</a:t>
              </a:r>
            </a:p>
          </p:txBody>
        </p:sp>
        <p:sp>
          <p:nvSpPr>
            <p:cNvPr id="25632" name="Rectangle 46"/>
            <p:cNvSpPr>
              <a:spLocks noChangeArrowheads="1"/>
            </p:cNvSpPr>
            <p:nvPr/>
          </p:nvSpPr>
          <p:spPr bwMode="auto">
            <a:xfrm>
              <a:off x="2922" y="3934"/>
              <a:ext cx="950"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$4,019,100</a:t>
              </a:r>
            </a:p>
          </p:txBody>
        </p:sp>
        <p:sp>
          <p:nvSpPr>
            <p:cNvPr id="25633" name="Rectangle 47"/>
            <p:cNvSpPr>
              <a:spLocks noChangeArrowheads="1"/>
            </p:cNvSpPr>
            <p:nvPr/>
          </p:nvSpPr>
          <p:spPr bwMode="auto">
            <a:xfrm>
              <a:off x="2081" y="3934"/>
              <a:ext cx="841"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-$5,880,900</a:t>
              </a:r>
            </a:p>
          </p:txBody>
        </p:sp>
        <p:sp>
          <p:nvSpPr>
            <p:cNvPr id="25634" name="Rectangle 48"/>
            <p:cNvSpPr>
              <a:spLocks noChangeArrowheads="1"/>
            </p:cNvSpPr>
            <p:nvPr/>
          </p:nvSpPr>
          <p:spPr bwMode="auto">
            <a:xfrm>
              <a:off x="1240" y="3934"/>
              <a:ext cx="841"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-$9,047,538</a:t>
              </a:r>
            </a:p>
          </p:txBody>
        </p:sp>
        <p:sp>
          <p:nvSpPr>
            <p:cNvPr id="25635" name="Rectangle 49"/>
            <p:cNvSpPr>
              <a:spLocks noChangeArrowheads="1"/>
            </p:cNvSpPr>
            <p:nvPr/>
          </p:nvSpPr>
          <p:spPr bwMode="auto">
            <a:xfrm>
              <a:off x="192" y="3934"/>
              <a:ext cx="104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-5.00%</a:t>
              </a:r>
            </a:p>
          </p:txBody>
        </p:sp>
        <p:sp>
          <p:nvSpPr>
            <p:cNvPr id="25636" name="Rectangle 50"/>
            <p:cNvSpPr>
              <a:spLocks noChangeArrowheads="1"/>
            </p:cNvSpPr>
            <p:nvPr/>
          </p:nvSpPr>
          <p:spPr bwMode="auto">
            <a:xfrm>
              <a:off x="4654" y="3723"/>
              <a:ext cx="866"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5.77%</a:t>
              </a:r>
            </a:p>
          </p:txBody>
        </p:sp>
        <p:sp>
          <p:nvSpPr>
            <p:cNvPr id="25637" name="Rectangle 51"/>
            <p:cNvSpPr>
              <a:spLocks noChangeArrowheads="1"/>
            </p:cNvSpPr>
            <p:nvPr/>
          </p:nvSpPr>
          <p:spPr bwMode="auto">
            <a:xfrm>
              <a:off x="3872" y="3723"/>
              <a:ext cx="78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b="1"/>
                <a:t>-47.52%</a:t>
              </a:r>
            </a:p>
          </p:txBody>
        </p:sp>
        <p:sp>
          <p:nvSpPr>
            <p:cNvPr id="25638" name="Rectangle 52"/>
            <p:cNvSpPr>
              <a:spLocks noChangeArrowheads="1"/>
            </p:cNvSpPr>
            <p:nvPr/>
          </p:nvSpPr>
          <p:spPr bwMode="auto">
            <a:xfrm>
              <a:off x="2922" y="3723"/>
              <a:ext cx="950"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$5,195,280</a:t>
              </a:r>
            </a:p>
          </p:txBody>
        </p:sp>
        <p:sp>
          <p:nvSpPr>
            <p:cNvPr id="25639" name="Rectangle 53"/>
            <p:cNvSpPr>
              <a:spLocks noChangeArrowheads="1"/>
            </p:cNvSpPr>
            <p:nvPr/>
          </p:nvSpPr>
          <p:spPr bwMode="auto">
            <a:xfrm>
              <a:off x="2081" y="3723"/>
              <a:ext cx="841"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-$4,704,720</a:t>
              </a:r>
            </a:p>
          </p:txBody>
        </p:sp>
        <p:sp>
          <p:nvSpPr>
            <p:cNvPr id="25640" name="Rectangle 54"/>
            <p:cNvSpPr>
              <a:spLocks noChangeArrowheads="1"/>
            </p:cNvSpPr>
            <p:nvPr/>
          </p:nvSpPr>
          <p:spPr bwMode="auto">
            <a:xfrm>
              <a:off x="1240" y="3723"/>
              <a:ext cx="841"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-$7,238,031</a:t>
              </a:r>
            </a:p>
          </p:txBody>
        </p:sp>
        <p:sp>
          <p:nvSpPr>
            <p:cNvPr id="25641" name="Rectangle 55"/>
            <p:cNvSpPr>
              <a:spLocks noChangeArrowheads="1"/>
            </p:cNvSpPr>
            <p:nvPr/>
          </p:nvSpPr>
          <p:spPr bwMode="auto">
            <a:xfrm>
              <a:off x="192" y="3723"/>
              <a:ext cx="104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-4.00%</a:t>
              </a:r>
            </a:p>
          </p:txBody>
        </p:sp>
        <p:sp>
          <p:nvSpPr>
            <p:cNvPr id="25642" name="Rectangle 56"/>
            <p:cNvSpPr>
              <a:spLocks noChangeArrowheads="1"/>
            </p:cNvSpPr>
            <p:nvPr/>
          </p:nvSpPr>
          <p:spPr bwMode="auto">
            <a:xfrm>
              <a:off x="4654" y="3512"/>
              <a:ext cx="866"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7.08%</a:t>
              </a:r>
            </a:p>
          </p:txBody>
        </p:sp>
        <p:sp>
          <p:nvSpPr>
            <p:cNvPr id="25643" name="Rectangle 57"/>
            <p:cNvSpPr>
              <a:spLocks noChangeArrowheads="1"/>
            </p:cNvSpPr>
            <p:nvPr/>
          </p:nvSpPr>
          <p:spPr bwMode="auto">
            <a:xfrm>
              <a:off x="3872" y="3512"/>
              <a:ext cx="78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b="1"/>
                <a:t>-35.64%</a:t>
              </a:r>
            </a:p>
          </p:txBody>
        </p:sp>
        <p:sp>
          <p:nvSpPr>
            <p:cNvPr id="25644" name="Rectangle 58"/>
            <p:cNvSpPr>
              <a:spLocks noChangeArrowheads="1"/>
            </p:cNvSpPr>
            <p:nvPr/>
          </p:nvSpPr>
          <p:spPr bwMode="auto">
            <a:xfrm>
              <a:off x="2922" y="3512"/>
              <a:ext cx="950"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$6,371,460</a:t>
              </a:r>
            </a:p>
          </p:txBody>
        </p:sp>
        <p:sp>
          <p:nvSpPr>
            <p:cNvPr id="25645" name="Rectangle 59"/>
            <p:cNvSpPr>
              <a:spLocks noChangeArrowheads="1"/>
            </p:cNvSpPr>
            <p:nvPr/>
          </p:nvSpPr>
          <p:spPr bwMode="auto">
            <a:xfrm>
              <a:off x="2081" y="3512"/>
              <a:ext cx="841"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-$3,528,540</a:t>
              </a:r>
            </a:p>
          </p:txBody>
        </p:sp>
        <p:sp>
          <p:nvSpPr>
            <p:cNvPr id="25646" name="Rectangle 60"/>
            <p:cNvSpPr>
              <a:spLocks noChangeArrowheads="1"/>
            </p:cNvSpPr>
            <p:nvPr/>
          </p:nvSpPr>
          <p:spPr bwMode="auto">
            <a:xfrm>
              <a:off x="1240" y="3512"/>
              <a:ext cx="841"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-$5,428,523</a:t>
              </a:r>
            </a:p>
          </p:txBody>
        </p:sp>
        <p:sp>
          <p:nvSpPr>
            <p:cNvPr id="25647" name="Rectangle 61"/>
            <p:cNvSpPr>
              <a:spLocks noChangeArrowheads="1"/>
            </p:cNvSpPr>
            <p:nvPr/>
          </p:nvSpPr>
          <p:spPr bwMode="auto">
            <a:xfrm>
              <a:off x="192" y="3512"/>
              <a:ext cx="104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-3.00%</a:t>
              </a:r>
            </a:p>
          </p:txBody>
        </p:sp>
        <p:sp>
          <p:nvSpPr>
            <p:cNvPr id="25648" name="Rectangle 62"/>
            <p:cNvSpPr>
              <a:spLocks noChangeArrowheads="1"/>
            </p:cNvSpPr>
            <p:nvPr/>
          </p:nvSpPr>
          <p:spPr bwMode="auto">
            <a:xfrm>
              <a:off x="4654" y="3301"/>
              <a:ext cx="866"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8.39%</a:t>
              </a:r>
            </a:p>
          </p:txBody>
        </p:sp>
        <p:sp>
          <p:nvSpPr>
            <p:cNvPr id="25649" name="Rectangle 63"/>
            <p:cNvSpPr>
              <a:spLocks noChangeArrowheads="1"/>
            </p:cNvSpPr>
            <p:nvPr/>
          </p:nvSpPr>
          <p:spPr bwMode="auto">
            <a:xfrm>
              <a:off x="3872" y="3301"/>
              <a:ext cx="78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b="1"/>
                <a:t>-23.76%</a:t>
              </a:r>
            </a:p>
          </p:txBody>
        </p:sp>
        <p:sp>
          <p:nvSpPr>
            <p:cNvPr id="25650" name="Rectangle 64"/>
            <p:cNvSpPr>
              <a:spLocks noChangeArrowheads="1"/>
            </p:cNvSpPr>
            <p:nvPr/>
          </p:nvSpPr>
          <p:spPr bwMode="auto">
            <a:xfrm>
              <a:off x="2922" y="3301"/>
              <a:ext cx="950"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$7,547,640</a:t>
              </a:r>
            </a:p>
          </p:txBody>
        </p:sp>
        <p:sp>
          <p:nvSpPr>
            <p:cNvPr id="25651" name="Rectangle 65"/>
            <p:cNvSpPr>
              <a:spLocks noChangeArrowheads="1"/>
            </p:cNvSpPr>
            <p:nvPr/>
          </p:nvSpPr>
          <p:spPr bwMode="auto">
            <a:xfrm>
              <a:off x="2081" y="3301"/>
              <a:ext cx="841"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-$2,352,360</a:t>
              </a:r>
            </a:p>
          </p:txBody>
        </p:sp>
        <p:sp>
          <p:nvSpPr>
            <p:cNvPr id="25652" name="Rectangle 66"/>
            <p:cNvSpPr>
              <a:spLocks noChangeArrowheads="1"/>
            </p:cNvSpPr>
            <p:nvPr/>
          </p:nvSpPr>
          <p:spPr bwMode="auto">
            <a:xfrm>
              <a:off x="1240" y="3301"/>
              <a:ext cx="841"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-$3,619,015</a:t>
              </a:r>
            </a:p>
          </p:txBody>
        </p:sp>
        <p:sp>
          <p:nvSpPr>
            <p:cNvPr id="25653" name="Rectangle 67"/>
            <p:cNvSpPr>
              <a:spLocks noChangeArrowheads="1"/>
            </p:cNvSpPr>
            <p:nvPr/>
          </p:nvSpPr>
          <p:spPr bwMode="auto">
            <a:xfrm>
              <a:off x="192" y="3301"/>
              <a:ext cx="104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-2.00%</a:t>
              </a:r>
            </a:p>
          </p:txBody>
        </p:sp>
        <p:sp>
          <p:nvSpPr>
            <p:cNvPr id="25654" name="Rectangle 68"/>
            <p:cNvSpPr>
              <a:spLocks noChangeArrowheads="1"/>
            </p:cNvSpPr>
            <p:nvPr/>
          </p:nvSpPr>
          <p:spPr bwMode="auto">
            <a:xfrm>
              <a:off x="4654" y="3090"/>
              <a:ext cx="866"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9.69%</a:t>
              </a:r>
            </a:p>
          </p:txBody>
        </p:sp>
        <p:sp>
          <p:nvSpPr>
            <p:cNvPr id="25655" name="Rectangle 69"/>
            <p:cNvSpPr>
              <a:spLocks noChangeArrowheads="1"/>
            </p:cNvSpPr>
            <p:nvPr/>
          </p:nvSpPr>
          <p:spPr bwMode="auto">
            <a:xfrm>
              <a:off x="3872" y="3090"/>
              <a:ext cx="78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b="1"/>
                <a:t>-11.88%</a:t>
              </a:r>
            </a:p>
          </p:txBody>
        </p:sp>
        <p:sp>
          <p:nvSpPr>
            <p:cNvPr id="25656" name="Rectangle 70"/>
            <p:cNvSpPr>
              <a:spLocks noChangeArrowheads="1"/>
            </p:cNvSpPr>
            <p:nvPr/>
          </p:nvSpPr>
          <p:spPr bwMode="auto">
            <a:xfrm>
              <a:off x="2922" y="3090"/>
              <a:ext cx="950"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$8,723,820</a:t>
              </a:r>
            </a:p>
          </p:txBody>
        </p:sp>
        <p:sp>
          <p:nvSpPr>
            <p:cNvPr id="25657" name="Rectangle 71"/>
            <p:cNvSpPr>
              <a:spLocks noChangeArrowheads="1"/>
            </p:cNvSpPr>
            <p:nvPr/>
          </p:nvSpPr>
          <p:spPr bwMode="auto">
            <a:xfrm>
              <a:off x="2081" y="3090"/>
              <a:ext cx="841"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-$1,176,180</a:t>
              </a:r>
            </a:p>
          </p:txBody>
        </p:sp>
        <p:sp>
          <p:nvSpPr>
            <p:cNvPr id="25658" name="Rectangle 72"/>
            <p:cNvSpPr>
              <a:spLocks noChangeArrowheads="1"/>
            </p:cNvSpPr>
            <p:nvPr/>
          </p:nvSpPr>
          <p:spPr bwMode="auto">
            <a:xfrm>
              <a:off x="1240" y="3090"/>
              <a:ext cx="841"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-$1,809,508</a:t>
              </a:r>
            </a:p>
          </p:txBody>
        </p:sp>
        <p:sp>
          <p:nvSpPr>
            <p:cNvPr id="25659" name="Rectangle 73"/>
            <p:cNvSpPr>
              <a:spLocks noChangeArrowheads="1"/>
            </p:cNvSpPr>
            <p:nvPr/>
          </p:nvSpPr>
          <p:spPr bwMode="auto">
            <a:xfrm>
              <a:off x="192" y="3090"/>
              <a:ext cx="104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defTabSz="914400" fontAlgn="b"/>
              <a:r>
                <a:rPr lang="en-US" sz="1600"/>
                <a:t>-1.00%</a:t>
              </a:r>
            </a:p>
          </p:txBody>
        </p:sp>
        <p:sp>
          <p:nvSpPr>
            <p:cNvPr id="25660" name="Line 74"/>
            <p:cNvSpPr>
              <a:spLocks noChangeShapeType="1"/>
            </p:cNvSpPr>
            <p:nvPr/>
          </p:nvSpPr>
          <p:spPr bwMode="auto">
            <a:xfrm>
              <a:off x="192" y="4145"/>
              <a:ext cx="5328"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606" name="Line 75"/>
          <p:cNvSpPr>
            <a:spLocks noChangeShapeType="1"/>
          </p:cNvSpPr>
          <p:nvPr/>
        </p:nvSpPr>
        <p:spPr bwMode="auto">
          <a:xfrm>
            <a:off x="304800" y="1352550"/>
            <a:ext cx="0" cy="45989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5607" name="Group 76"/>
          <p:cNvGrpSpPr>
            <a:grpSpLocks/>
          </p:cNvGrpSpPr>
          <p:nvPr/>
        </p:nvGrpSpPr>
        <p:grpSpPr bwMode="auto">
          <a:xfrm>
            <a:off x="304800" y="1366838"/>
            <a:ext cx="8458200" cy="914400"/>
            <a:chOff x="192" y="1248"/>
            <a:chExt cx="5328" cy="576"/>
          </a:xfrm>
        </p:grpSpPr>
        <p:sp>
          <p:nvSpPr>
            <p:cNvPr id="25610" name="Rectangle 77"/>
            <p:cNvSpPr>
              <a:spLocks noChangeArrowheads="1"/>
            </p:cNvSpPr>
            <p:nvPr/>
          </p:nvSpPr>
          <p:spPr bwMode="auto">
            <a:xfrm>
              <a:off x="4654" y="1459"/>
              <a:ext cx="866" cy="36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ctr" defTabSz="914400" fontAlgn="b"/>
              <a:r>
                <a:rPr lang="en-US" sz="1600" b="1"/>
                <a:t>Actual ROE</a:t>
              </a:r>
              <a:endParaRPr lang="en-US" sz="1600"/>
            </a:p>
          </p:txBody>
        </p:sp>
        <p:sp>
          <p:nvSpPr>
            <p:cNvPr id="25611" name="Rectangle 78"/>
            <p:cNvSpPr>
              <a:spLocks noChangeArrowheads="1"/>
            </p:cNvSpPr>
            <p:nvPr/>
          </p:nvSpPr>
          <p:spPr bwMode="auto">
            <a:xfrm>
              <a:off x="3872" y="1459"/>
              <a:ext cx="782" cy="36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ctr" defTabSz="914400" fontAlgn="b"/>
              <a:r>
                <a:rPr lang="en-US" sz="1600" b="1"/>
                <a:t>% Change</a:t>
              </a:r>
            </a:p>
          </p:txBody>
        </p:sp>
        <p:sp>
          <p:nvSpPr>
            <p:cNvPr id="25612" name="Rectangle 79"/>
            <p:cNvSpPr>
              <a:spLocks noChangeArrowheads="1"/>
            </p:cNvSpPr>
            <p:nvPr/>
          </p:nvSpPr>
          <p:spPr bwMode="auto">
            <a:xfrm>
              <a:off x="2922" y="1459"/>
              <a:ext cx="950" cy="36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ctr" defTabSz="914400" fontAlgn="b"/>
              <a:r>
                <a:rPr lang="en-US" sz="1600" b="1"/>
                <a:t>Net Earnings</a:t>
              </a:r>
              <a:endParaRPr lang="en-US" sz="1600"/>
            </a:p>
          </p:txBody>
        </p:sp>
        <p:sp>
          <p:nvSpPr>
            <p:cNvPr id="25613" name="Rectangle 80"/>
            <p:cNvSpPr>
              <a:spLocks noChangeArrowheads="1"/>
            </p:cNvSpPr>
            <p:nvPr/>
          </p:nvSpPr>
          <p:spPr bwMode="auto">
            <a:xfrm>
              <a:off x="2081" y="1459"/>
              <a:ext cx="841" cy="36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ctr" defTabSz="914400" fontAlgn="b"/>
              <a:r>
                <a:rPr lang="en-US" sz="1600" b="1"/>
                <a:t>After-tax</a:t>
              </a:r>
              <a:endParaRPr lang="en-US" sz="1600"/>
            </a:p>
          </p:txBody>
        </p:sp>
        <p:sp>
          <p:nvSpPr>
            <p:cNvPr id="25614" name="Rectangle 81"/>
            <p:cNvSpPr>
              <a:spLocks noChangeArrowheads="1"/>
            </p:cNvSpPr>
            <p:nvPr/>
          </p:nvSpPr>
          <p:spPr bwMode="auto">
            <a:xfrm>
              <a:off x="1240" y="1459"/>
              <a:ext cx="841" cy="36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ctr" defTabSz="914400" fontAlgn="b"/>
              <a:r>
                <a:rPr lang="en-US" sz="1600" b="1"/>
                <a:t>Pre-tax</a:t>
              </a:r>
              <a:endParaRPr lang="en-US" sz="1600"/>
            </a:p>
          </p:txBody>
        </p:sp>
        <p:sp>
          <p:nvSpPr>
            <p:cNvPr id="25615" name="Rectangle 82"/>
            <p:cNvSpPr>
              <a:spLocks noChangeArrowheads="1"/>
            </p:cNvSpPr>
            <p:nvPr/>
          </p:nvSpPr>
          <p:spPr bwMode="auto">
            <a:xfrm>
              <a:off x="192" y="1459"/>
              <a:ext cx="1048" cy="365"/>
            </a:xfrm>
            <a:prstGeom prst="rect">
              <a:avLst/>
            </a:prstGeom>
            <a:solidFill>
              <a:srgbClr val="C0C0C0"/>
            </a:solidFill>
            <a:ln w="9525">
              <a:solidFill>
                <a:schemeClr val="tx1"/>
              </a:solidFill>
              <a:miter lim="800000"/>
              <a:headEnd/>
              <a:tailEnd/>
            </a:ln>
          </p:spPr>
          <p:txBody>
            <a:bodyPr anchor="b"/>
            <a:lstStyle/>
            <a:p>
              <a:pPr algn="ctr" defTabSz="914400" fontAlgn="b"/>
              <a:r>
                <a:rPr lang="en-US" sz="1600" b="1"/>
                <a:t>% Change </a:t>
              </a:r>
            </a:p>
            <a:p>
              <a:pPr algn="ctr" defTabSz="914400" fontAlgn="b"/>
              <a:r>
                <a:rPr lang="en-US" sz="1600" b="1"/>
                <a:t>in Sales</a:t>
              </a:r>
              <a:endParaRPr lang="en-US" sz="1600"/>
            </a:p>
          </p:txBody>
        </p:sp>
        <p:sp>
          <p:nvSpPr>
            <p:cNvPr id="25616" name="Rectangle 83"/>
            <p:cNvSpPr>
              <a:spLocks noChangeArrowheads="1"/>
            </p:cNvSpPr>
            <p:nvPr/>
          </p:nvSpPr>
          <p:spPr bwMode="auto">
            <a:xfrm>
              <a:off x="2922" y="1248"/>
              <a:ext cx="2598" cy="211"/>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ctr" defTabSz="914400" fontAlgn="b"/>
              <a:r>
                <a:rPr lang="en-US" sz="1600" b="1"/>
                <a:t>Impact on Earnings</a:t>
              </a:r>
              <a:endParaRPr lang="en-US" sz="1600"/>
            </a:p>
          </p:txBody>
        </p:sp>
        <p:sp>
          <p:nvSpPr>
            <p:cNvPr id="25617" name="Rectangle 84"/>
            <p:cNvSpPr>
              <a:spLocks noChangeArrowheads="1"/>
            </p:cNvSpPr>
            <p:nvPr/>
          </p:nvSpPr>
          <p:spPr bwMode="auto">
            <a:xfrm>
              <a:off x="1240" y="1248"/>
              <a:ext cx="1682" cy="211"/>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ctr" defTabSz="914400" fontAlgn="b"/>
              <a:r>
                <a:rPr lang="en-US" sz="1600" b="1"/>
                <a:t>Revenue Change</a:t>
              </a:r>
              <a:endParaRPr lang="en-US" sz="1600"/>
            </a:p>
          </p:txBody>
        </p:sp>
        <p:sp>
          <p:nvSpPr>
            <p:cNvPr id="25618" name="Rectangle 85"/>
            <p:cNvSpPr>
              <a:spLocks noChangeArrowheads="1"/>
            </p:cNvSpPr>
            <p:nvPr/>
          </p:nvSpPr>
          <p:spPr bwMode="auto">
            <a:xfrm>
              <a:off x="192" y="1248"/>
              <a:ext cx="1048" cy="211"/>
            </a:xfrm>
            <a:prstGeom prst="rect">
              <a:avLst/>
            </a:prstGeom>
            <a:solidFill>
              <a:srgbClr val="C0C0C0"/>
            </a:solidFill>
            <a:ln w="9525">
              <a:solidFill>
                <a:schemeClr val="tx1"/>
              </a:solidFill>
              <a:miter lim="800000"/>
              <a:headEnd/>
              <a:tailEnd/>
            </a:ln>
          </p:spPr>
          <p:txBody>
            <a:bodyPr anchor="b"/>
            <a:lstStyle/>
            <a:p>
              <a:pPr defTabSz="914400" fontAlgn="b"/>
              <a:r>
                <a:rPr lang="en-US" sz="1600"/>
                <a:t> </a:t>
              </a:r>
            </a:p>
          </p:txBody>
        </p:sp>
        <p:sp>
          <p:nvSpPr>
            <p:cNvPr id="25619" name="Line 86"/>
            <p:cNvSpPr>
              <a:spLocks noChangeShapeType="1"/>
            </p:cNvSpPr>
            <p:nvPr/>
          </p:nvSpPr>
          <p:spPr bwMode="auto">
            <a:xfrm>
              <a:off x="192" y="1459"/>
              <a:ext cx="1048"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0" name="Line 87"/>
            <p:cNvSpPr>
              <a:spLocks noChangeShapeType="1"/>
            </p:cNvSpPr>
            <p:nvPr/>
          </p:nvSpPr>
          <p:spPr bwMode="auto">
            <a:xfrm>
              <a:off x="1240" y="1248"/>
              <a:ext cx="0" cy="211"/>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1" name="Line 88"/>
            <p:cNvSpPr>
              <a:spLocks noChangeShapeType="1"/>
            </p:cNvSpPr>
            <p:nvPr/>
          </p:nvSpPr>
          <p:spPr bwMode="auto">
            <a:xfrm>
              <a:off x="2922" y="1248"/>
              <a:ext cx="0" cy="576"/>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2" name="Line 89"/>
            <p:cNvSpPr>
              <a:spLocks noChangeShapeType="1"/>
            </p:cNvSpPr>
            <p:nvPr/>
          </p:nvSpPr>
          <p:spPr bwMode="auto">
            <a:xfrm>
              <a:off x="3872" y="1459"/>
              <a:ext cx="0" cy="365"/>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3" name="Line 90"/>
            <p:cNvSpPr>
              <a:spLocks noChangeShapeType="1"/>
            </p:cNvSpPr>
            <p:nvPr/>
          </p:nvSpPr>
          <p:spPr bwMode="auto">
            <a:xfrm>
              <a:off x="4654" y="1459"/>
              <a:ext cx="0" cy="365"/>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4" name="Line 91"/>
            <p:cNvSpPr>
              <a:spLocks noChangeShapeType="1"/>
            </p:cNvSpPr>
            <p:nvPr/>
          </p:nvSpPr>
          <p:spPr bwMode="auto">
            <a:xfrm>
              <a:off x="2081" y="1459"/>
              <a:ext cx="3439"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5" name="Line 92"/>
            <p:cNvSpPr>
              <a:spLocks noChangeShapeType="1"/>
            </p:cNvSpPr>
            <p:nvPr/>
          </p:nvSpPr>
          <p:spPr bwMode="auto">
            <a:xfrm>
              <a:off x="1240" y="1459"/>
              <a:ext cx="841"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6" name="Line 93"/>
            <p:cNvSpPr>
              <a:spLocks noChangeShapeType="1"/>
            </p:cNvSpPr>
            <p:nvPr/>
          </p:nvSpPr>
          <p:spPr bwMode="auto">
            <a:xfrm>
              <a:off x="1240" y="1459"/>
              <a:ext cx="0" cy="365"/>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7" name="Line 94"/>
            <p:cNvSpPr>
              <a:spLocks noChangeShapeType="1"/>
            </p:cNvSpPr>
            <p:nvPr/>
          </p:nvSpPr>
          <p:spPr bwMode="auto">
            <a:xfrm>
              <a:off x="2081" y="1459"/>
              <a:ext cx="0" cy="365"/>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8" name="Line 95"/>
            <p:cNvSpPr>
              <a:spLocks noChangeShapeType="1"/>
            </p:cNvSpPr>
            <p:nvPr/>
          </p:nvSpPr>
          <p:spPr bwMode="auto">
            <a:xfrm>
              <a:off x="192" y="1824"/>
              <a:ext cx="5328"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9" name="Line 96"/>
            <p:cNvSpPr>
              <a:spLocks noChangeShapeType="1"/>
            </p:cNvSpPr>
            <p:nvPr/>
          </p:nvSpPr>
          <p:spPr bwMode="auto">
            <a:xfrm>
              <a:off x="192" y="1248"/>
              <a:ext cx="5328"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608" name="Line 97"/>
          <p:cNvSpPr>
            <a:spLocks noChangeShapeType="1"/>
          </p:cNvSpPr>
          <p:nvPr/>
        </p:nvSpPr>
        <p:spPr bwMode="auto">
          <a:xfrm>
            <a:off x="8763000" y="1370013"/>
            <a:ext cx="0" cy="4598987"/>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9" name="Rectangle 98"/>
          <p:cNvSpPr>
            <a:spLocks noChangeArrowheads="1"/>
          </p:cNvSpPr>
          <p:nvPr/>
        </p:nvSpPr>
        <p:spPr bwMode="auto">
          <a:xfrm>
            <a:off x="6172200" y="2293938"/>
            <a:ext cx="1228725" cy="3657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hangingPunct="0"/>
            <a:endParaRPr lang="en-US" sz="2400">
              <a:latin typeface="Times New Roman" pitchFamily="18" charset="0"/>
            </a:endParaRPr>
          </a:p>
        </p:txBody>
      </p:sp>
    </p:spTree>
    <p:extLst>
      <p:ext uri="{BB962C8B-B14F-4D97-AF65-F5344CB8AC3E}">
        <p14:creationId xmlns:p14="http://schemas.microsoft.com/office/powerpoint/2010/main" val="2142394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Decoupling</a:t>
            </a:r>
            <a:endParaRPr lang="en-US" dirty="0"/>
          </a:p>
        </p:txBody>
      </p:sp>
      <p:sp>
        <p:nvSpPr>
          <p:cNvPr id="5" name="Text Placeholder 4"/>
          <p:cNvSpPr>
            <a:spLocks noGrp="1"/>
          </p:cNvSpPr>
          <p:nvPr>
            <p:ph type="body" sz="quarter" idx="11"/>
          </p:nvPr>
        </p:nvSpPr>
        <p:spPr/>
        <p:txBody>
          <a:bodyPr/>
          <a:lstStyle/>
          <a:p>
            <a:r>
              <a:rPr lang="en-US" dirty="0" smtClean="0"/>
              <a:t>All effects on sales reflected</a:t>
            </a:r>
          </a:p>
          <a:p>
            <a:pPr lvl="1"/>
            <a:r>
              <a:rPr lang="en-US" dirty="0" smtClean="0"/>
              <a:t>Sales, weather, economy</a:t>
            </a:r>
          </a:p>
          <a:p>
            <a:pPr lvl="1"/>
            <a:r>
              <a:rPr lang="en-US" dirty="0" smtClean="0"/>
              <a:t>Throughput incentive fully resolved</a:t>
            </a:r>
          </a:p>
          <a:p>
            <a:r>
              <a:rPr lang="en-US" dirty="0" smtClean="0"/>
              <a:t>Options to partially address the throughput incentive</a:t>
            </a:r>
          </a:p>
          <a:p>
            <a:pPr lvl="1"/>
            <a:r>
              <a:rPr lang="en-US" dirty="0" smtClean="0"/>
              <a:t>Normalizations</a:t>
            </a:r>
          </a:p>
          <a:p>
            <a:pPr lvl="2"/>
            <a:r>
              <a:rPr lang="en-US" dirty="0" smtClean="0"/>
              <a:t>Weather (degree days)</a:t>
            </a:r>
          </a:p>
          <a:p>
            <a:pPr lvl="2"/>
            <a:r>
              <a:rPr lang="en-US" dirty="0"/>
              <a:t>T</a:t>
            </a:r>
            <a:r>
              <a:rPr lang="en-US" dirty="0" smtClean="0"/>
              <a:t>he economy</a:t>
            </a:r>
          </a:p>
        </p:txBody>
      </p:sp>
      <p:sp>
        <p:nvSpPr>
          <p:cNvPr id="4" name="Slide Number Placeholder 3"/>
          <p:cNvSpPr>
            <a:spLocks noGrp="1"/>
          </p:cNvSpPr>
          <p:nvPr>
            <p:ph type="sldNum" sz="quarter" idx="12"/>
          </p:nvPr>
        </p:nvSpPr>
        <p:spPr/>
        <p:txBody>
          <a:bodyPr/>
          <a:lstStyle/>
          <a:p>
            <a:pPr>
              <a:defRPr/>
            </a:pPr>
            <a:fld id="{1187B7FA-46CF-47F2-BA3A-536B89D455EE}" type="slidenum">
              <a:rPr lang="en-US" smtClean="0"/>
              <a:pPr>
                <a:defRPr/>
              </a:pPr>
              <a:t>29</a:t>
            </a:fld>
            <a:endParaRPr lang="en-US" dirty="0"/>
          </a:p>
        </p:txBody>
      </p:sp>
    </p:spTree>
    <p:extLst>
      <p:ext uri="{BB962C8B-B14F-4D97-AF65-F5344CB8AC3E}">
        <p14:creationId xmlns:p14="http://schemas.microsoft.com/office/powerpoint/2010/main" val="2734166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Presentation</a:t>
            </a:r>
            <a:endParaRPr lang="en-US" dirty="0"/>
          </a:p>
        </p:txBody>
      </p:sp>
      <p:sp>
        <p:nvSpPr>
          <p:cNvPr id="3" name="Text Placeholder 2"/>
          <p:cNvSpPr>
            <a:spLocks noGrp="1"/>
          </p:cNvSpPr>
          <p:nvPr>
            <p:ph type="body" sz="quarter" idx="11"/>
          </p:nvPr>
        </p:nvSpPr>
        <p:spPr>
          <a:xfrm>
            <a:off x="472321" y="1600200"/>
            <a:ext cx="8214479" cy="4692649"/>
          </a:xfrm>
        </p:spPr>
        <p:txBody>
          <a:bodyPr>
            <a:normAutofit/>
          </a:bodyPr>
          <a:lstStyle/>
          <a:p>
            <a:r>
              <a:rPr lang="en-US" dirty="0" smtClean="0"/>
              <a:t>Basics of decoupling</a:t>
            </a:r>
          </a:p>
          <a:p>
            <a:pPr lvl="1"/>
            <a:r>
              <a:rPr lang="en-US" dirty="0" smtClean="0"/>
              <a:t>Why states do it</a:t>
            </a:r>
          </a:p>
          <a:p>
            <a:pPr lvl="1"/>
            <a:r>
              <a:rPr lang="en-US" dirty="0" smtClean="0"/>
              <a:t>The Calculations</a:t>
            </a:r>
          </a:p>
          <a:p>
            <a:pPr lvl="1"/>
            <a:r>
              <a:rPr lang="en-US" dirty="0" smtClean="0"/>
              <a:t>Design Principles</a:t>
            </a:r>
          </a:p>
          <a:p>
            <a:r>
              <a:rPr lang="en-US" dirty="0" smtClean="0"/>
              <a:t>Decoupling and Water Utilities</a:t>
            </a:r>
          </a:p>
          <a:p>
            <a:r>
              <a:rPr lang="en-US" dirty="0" smtClean="0"/>
              <a:t>Some Decoupling Experiences</a:t>
            </a:r>
            <a:endParaRPr lang="en-US" dirty="0"/>
          </a:p>
        </p:txBody>
      </p:sp>
      <p:sp>
        <p:nvSpPr>
          <p:cNvPr id="4" name="Slide Number Placeholder 3"/>
          <p:cNvSpPr>
            <a:spLocks noGrp="1"/>
          </p:cNvSpPr>
          <p:nvPr>
            <p:ph type="sldNum" sz="quarter" idx="12"/>
          </p:nvPr>
        </p:nvSpPr>
        <p:spPr/>
        <p:txBody>
          <a:bodyPr/>
          <a:lstStyle/>
          <a:p>
            <a:pPr>
              <a:defRPr/>
            </a:pPr>
            <a:fld id="{F17FF07E-C75B-4A53-9075-26CE228E03C3}" type="slidenum">
              <a:rPr lang="en-US" smtClean="0"/>
              <a:pPr>
                <a:defRPr/>
              </a:pPr>
              <a:t>3</a:t>
            </a:fld>
            <a:endParaRPr lang="en-US" dirty="0"/>
          </a:p>
        </p:txBody>
      </p:sp>
    </p:spTree>
    <p:extLst>
      <p:ext uri="{BB962C8B-B14F-4D97-AF65-F5344CB8AC3E}">
        <p14:creationId xmlns:p14="http://schemas.microsoft.com/office/powerpoint/2010/main" val="18541762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Two approaches to Decoupling</a:t>
            </a:r>
            <a:br>
              <a:rPr lang="en-US" dirty="0" smtClean="0"/>
            </a:br>
            <a:r>
              <a:rPr lang="en-US" sz="2400" dirty="0" smtClean="0"/>
              <a:t>both start with rate case revenue requirement</a:t>
            </a:r>
            <a:endParaRPr lang="en-US" dirty="0"/>
          </a:p>
        </p:txBody>
      </p:sp>
      <p:sp>
        <p:nvSpPr>
          <p:cNvPr id="6" name="Text Placeholder 5"/>
          <p:cNvSpPr>
            <a:spLocks noGrp="1"/>
          </p:cNvSpPr>
          <p:nvPr>
            <p:ph type="body" sz="quarter" idx="11"/>
          </p:nvPr>
        </p:nvSpPr>
        <p:spPr>
          <a:xfrm>
            <a:off x="457199" y="1417638"/>
            <a:ext cx="4250268" cy="4078288"/>
          </a:xfrm>
        </p:spPr>
        <p:txBody>
          <a:bodyPr/>
          <a:lstStyle/>
          <a:p>
            <a:r>
              <a:rPr lang="en-US" sz="2800" dirty="0" smtClean="0"/>
              <a:t>Revenue per customer</a:t>
            </a:r>
          </a:p>
          <a:p>
            <a:pPr lvl="1"/>
            <a:r>
              <a:rPr lang="en-US" sz="2000" dirty="0" smtClean="0"/>
              <a:t>Calculated by dividing rev </a:t>
            </a:r>
            <a:r>
              <a:rPr lang="en-US" sz="2000" dirty="0" err="1" smtClean="0"/>
              <a:t>reqmt</a:t>
            </a:r>
            <a:r>
              <a:rPr lang="en-US" sz="2000" dirty="0" smtClean="0"/>
              <a:t> by number of customers = RPC</a:t>
            </a:r>
          </a:p>
          <a:p>
            <a:pPr lvl="1"/>
            <a:r>
              <a:rPr lang="en-US" sz="2000" dirty="0" smtClean="0"/>
              <a:t>Distinguish appropriate classes</a:t>
            </a:r>
          </a:p>
          <a:p>
            <a:pPr lvl="1"/>
            <a:r>
              <a:rPr lang="en-US" sz="2000" dirty="0" smtClean="0"/>
              <a:t>Periodic </a:t>
            </a:r>
            <a:r>
              <a:rPr lang="en-US" sz="2000" b="1" dirty="0" smtClean="0"/>
              <a:t>Ministerial</a:t>
            </a:r>
            <a:r>
              <a:rPr lang="en-US" sz="2000" dirty="0" smtClean="0"/>
              <a:t> process: RPC x actual customers = </a:t>
            </a:r>
            <a:r>
              <a:rPr lang="en-US" sz="2000" dirty="0" smtClean="0">
                <a:solidFill>
                  <a:srgbClr val="FF0000"/>
                </a:solidFill>
              </a:rPr>
              <a:t>new rev </a:t>
            </a:r>
            <a:r>
              <a:rPr lang="en-US" sz="2000" dirty="0" err="1" smtClean="0">
                <a:solidFill>
                  <a:srgbClr val="FF0000"/>
                </a:solidFill>
              </a:rPr>
              <a:t>reqmt</a:t>
            </a:r>
            <a:r>
              <a:rPr lang="en-US" sz="2000" dirty="0" smtClean="0"/>
              <a:t>, then divide by actual sales = </a:t>
            </a:r>
            <a:r>
              <a:rPr lang="en-US" sz="2000" dirty="0" smtClean="0">
                <a:solidFill>
                  <a:srgbClr val="3366FF"/>
                </a:solidFill>
              </a:rPr>
              <a:t>new rates</a:t>
            </a:r>
          </a:p>
          <a:p>
            <a:pPr lvl="1"/>
            <a:r>
              <a:rPr lang="en-US" sz="2000" dirty="0" smtClean="0"/>
              <a:t>“K factor” option to account for identified  trends and future changes</a:t>
            </a:r>
            <a:endParaRPr lang="en-US" sz="2000" dirty="0"/>
          </a:p>
        </p:txBody>
      </p:sp>
      <p:sp>
        <p:nvSpPr>
          <p:cNvPr id="7" name="Text Placeholder 6"/>
          <p:cNvSpPr>
            <a:spLocks noGrp="1"/>
          </p:cNvSpPr>
          <p:nvPr>
            <p:ph type="body" sz="quarter" idx="13"/>
          </p:nvPr>
        </p:nvSpPr>
        <p:spPr>
          <a:xfrm>
            <a:off x="4564505" y="1417638"/>
            <a:ext cx="4122295" cy="4078288"/>
          </a:xfrm>
        </p:spPr>
        <p:txBody>
          <a:bodyPr/>
          <a:lstStyle/>
          <a:p>
            <a:r>
              <a:rPr lang="en-US" sz="2800" dirty="0" smtClean="0"/>
              <a:t>Attrition</a:t>
            </a:r>
          </a:p>
          <a:p>
            <a:pPr lvl="1"/>
            <a:r>
              <a:rPr lang="en-US" sz="2000" dirty="0" smtClean="0"/>
              <a:t>Periodic </a:t>
            </a:r>
            <a:r>
              <a:rPr lang="en-US" sz="2000" b="1" dirty="0" smtClean="0"/>
              <a:t>Evidentiary</a:t>
            </a:r>
            <a:r>
              <a:rPr lang="en-US" sz="2000" dirty="0" smtClean="0"/>
              <a:t> proceedings: what has changed, </a:t>
            </a:r>
            <a:r>
              <a:rPr lang="en-US" sz="2000" dirty="0" smtClean="0">
                <a:solidFill>
                  <a:srgbClr val="FF0000"/>
                </a:solidFill>
              </a:rPr>
              <a:t>reset rev </a:t>
            </a:r>
            <a:r>
              <a:rPr lang="en-US" sz="2000" dirty="0" err="1" smtClean="0">
                <a:solidFill>
                  <a:srgbClr val="FF0000"/>
                </a:solidFill>
              </a:rPr>
              <a:t>reqmt</a:t>
            </a:r>
            <a:endParaRPr lang="en-US" sz="2000" dirty="0" smtClean="0">
              <a:solidFill>
                <a:srgbClr val="FF0000"/>
              </a:solidFill>
            </a:endParaRPr>
          </a:p>
          <a:p>
            <a:pPr lvl="1"/>
            <a:r>
              <a:rPr lang="en-US" sz="2000" dirty="0" smtClean="0"/>
              <a:t>Use actual sales and new rev </a:t>
            </a:r>
            <a:r>
              <a:rPr lang="en-US" sz="2000" dirty="0" err="1" smtClean="0"/>
              <a:t>reqmt</a:t>
            </a:r>
            <a:r>
              <a:rPr lang="en-US" sz="2000" dirty="0" smtClean="0"/>
              <a:t> to set </a:t>
            </a:r>
            <a:r>
              <a:rPr lang="en-US" sz="2000" dirty="0" smtClean="0">
                <a:solidFill>
                  <a:srgbClr val="3366FF"/>
                </a:solidFill>
              </a:rPr>
              <a:t>new rate</a:t>
            </a:r>
          </a:p>
          <a:p>
            <a:pPr lvl="1"/>
            <a:r>
              <a:rPr lang="en-US" sz="2000" dirty="0" smtClean="0">
                <a:solidFill>
                  <a:srgbClr val="000000"/>
                </a:solidFill>
              </a:rPr>
              <a:t>Comfort needed in this “exception-based” process</a:t>
            </a:r>
            <a:endParaRPr lang="en-US" sz="2000" dirty="0">
              <a:solidFill>
                <a:srgbClr val="000000"/>
              </a:solidFill>
            </a:endParaRPr>
          </a:p>
        </p:txBody>
      </p:sp>
      <p:sp>
        <p:nvSpPr>
          <p:cNvPr id="4" name="Slide Number Placeholder 3"/>
          <p:cNvSpPr>
            <a:spLocks noGrp="1"/>
          </p:cNvSpPr>
          <p:nvPr>
            <p:ph type="sldNum" sz="quarter" idx="14"/>
          </p:nvPr>
        </p:nvSpPr>
        <p:spPr/>
        <p:txBody>
          <a:bodyPr/>
          <a:lstStyle/>
          <a:p>
            <a:pPr>
              <a:defRPr/>
            </a:pPr>
            <a:fld id="{1187B7FA-46CF-47F2-BA3A-536B89D455EE}" type="slidenum">
              <a:rPr lang="en-US" smtClean="0"/>
              <a:pPr>
                <a:defRPr/>
              </a:pPr>
              <a:t>30</a:t>
            </a:fld>
            <a:endParaRPr lang="en-US" dirty="0"/>
          </a:p>
        </p:txBody>
      </p:sp>
    </p:spTree>
    <p:extLst>
      <p:ext uri="{BB962C8B-B14F-4D97-AF65-F5344CB8AC3E}">
        <p14:creationId xmlns:p14="http://schemas.microsoft.com/office/powerpoint/2010/main" val="10254455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Why RPC might be appealing</a:t>
            </a:r>
            <a:endParaRPr lang="en-US" dirty="0"/>
          </a:p>
        </p:txBody>
      </p:sp>
      <p:sp>
        <p:nvSpPr>
          <p:cNvPr id="7" name="Text Placeholder 6"/>
          <p:cNvSpPr>
            <a:spLocks noGrp="1"/>
          </p:cNvSpPr>
          <p:nvPr>
            <p:ph type="body" sz="quarter" idx="11"/>
          </p:nvPr>
        </p:nvSpPr>
        <p:spPr/>
        <p:txBody>
          <a:bodyPr/>
          <a:lstStyle/>
          <a:p>
            <a:r>
              <a:rPr lang="en-US" dirty="0" smtClean="0"/>
              <a:t>In many utility systems, short term costs are correlated with customer counts</a:t>
            </a:r>
          </a:p>
          <a:p>
            <a:pPr lvl="1"/>
            <a:r>
              <a:rPr lang="en-US" dirty="0" smtClean="0"/>
              <a:t>Especially in a territory that is not “built out”</a:t>
            </a:r>
          </a:p>
          <a:p>
            <a:pPr lvl="1"/>
            <a:r>
              <a:rPr lang="en-US" dirty="0" smtClean="0"/>
              <a:t>It might be lumpy, but </a:t>
            </a:r>
            <a:r>
              <a:rPr lang="en-US" dirty="0" err="1" smtClean="0"/>
              <a:t>Δ</a:t>
            </a:r>
            <a:r>
              <a:rPr lang="en-US" dirty="0" smtClean="0"/>
              <a:t> customer count still representative </a:t>
            </a:r>
            <a:r>
              <a:rPr lang="en-US" dirty="0"/>
              <a:t>of </a:t>
            </a:r>
            <a:r>
              <a:rPr lang="en-US" dirty="0" err="1" smtClean="0"/>
              <a:t>Δ</a:t>
            </a:r>
            <a:r>
              <a:rPr lang="en-US" dirty="0" smtClean="0"/>
              <a:t> fixed cost</a:t>
            </a:r>
            <a:endParaRPr lang="en-US" dirty="0"/>
          </a:p>
        </p:txBody>
      </p:sp>
      <p:sp>
        <p:nvSpPr>
          <p:cNvPr id="5" name="Slide Number Placeholder 4"/>
          <p:cNvSpPr>
            <a:spLocks noGrp="1"/>
          </p:cNvSpPr>
          <p:nvPr>
            <p:ph type="sldNum" sz="quarter" idx="12"/>
          </p:nvPr>
        </p:nvSpPr>
        <p:spPr/>
        <p:txBody>
          <a:bodyPr/>
          <a:lstStyle/>
          <a:p>
            <a:pPr>
              <a:defRPr/>
            </a:pPr>
            <a:fld id="{1DCDDBBF-5DD0-4736-9B24-62E780EC1840}" type="slidenum">
              <a:rPr lang="en-US" smtClean="0"/>
              <a:pPr>
                <a:defRPr/>
              </a:pPr>
              <a:t>31</a:t>
            </a:fld>
            <a:endParaRPr lang="en-US" dirty="0"/>
          </a:p>
        </p:txBody>
      </p:sp>
    </p:spTree>
    <p:extLst>
      <p:ext uri="{BB962C8B-B14F-4D97-AF65-F5344CB8AC3E}">
        <p14:creationId xmlns:p14="http://schemas.microsoft.com/office/powerpoint/2010/main" val="26710901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What is this K Factor?</a:t>
            </a:r>
            <a:br>
              <a:rPr lang="en-US" dirty="0" smtClean="0"/>
            </a:br>
            <a:r>
              <a:rPr lang="en-US" sz="2400" dirty="0" smtClean="0"/>
              <a:t>Why might the future be different from the past?</a:t>
            </a:r>
            <a:endParaRPr lang="en-US" dirty="0"/>
          </a:p>
        </p:txBody>
      </p:sp>
      <p:sp>
        <p:nvSpPr>
          <p:cNvPr id="7" name="Text Placeholder 6"/>
          <p:cNvSpPr>
            <a:spLocks noGrp="1"/>
          </p:cNvSpPr>
          <p:nvPr>
            <p:ph type="body" sz="quarter" idx="11"/>
          </p:nvPr>
        </p:nvSpPr>
        <p:spPr>
          <a:xfrm>
            <a:off x="472321" y="1600201"/>
            <a:ext cx="8214479" cy="4478866"/>
          </a:xfrm>
        </p:spPr>
        <p:txBody>
          <a:bodyPr>
            <a:normAutofit fontScale="92500" lnSpcReduction="20000"/>
          </a:bodyPr>
          <a:lstStyle/>
          <a:p>
            <a:r>
              <a:rPr lang="en-US" dirty="0" smtClean="0"/>
              <a:t>Adjust for identified trends or forecasts that are likely to change the basis of the revenue requirement</a:t>
            </a:r>
          </a:p>
          <a:p>
            <a:pPr lvl="1"/>
            <a:r>
              <a:rPr lang="en-US" sz="2400" dirty="0" smtClean="0"/>
              <a:t>Inflation			-- Size of Households </a:t>
            </a:r>
          </a:p>
          <a:p>
            <a:pPr lvl="1"/>
            <a:r>
              <a:rPr lang="en-US" sz="2400" dirty="0" smtClean="0"/>
              <a:t>Productivity		-- Capital Budgets</a:t>
            </a:r>
          </a:p>
          <a:p>
            <a:r>
              <a:rPr lang="en-US" dirty="0" smtClean="0"/>
              <a:t>Can be applied to the </a:t>
            </a:r>
            <a:r>
              <a:rPr lang="en-US" dirty="0" smtClean="0">
                <a:solidFill>
                  <a:srgbClr val="FF0000"/>
                </a:solidFill>
              </a:rPr>
              <a:t>revenue requirement</a:t>
            </a:r>
          </a:p>
          <a:p>
            <a:pPr lvl="1"/>
            <a:r>
              <a:rPr lang="en-US" dirty="0" smtClean="0"/>
              <a:t>Or can be applied to the RPC</a:t>
            </a:r>
          </a:p>
          <a:p>
            <a:r>
              <a:rPr lang="en-US" dirty="0" smtClean="0"/>
              <a:t>Has a shelf life as long as the assumptions are reliable</a:t>
            </a:r>
          </a:p>
          <a:p>
            <a:r>
              <a:rPr lang="en-US" dirty="0" smtClean="0"/>
              <a:t>Decoupling 201 – balance </a:t>
            </a:r>
            <a:r>
              <a:rPr lang="en-US" u="sng" dirty="0" smtClean="0"/>
              <a:t>value</a:t>
            </a:r>
            <a:r>
              <a:rPr lang="en-US" dirty="0" smtClean="0"/>
              <a:t> with </a:t>
            </a:r>
            <a:r>
              <a:rPr lang="en-US" u="sng" dirty="0" smtClean="0"/>
              <a:t>complexity</a:t>
            </a:r>
            <a:r>
              <a:rPr lang="en-US" dirty="0" smtClean="0"/>
              <a:t> </a:t>
            </a:r>
            <a:r>
              <a:rPr lang="en-US" sz="2595" dirty="0" smtClean="0"/>
              <a:t>(first time out, keep it simple)</a:t>
            </a:r>
            <a:endParaRPr lang="en-US" sz="2595" u="sng" dirty="0"/>
          </a:p>
        </p:txBody>
      </p:sp>
      <p:sp>
        <p:nvSpPr>
          <p:cNvPr id="5" name="Slide Number Placeholder 4"/>
          <p:cNvSpPr>
            <a:spLocks noGrp="1"/>
          </p:cNvSpPr>
          <p:nvPr>
            <p:ph type="sldNum" sz="quarter" idx="12"/>
          </p:nvPr>
        </p:nvSpPr>
        <p:spPr/>
        <p:txBody>
          <a:bodyPr/>
          <a:lstStyle/>
          <a:p>
            <a:pPr>
              <a:defRPr/>
            </a:pPr>
            <a:fld id="{1DCDDBBF-5DD0-4736-9B24-62E780EC1840}" type="slidenum">
              <a:rPr lang="en-US" smtClean="0"/>
              <a:pPr>
                <a:defRPr/>
              </a:pPr>
              <a:t>32</a:t>
            </a:fld>
            <a:endParaRPr lang="en-US" dirty="0"/>
          </a:p>
        </p:txBody>
      </p:sp>
    </p:spTree>
    <p:extLst>
      <p:ext uri="{BB962C8B-B14F-4D97-AF65-F5344CB8AC3E}">
        <p14:creationId xmlns:p14="http://schemas.microsoft.com/office/powerpoint/2010/main" val="18118440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Decoupling Advantages</a:t>
            </a:r>
            <a:endParaRPr lang="en-US" dirty="0"/>
          </a:p>
        </p:txBody>
      </p:sp>
      <p:sp>
        <p:nvSpPr>
          <p:cNvPr id="3" name="Text Placeholder 2"/>
          <p:cNvSpPr>
            <a:spLocks noGrp="1"/>
          </p:cNvSpPr>
          <p:nvPr>
            <p:ph type="body" sz="quarter" idx="11"/>
          </p:nvPr>
        </p:nvSpPr>
        <p:spPr>
          <a:xfrm>
            <a:off x="472321" y="1248304"/>
            <a:ext cx="8214479" cy="4875212"/>
          </a:xfrm>
        </p:spPr>
        <p:txBody>
          <a:bodyPr>
            <a:normAutofit fontScale="92500" lnSpcReduction="20000"/>
          </a:bodyPr>
          <a:lstStyle/>
          <a:p>
            <a:r>
              <a:rPr lang="en-US" dirty="0" smtClean="0"/>
              <a:t>RPC simple to administer, customizable</a:t>
            </a:r>
          </a:p>
          <a:p>
            <a:r>
              <a:rPr lang="en-US" dirty="0" smtClean="0"/>
              <a:t>Stabilizes utility </a:t>
            </a:r>
            <a:r>
              <a:rPr lang="en-US" dirty="0" smtClean="0">
                <a:solidFill>
                  <a:srgbClr val="FF0000"/>
                </a:solidFill>
              </a:rPr>
              <a:t>revenues</a:t>
            </a:r>
          </a:p>
          <a:p>
            <a:r>
              <a:rPr lang="en-US" dirty="0" smtClean="0"/>
              <a:t>Utility focuses on costs it can control, </a:t>
            </a:r>
          </a:p>
          <a:p>
            <a:r>
              <a:rPr lang="en-US" dirty="0" smtClean="0"/>
              <a:t>Removes utility throughput incentive</a:t>
            </a:r>
          </a:p>
          <a:p>
            <a:pPr lvl="1"/>
            <a:r>
              <a:rPr lang="en-US" dirty="0"/>
              <a:t>A</a:t>
            </a:r>
            <a:r>
              <a:rPr lang="en-US" dirty="0" smtClean="0"/>
              <a:t>ccommodating aggressive EE</a:t>
            </a:r>
          </a:p>
          <a:p>
            <a:pPr lvl="1"/>
            <a:r>
              <a:rPr lang="en-US" dirty="0" smtClean="0"/>
              <a:t>Maintaining rate design as price signal</a:t>
            </a:r>
          </a:p>
          <a:p>
            <a:pPr lvl="1"/>
            <a:r>
              <a:rPr lang="en-US" dirty="0" smtClean="0"/>
              <a:t>Focus on Policy Priorities? Service?</a:t>
            </a:r>
          </a:p>
          <a:p>
            <a:r>
              <a:rPr lang="en-US" dirty="0" smtClean="0"/>
              <a:t>Delay general rate case (and associated attention and expense) to when driven by underlying cost shifts (not by usage changes)</a:t>
            </a:r>
          </a:p>
          <a:p>
            <a:r>
              <a:rPr lang="en-US" dirty="0" smtClean="0"/>
              <a:t>Process ought to reveal priorities</a:t>
            </a:r>
          </a:p>
        </p:txBody>
      </p:sp>
      <p:sp>
        <p:nvSpPr>
          <p:cNvPr id="4" name="Slide Number Placeholder 3"/>
          <p:cNvSpPr>
            <a:spLocks noGrp="1"/>
          </p:cNvSpPr>
          <p:nvPr>
            <p:ph type="sldNum" sz="quarter" idx="12"/>
          </p:nvPr>
        </p:nvSpPr>
        <p:spPr/>
        <p:txBody>
          <a:bodyPr/>
          <a:lstStyle/>
          <a:p>
            <a:pPr>
              <a:defRPr/>
            </a:pPr>
            <a:fld id="{F17FF07E-C75B-4A53-9075-26CE228E03C3}" type="slidenum">
              <a:rPr lang="en-US" smtClean="0"/>
              <a:pPr>
                <a:defRPr/>
              </a:pPr>
              <a:t>33</a:t>
            </a:fld>
            <a:endParaRPr lang="en-US" dirty="0"/>
          </a:p>
        </p:txBody>
      </p:sp>
    </p:spTree>
    <p:extLst>
      <p:ext uri="{BB962C8B-B14F-4D97-AF65-F5344CB8AC3E}">
        <p14:creationId xmlns:p14="http://schemas.microsoft.com/office/powerpoint/2010/main" val="141275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Decoupling And Performance</a:t>
            </a:r>
            <a:endParaRPr lang="en-US" dirty="0"/>
          </a:p>
        </p:txBody>
      </p:sp>
      <p:sp>
        <p:nvSpPr>
          <p:cNvPr id="3" name="Text Placeholder 2"/>
          <p:cNvSpPr>
            <a:spLocks noGrp="1"/>
          </p:cNvSpPr>
          <p:nvPr>
            <p:ph type="body" sz="quarter" idx="11"/>
          </p:nvPr>
        </p:nvSpPr>
        <p:spPr>
          <a:xfrm>
            <a:off x="472321" y="1600200"/>
            <a:ext cx="8214479" cy="4692649"/>
          </a:xfrm>
        </p:spPr>
        <p:txBody>
          <a:bodyPr>
            <a:normAutofit fontScale="92500" lnSpcReduction="20000"/>
          </a:bodyPr>
          <a:lstStyle/>
          <a:p>
            <a:r>
              <a:rPr lang="en-US" dirty="0" smtClean="0"/>
              <a:t>Decoupling does not promote:</a:t>
            </a:r>
          </a:p>
          <a:p>
            <a:pPr lvl="1"/>
            <a:r>
              <a:rPr lang="en-US" dirty="0" smtClean="0"/>
              <a:t>EE, DG, etc.</a:t>
            </a:r>
          </a:p>
          <a:p>
            <a:pPr lvl="1"/>
            <a:r>
              <a:rPr lang="en-US" dirty="0" smtClean="0"/>
              <a:t>It does remove sales-driven attitudes that utilities properly have in traditional system – “Enabling”</a:t>
            </a:r>
          </a:p>
          <a:p>
            <a:pPr lvl="1"/>
            <a:r>
              <a:rPr lang="en-US" dirty="0" smtClean="0"/>
              <a:t>It can promote cost cutting</a:t>
            </a:r>
          </a:p>
          <a:p>
            <a:r>
              <a:rPr lang="en-US" dirty="0" smtClean="0"/>
              <a:t>Decoupling is compatible with a performance system</a:t>
            </a:r>
          </a:p>
          <a:p>
            <a:pPr lvl="1"/>
            <a:r>
              <a:rPr lang="en-US" dirty="0" smtClean="0"/>
              <a:t>Build in public interest priorities (new)</a:t>
            </a:r>
          </a:p>
          <a:p>
            <a:pPr lvl="1"/>
            <a:r>
              <a:rPr lang="en-US" dirty="0" smtClean="0"/>
              <a:t>Roll any rewards or penalties into periodic rate adjustment</a:t>
            </a:r>
          </a:p>
          <a:p>
            <a:pPr lvl="1"/>
            <a:r>
              <a:rPr lang="en-US" dirty="0" smtClean="0"/>
              <a:t>Protect against disruptive cost cutting</a:t>
            </a:r>
            <a:endParaRPr lang="en-US" dirty="0"/>
          </a:p>
        </p:txBody>
      </p:sp>
      <p:sp>
        <p:nvSpPr>
          <p:cNvPr id="4" name="Slide Number Placeholder 3"/>
          <p:cNvSpPr>
            <a:spLocks noGrp="1"/>
          </p:cNvSpPr>
          <p:nvPr>
            <p:ph type="sldNum" sz="quarter" idx="12"/>
          </p:nvPr>
        </p:nvSpPr>
        <p:spPr/>
        <p:txBody>
          <a:bodyPr/>
          <a:lstStyle/>
          <a:p>
            <a:pPr>
              <a:defRPr/>
            </a:pPr>
            <a:fld id="{F17FF07E-C75B-4A53-9075-26CE228E03C3}" type="slidenum">
              <a:rPr lang="en-US" smtClean="0"/>
              <a:pPr>
                <a:defRPr/>
              </a:pPr>
              <a:t>34</a:t>
            </a:fld>
            <a:endParaRPr lang="en-US" dirty="0"/>
          </a:p>
        </p:txBody>
      </p:sp>
    </p:spTree>
    <p:extLst>
      <p:ext uri="{BB962C8B-B14F-4D97-AF65-F5344CB8AC3E}">
        <p14:creationId xmlns:p14="http://schemas.microsoft.com/office/powerpoint/2010/main" val="3485861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Decoupling Downsides</a:t>
            </a:r>
            <a:endParaRPr lang="en-US" dirty="0"/>
          </a:p>
        </p:txBody>
      </p:sp>
      <p:sp>
        <p:nvSpPr>
          <p:cNvPr id="3" name="Text Placeholder 2"/>
          <p:cNvSpPr>
            <a:spLocks noGrp="1"/>
          </p:cNvSpPr>
          <p:nvPr>
            <p:ph type="body" sz="quarter" idx="11"/>
          </p:nvPr>
        </p:nvSpPr>
        <p:spPr>
          <a:xfrm>
            <a:off x="472321" y="1600200"/>
            <a:ext cx="8366879" cy="4692649"/>
          </a:xfrm>
        </p:spPr>
        <p:txBody>
          <a:bodyPr>
            <a:normAutofit fontScale="92500"/>
          </a:bodyPr>
          <a:lstStyle/>
          <a:p>
            <a:r>
              <a:rPr lang="en-US" dirty="0" smtClean="0">
                <a:solidFill>
                  <a:srgbClr val="3366FF"/>
                </a:solidFill>
              </a:rPr>
              <a:t>Rates</a:t>
            </a:r>
            <a:r>
              <a:rPr lang="en-US" dirty="0" smtClean="0"/>
              <a:t> change more frequently (generally &lt; power cost adjustment riders) and outside a general rate case</a:t>
            </a:r>
          </a:p>
          <a:p>
            <a:r>
              <a:rPr lang="en-US" dirty="0" smtClean="0"/>
              <a:t>Great success with EE and DG will increase </a:t>
            </a:r>
            <a:r>
              <a:rPr lang="en-US" dirty="0" smtClean="0">
                <a:solidFill>
                  <a:srgbClr val="3366FF"/>
                </a:solidFill>
              </a:rPr>
              <a:t>rates</a:t>
            </a:r>
            <a:r>
              <a:rPr lang="en-US" dirty="0" smtClean="0"/>
              <a:t>, even as total costs may </a:t>
            </a:r>
            <a:r>
              <a:rPr lang="en-US" dirty="0" smtClean="0">
                <a:latin typeface="Wingdings"/>
                <a:ea typeface="Wingdings"/>
                <a:cs typeface="Wingdings"/>
                <a:sym typeface="Wingdings"/>
              </a:rPr>
              <a:t></a:t>
            </a:r>
            <a:endParaRPr lang="en-US" dirty="0" smtClean="0"/>
          </a:p>
          <a:p>
            <a:pPr lvl="1"/>
            <a:r>
              <a:rPr lang="en-US" dirty="0" smtClean="0"/>
              <a:t>Note that EE participants tend to save far more than </a:t>
            </a:r>
            <a:r>
              <a:rPr lang="en-US" dirty="0" smtClean="0">
                <a:solidFill>
                  <a:srgbClr val="3366FF"/>
                </a:solidFill>
              </a:rPr>
              <a:t>rates</a:t>
            </a:r>
            <a:r>
              <a:rPr lang="en-US" dirty="0" smtClean="0"/>
              <a:t> tend to rise</a:t>
            </a:r>
          </a:p>
          <a:p>
            <a:r>
              <a:rPr lang="en-US" dirty="0" smtClean="0"/>
              <a:t>PUC, others unfamiliar with decoupling</a:t>
            </a:r>
          </a:p>
          <a:p>
            <a:r>
              <a:rPr lang="en-US" dirty="0" smtClean="0"/>
              <a:t>Delays rate cases, which can be illuminating</a:t>
            </a:r>
            <a:endParaRPr lang="en-US" dirty="0"/>
          </a:p>
        </p:txBody>
      </p:sp>
      <p:sp>
        <p:nvSpPr>
          <p:cNvPr id="4" name="Slide Number Placeholder 3"/>
          <p:cNvSpPr>
            <a:spLocks noGrp="1"/>
          </p:cNvSpPr>
          <p:nvPr>
            <p:ph type="sldNum" sz="quarter" idx="12"/>
          </p:nvPr>
        </p:nvSpPr>
        <p:spPr/>
        <p:txBody>
          <a:bodyPr/>
          <a:lstStyle/>
          <a:p>
            <a:pPr>
              <a:defRPr/>
            </a:pPr>
            <a:fld id="{F17FF07E-C75B-4A53-9075-26CE228E03C3}" type="slidenum">
              <a:rPr lang="en-US" smtClean="0"/>
              <a:pPr>
                <a:defRPr/>
              </a:pPr>
              <a:t>35</a:t>
            </a:fld>
            <a:endParaRPr lang="en-US" dirty="0"/>
          </a:p>
        </p:txBody>
      </p:sp>
    </p:spTree>
    <p:extLst>
      <p:ext uri="{BB962C8B-B14F-4D97-AF65-F5344CB8AC3E}">
        <p14:creationId xmlns:p14="http://schemas.microsoft.com/office/powerpoint/2010/main" val="14811149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Decoupling Differ from Conventional Regulation</a:t>
            </a:r>
            <a:endParaRPr lang="en-US" dirty="0"/>
          </a:p>
        </p:txBody>
      </p:sp>
      <p:sp>
        <p:nvSpPr>
          <p:cNvPr id="5" name="Text Placeholder 4"/>
          <p:cNvSpPr>
            <a:spLocks noGrp="1"/>
          </p:cNvSpPr>
          <p:nvPr>
            <p:ph type="body" sz="quarter" idx="11"/>
          </p:nvPr>
        </p:nvSpPr>
        <p:spPr/>
        <p:txBody>
          <a:bodyPr/>
          <a:lstStyle/>
          <a:p>
            <a:r>
              <a:rPr lang="en-US" dirty="0" smtClean="0"/>
              <a:t>Conventional Reg.</a:t>
            </a:r>
          </a:p>
          <a:p>
            <a:pPr lvl="1"/>
            <a:r>
              <a:rPr lang="en-US" dirty="0"/>
              <a:t>Set </a:t>
            </a:r>
            <a:r>
              <a:rPr lang="en-US" dirty="0">
                <a:solidFill>
                  <a:srgbClr val="3366FF"/>
                </a:solidFill>
              </a:rPr>
              <a:t>rates</a:t>
            </a:r>
            <a:r>
              <a:rPr lang="en-US" dirty="0"/>
              <a:t> based on cost, and let the </a:t>
            </a:r>
            <a:r>
              <a:rPr lang="en-US" dirty="0">
                <a:solidFill>
                  <a:srgbClr val="FF0000"/>
                </a:solidFill>
              </a:rPr>
              <a:t>revenues</a:t>
            </a:r>
            <a:r>
              <a:rPr lang="en-US" dirty="0"/>
              <a:t> flow as sales volumes change between rate cases.</a:t>
            </a:r>
          </a:p>
          <a:p>
            <a:pPr marL="457200" lvl="1" indent="0">
              <a:buNone/>
            </a:pPr>
            <a:endParaRPr lang="en-US" dirty="0"/>
          </a:p>
        </p:txBody>
      </p:sp>
      <p:sp>
        <p:nvSpPr>
          <p:cNvPr id="6" name="Text Placeholder 5"/>
          <p:cNvSpPr>
            <a:spLocks noGrp="1"/>
          </p:cNvSpPr>
          <p:nvPr>
            <p:ph type="body" sz="quarter" idx="13"/>
          </p:nvPr>
        </p:nvSpPr>
        <p:spPr/>
        <p:txBody>
          <a:bodyPr/>
          <a:lstStyle/>
          <a:p>
            <a:r>
              <a:rPr lang="en-US" dirty="0" smtClean="0"/>
              <a:t>Decoupling</a:t>
            </a:r>
          </a:p>
          <a:p>
            <a:pPr lvl="1"/>
            <a:r>
              <a:rPr lang="en-US" dirty="0"/>
              <a:t>Set </a:t>
            </a:r>
            <a:r>
              <a:rPr lang="en-US" dirty="0">
                <a:solidFill>
                  <a:srgbClr val="FF0000"/>
                </a:solidFill>
              </a:rPr>
              <a:t>revenues</a:t>
            </a:r>
            <a:r>
              <a:rPr lang="en-US" dirty="0"/>
              <a:t> based on cost, and let the </a:t>
            </a:r>
            <a:r>
              <a:rPr lang="en-US" dirty="0">
                <a:solidFill>
                  <a:srgbClr val="3366FF"/>
                </a:solidFill>
              </a:rPr>
              <a:t>rates</a:t>
            </a:r>
            <a:r>
              <a:rPr lang="en-US" dirty="0"/>
              <a:t> flow as sales volumes change between rate cases.</a:t>
            </a:r>
          </a:p>
          <a:p>
            <a:pPr lvl="1"/>
            <a:endParaRPr lang="en-US" dirty="0"/>
          </a:p>
        </p:txBody>
      </p:sp>
      <p:sp>
        <p:nvSpPr>
          <p:cNvPr id="4" name="Slide Number Placeholder 3"/>
          <p:cNvSpPr>
            <a:spLocks noGrp="1"/>
          </p:cNvSpPr>
          <p:nvPr>
            <p:ph type="sldNum" sz="quarter" idx="14"/>
          </p:nvPr>
        </p:nvSpPr>
        <p:spPr/>
        <p:txBody>
          <a:bodyPr/>
          <a:lstStyle/>
          <a:p>
            <a:pPr>
              <a:defRPr/>
            </a:pPr>
            <a:fld id="{1187B7FA-46CF-47F2-BA3A-536B89D455EE}" type="slidenum">
              <a:rPr lang="en-US" smtClean="0"/>
              <a:pPr>
                <a:defRPr/>
              </a:pPr>
              <a:t>36</a:t>
            </a:fld>
            <a:endParaRPr lang="en-US" dirty="0"/>
          </a:p>
        </p:txBody>
      </p:sp>
    </p:spTree>
    <p:extLst>
      <p:ext uri="{BB962C8B-B14F-4D97-AF65-F5344CB8AC3E}">
        <p14:creationId xmlns:p14="http://schemas.microsoft.com/office/powerpoint/2010/main" val="14866632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772400" cy="1524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r>
              <a:rPr lang="en-US" sz="3600" b="1" dirty="0" smtClean="0">
                <a:solidFill>
                  <a:srgbClr val="005C96"/>
                </a:solidFill>
                <a:latin typeface="Georgia" pitchFamily="18" charset="0"/>
                <a:cs typeface="Arial" charset="0"/>
              </a:rPr>
              <a:t>A Well-Designed Decoupling Mechanism Provides Predictable Revenue Independent of Sales</a:t>
            </a:r>
            <a:endParaRPr lang="en-US" sz="3600" b="1" dirty="0">
              <a:solidFill>
                <a:srgbClr val="005C96"/>
              </a:solidFill>
              <a:latin typeface="Georgia" pitchFamily="18" charset="0"/>
              <a:cs typeface="Arial" charset="0"/>
            </a:endParaRPr>
          </a:p>
        </p:txBody>
      </p:sp>
      <p:sp>
        <p:nvSpPr>
          <p:cNvPr id="3" name="Text Placeholder 2"/>
          <p:cNvSpPr>
            <a:spLocks noGrp="1"/>
          </p:cNvSpPr>
          <p:nvPr>
            <p:ph type="body" idx="1"/>
          </p:nvPr>
        </p:nvSpPr>
        <p:spPr>
          <a:xfrm>
            <a:off x="457200" y="1752600"/>
            <a:ext cx="4040188" cy="990600"/>
          </a:xfrm>
        </p:spPr>
        <p:txBody>
          <a:bodyPr/>
          <a:lstStyle/>
          <a:p>
            <a:pPr algn="ctr">
              <a:spcBef>
                <a:spcPts val="0"/>
              </a:spcBef>
            </a:pPr>
            <a:r>
              <a:rPr lang="en-US" sz="1800" dirty="0" smtClean="0"/>
              <a:t>Traditional Regulation:</a:t>
            </a:r>
            <a:br>
              <a:rPr lang="en-US" sz="1800" dirty="0" smtClean="0"/>
            </a:br>
            <a:r>
              <a:rPr lang="en-US" sz="1800" dirty="0" smtClean="0"/>
              <a:t>Constant Price = </a:t>
            </a:r>
          </a:p>
          <a:p>
            <a:pPr algn="ctr">
              <a:spcBef>
                <a:spcPts val="0"/>
              </a:spcBef>
            </a:pPr>
            <a:r>
              <a:rPr lang="en-US" sz="1800" dirty="0" smtClean="0"/>
              <a:t>Fluctuating Revenues/Bills</a:t>
            </a:r>
            <a:endParaRPr lang="en-US" sz="1800" dirty="0"/>
          </a:p>
        </p:txBody>
      </p:sp>
      <p:sp>
        <p:nvSpPr>
          <p:cNvPr id="5" name="Text Placeholder 4"/>
          <p:cNvSpPr>
            <a:spLocks noGrp="1"/>
          </p:cNvSpPr>
          <p:nvPr>
            <p:ph type="body" sz="quarter" idx="3"/>
          </p:nvPr>
        </p:nvSpPr>
        <p:spPr>
          <a:xfrm>
            <a:off x="4648200" y="1828800"/>
            <a:ext cx="4041775" cy="868362"/>
          </a:xfrm>
        </p:spPr>
        <p:txBody>
          <a:bodyPr/>
          <a:lstStyle/>
          <a:p>
            <a:pPr algn="ctr">
              <a:spcBef>
                <a:spcPts val="0"/>
              </a:spcBef>
            </a:pPr>
            <a:r>
              <a:rPr lang="en-US" sz="1800" kern="1200" dirty="0" smtClean="0">
                <a:solidFill>
                  <a:sysClr val="windowText" lastClr="000000"/>
                </a:solidFill>
              </a:rPr>
              <a:t>Decoupling:</a:t>
            </a:r>
            <a:br>
              <a:rPr lang="en-US" sz="1800" kern="1200" dirty="0" smtClean="0">
                <a:solidFill>
                  <a:sysClr val="windowText" lastClr="000000"/>
                </a:solidFill>
              </a:rPr>
            </a:br>
            <a:r>
              <a:rPr lang="en-US" sz="1800" kern="1200" dirty="0" smtClean="0">
                <a:solidFill>
                  <a:sysClr val="windowText" lastClr="000000"/>
                </a:solidFill>
              </a:rPr>
              <a:t>Precise Revenue Recovery = </a:t>
            </a:r>
          </a:p>
          <a:p>
            <a:pPr algn="ctr">
              <a:spcBef>
                <a:spcPts val="0"/>
              </a:spcBef>
            </a:pPr>
            <a:r>
              <a:rPr lang="en-US" sz="1800" kern="1200" dirty="0" smtClean="0">
                <a:solidFill>
                  <a:sysClr val="windowText" lastClr="000000"/>
                </a:solidFill>
              </a:rPr>
              <a:t>Fluctuating Prices</a:t>
            </a:r>
            <a:endParaRPr lang="en-US" sz="1800" dirty="0"/>
          </a:p>
        </p:txBody>
      </p:sp>
      <p:sp>
        <p:nvSpPr>
          <p:cNvPr id="9" name="TextBox 8"/>
          <p:cNvSpPr txBox="1"/>
          <p:nvPr/>
        </p:nvSpPr>
        <p:spPr>
          <a:xfrm>
            <a:off x="685800" y="5638800"/>
            <a:ext cx="3657600" cy="400110"/>
          </a:xfrm>
          <a:prstGeom prst="rect">
            <a:avLst/>
          </a:prstGeom>
          <a:noFill/>
        </p:spPr>
        <p:txBody>
          <a:bodyPr wrap="square" rtlCol="0">
            <a:spAutoFit/>
          </a:bodyPr>
          <a:lstStyle/>
          <a:p>
            <a:pPr algn="ctr"/>
            <a:r>
              <a:rPr lang="en-US" sz="2000" dirty="0" smtClean="0">
                <a:solidFill>
                  <a:prstClr val="black"/>
                </a:solidFill>
              </a:rPr>
              <a:t>Revenues = Price * Sales</a:t>
            </a:r>
            <a:endParaRPr lang="en-US" sz="2000" dirty="0">
              <a:solidFill>
                <a:prstClr val="black"/>
              </a:solidFill>
            </a:endParaRPr>
          </a:p>
        </p:txBody>
      </p:sp>
      <p:sp>
        <p:nvSpPr>
          <p:cNvPr id="10" name="TextBox 9"/>
          <p:cNvSpPr txBox="1"/>
          <p:nvPr/>
        </p:nvSpPr>
        <p:spPr>
          <a:xfrm>
            <a:off x="4800600" y="5638800"/>
            <a:ext cx="3657600" cy="400110"/>
          </a:xfrm>
          <a:prstGeom prst="rect">
            <a:avLst/>
          </a:prstGeom>
          <a:noFill/>
        </p:spPr>
        <p:txBody>
          <a:bodyPr wrap="square" rtlCol="0">
            <a:spAutoFit/>
          </a:bodyPr>
          <a:lstStyle/>
          <a:p>
            <a:pPr algn="ctr"/>
            <a:r>
              <a:rPr lang="en-US" sz="2000" dirty="0" smtClean="0">
                <a:solidFill>
                  <a:prstClr val="black"/>
                </a:solidFill>
              </a:rPr>
              <a:t>Price = Target Revenue </a:t>
            </a:r>
            <a:r>
              <a:rPr lang="en-US" sz="2000" b="1" dirty="0" smtClean="0">
                <a:solidFill>
                  <a:prstClr val="black"/>
                </a:solidFill>
              </a:rPr>
              <a:t>÷</a:t>
            </a:r>
            <a:r>
              <a:rPr lang="en-US" sz="2000" dirty="0" smtClean="0">
                <a:solidFill>
                  <a:prstClr val="black"/>
                </a:solidFill>
              </a:rPr>
              <a:t> Sales</a:t>
            </a:r>
            <a:endParaRPr lang="en-US" sz="2000" dirty="0">
              <a:solidFill>
                <a:prstClr val="black"/>
              </a:solidFill>
            </a:endParaRPr>
          </a:p>
        </p:txBody>
      </p:sp>
      <p:pic>
        <p:nvPicPr>
          <p:cNvPr id="65538" name="Picture 2"/>
          <p:cNvPicPr>
            <a:picLocks noChangeAspect="1" noChangeArrowheads="1"/>
          </p:cNvPicPr>
          <p:nvPr/>
        </p:nvPicPr>
        <p:blipFill>
          <a:blip r:embed="rId3" cstate="print"/>
          <a:srcRect/>
          <a:stretch>
            <a:fillRect/>
          </a:stretch>
        </p:blipFill>
        <p:spPr bwMode="auto">
          <a:xfrm>
            <a:off x="381000" y="2819400"/>
            <a:ext cx="4145803" cy="2667000"/>
          </a:xfrm>
          <a:prstGeom prst="rect">
            <a:avLst/>
          </a:prstGeom>
          <a:noFill/>
          <a:ln w="9525">
            <a:noFill/>
            <a:miter lim="800000"/>
            <a:headEnd/>
            <a:tailEnd/>
          </a:ln>
          <a:effectLst/>
        </p:spPr>
      </p:pic>
      <p:pic>
        <p:nvPicPr>
          <p:cNvPr id="65539" name="Picture 3"/>
          <p:cNvPicPr>
            <a:picLocks noChangeAspect="1" noChangeArrowheads="1"/>
          </p:cNvPicPr>
          <p:nvPr/>
        </p:nvPicPr>
        <p:blipFill>
          <a:blip r:embed="rId4" cstate="print"/>
          <a:srcRect/>
          <a:stretch>
            <a:fillRect/>
          </a:stretch>
        </p:blipFill>
        <p:spPr bwMode="auto">
          <a:xfrm>
            <a:off x="4648200" y="2819400"/>
            <a:ext cx="4124325" cy="2707407"/>
          </a:xfrm>
          <a:prstGeom prst="rect">
            <a:avLst/>
          </a:prstGeom>
          <a:noFill/>
          <a:ln w="9525">
            <a:noFill/>
            <a:miter lim="800000"/>
            <a:headEnd/>
            <a:tailEnd/>
          </a:ln>
          <a:effectLst/>
        </p:spPr>
      </p:pic>
    </p:spTree>
    <p:extLst>
      <p:ext uri="{BB962C8B-B14F-4D97-AF65-F5344CB8AC3E}">
        <p14:creationId xmlns:p14="http://schemas.microsoft.com/office/powerpoint/2010/main" val="32938568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If there will be a rate case every year, </a:t>
            </a:r>
            <a:br>
              <a:rPr lang="en-US" dirty="0" smtClean="0"/>
            </a:br>
            <a:r>
              <a:rPr lang="en-US" dirty="0" smtClean="0"/>
              <a:t>do we need decoupling?</a:t>
            </a:r>
            <a:endParaRPr lang="en-US" dirty="0"/>
          </a:p>
        </p:txBody>
      </p:sp>
      <p:sp>
        <p:nvSpPr>
          <p:cNvPr id="7" name="Text Placeholder 6"/>
          <p:cNvSpPr>
            <a:spLocks noGrp="1"/>
          </p:cNvSpPr>
          <p:nvPr>
            <p:ph type="body" sz="quarter" idx="11"/>
          </p:nvPr>
        </p:nvSpPr>
        <p:spPr/>
        <p:txBody>
          <a:bodyPr/>
          <a:lstStyle/>
          <a:p>
            <a:r>
              <a:rPr lang="en-US" dirty="0" smtClean="0"/>
              <a:t>Do you want a rate case every year?</a:t>
            </a:r>
          </a:p>
          <a:p>
            <a:r>
              <a:rPr lang="en-US" dirty="0" smtClean="0"/>
              <a:t>Do you need a rate case every year?</a:t>
            </a:r>
          </a:p>
          <a:p>
            <a:r>
              <a:rPr lang="en-US" dirty="0" smtClean="0"/>
              <a:t>If you have a rate case every year, the rate and revenue results of each will be similar if each is done well</a:t>
            </a:r>
            <a:endParaRPr lang="en-US" dirty="0"/>
          </a:p>
        </p:txBody>
      </p:sp>
      <p:sp>
        <p:nvSpPr>
          <p:cNvPr id="5" name="Slide Number Placeholder 4"/>
          <p:cNvSpPr>
            <a:spLocks noGrp="1"/>
          </p:cNvSpPr>
          <p:nvPr>
            <p:ph type="sldNum" sz="quarter" idx="12"/>
          </p:nvPr>
        </p:nvSpPr>
        <p:spPr/>
        <p:txBody>
          <a:bodyPr/>
          <a:lstStyle/>
          <a:p>
            <a:pPr>
              <a:defRPr/>
            </a:pPr>
            <a:fld id="{1DCDDBBF-5DD0-4736-9B24-62E780EC1840}" type="slidenum">
              <a:rPr lang="en-US" smtClean="0"/>
              <a:pPr>
                <a:defRPr/>
              </a:pPr>
              <a:t>38</a:t>
            </a:fld>
            <a:endParaRPr lang="en-US" dirty="0"/>
          </a:p>
        </p:txBody>
      </p:sp>
    </p:spTree>
    <p:extLst>
      <p:ext uri="{BB962C8B-B14F-4D97-AF65-F5344CB8AC3E}">
        <p14:creationId xmlns:p14="http://schemas.microsoft.com/office/powerpoint/2010/main" val="32944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Frequent Rate Cases</a:t>
            </a:r>
            <a:endParaRPr lang="en-US" dirty="0"/>
          </a:p>
        </p:txBody>
      </p:sp>
      <p:sp>
        <p:nvSpPr>
          <p:cNvPr id="7" name="Text Placeholder 6"/>
          <p:cNvSpPr>
            <a:spLocks noGrp="1"/>
          </p:cNvSpPr>
          <p:nvPr>
            <p:ph type="body" sz="quarter" idx="11"/>
          </p:nvPr>
        </p:nvSpPr>
        <p:spPr/>
        <p:txBody>
          <a:bodyPr/>
          <a:lstStyle/>
          <a:p>
            <a:r>
              <a:rPr lang="en-US" dirty="0" smtClean="0"/>
              <a:t>Having rate cases every year means utility will not keep extra revenue, “the margin,” from increased throughput very long</a:t>
            </a:r>
          </a:p>
          <a:p>
            <a:r>
              <a:rPr lang="en-US" dirty="0" smtClean="0"/>
              <a:t>But</a:t>
            </a:r>
          </a:p>
          <a:p>
            <a:pPr lvl="1"/>
            <a:r>
              <a:rPr lang="en-US" dirty="0" smtClean="0"/>
              <a:t>Rate cases are expensive</a:t>
            </a:r>
          </a:p>
          <a:p>
            <a:pPr lvl="1"/>
            <a:r>
              <a:rPr lang="en-US" dirty="0" smtClean="0"/>
              <a:t>Consume the time of your best thinkers</a:t>
            </a:r>
          </a:p>
          <a:p>
            <a:pPr lvl="1"/>
            <a:r>
              <a:rPr lang="en-US" dirty="0" smtClean="0"/>
              <a:t>Decision-makers reacting, not looking ahead</a:t>
            </a:r>
          </a:p>
          <a:p>
            <a:pPr lvl="1"/>
            <a:r>
              <a:rPr lang="en-US" dirty="0" smtClean="0"/>
              <a:t>Utility still has the throughput incentive</a:t>
            </a:r>
            <a:endParaRPr lang="en-US" dirty="0"/>
          </a:p>
        </p:txBody>
      </p:sp>
      <p:sp>
        <p:nvSpPr>
          <p:cNvPr id="5" name="Slide Number Placeholder 4"/>
          <p:cNvSpPr>
            <a:spLocks noGrp="1"/>
          </p:cNvSpPr>
          <p:nvPr>
            <p:ph type="sldNum" sz="quarter" idx="12"/>
          </p:nvPr>
        </p:nvSpPr>
        <p:spPr/>
        <p:txBody>
          <a:bodyPr/>
          <a:lstStyle/>
          <a:p>
            <a:pPr>
              <a:defRPr/>
            </a:pPr>
            <a:fld id="{1DCDDBBF-5DD0-4736-9B24-62E780EC1840}" type="slidenum">
              <a:rPr lang="en-US" smtClean="0"/>
              <a:pPr>
                <a:defRPr/>
              </a:pPr>
              <a:t>39</a:t>
            </a:fld>
            <a:endParaRPr lang="en-US" dirty="0"/>
          </a:p>
        </p:txBody>
      </p:sp>
    </p:spTree>
    <p:extLst>
      <p:ext uri="{BB962C8B-B14F-4D97-AF65-F5344CB8AC3E}">
        <p14:creationId xmlns:p14="http://schemas.microsoft.com/office/powerpoint/2010/main" val="2588178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Issues Called out by staff</a:t>
            </a:r>
            <a:endParaRPr lang="en-US" dirty="0"/>
          </a:p>
        </p:txBody>
      </p:sp>
      <p:sp>
        <p:nvSpPr>
          <p:cNvPr id="3" name="Text Placeholder 2"/>
          <p:cNvSpPr>
            <a:spLocks noGrp="1"/>
          </p:cNvSpPr>
          <p:nvPr>
            <p:ph type="body" sz="quarter" idx="11"/>
          </p:nvPr>
        </p:nvSpPr>
        <p:spPr/>
        <p:txBody>
          <a:bodyPr/>
          <a:lstStyle/>
          <a:p>
            <a:r>
              <a:rPr lang="en-US" dirty="0" smtClean="0"/>
              <a:t>Legality of decoupling in Missouri</a:t>
            </a:r>
          </a:p>
          <a:p>
            <a:r>
              <a:rPr lang="en-US" dirty="0" smtClean="0"/>
              <a:t>Preferences of Missouri stakeholders for decoupling features found in mechanisms elsewhere</a:t>
            </a:r>
          </a:p>
          <a:p>
            <a:r>
              <a:rPr lang="en-US" dirty="0" smtClean="0"/>
              <a:t>Rate impact effects of decoupling</a:t>
            </a:r>
            <a:endParaRPr lang="en-US" dirty="0"/>
          </a:p>
        </p:txBody>
      </p:sp>
      <p:sp>
        <p:nvSpPr>
          <p:cNvPr id="4" name="Slide Number Placeholder 3"/>
          <p:cNvSpPr>
            <a:spLocks noGrp="1"/>
          </p:cNvSpPr>
          <p:nvPr>
            <p:ph type="sldNum" sz="quarter" idx="12"/>
          </p:nvPr>
        </p:nvSpPr>
        <p:spPr/>
        <p:txBody>
          <a:bodyPr/>
          <a:lstStyle/>
          <a:p>
            <a:pPr>
              <a:defRPr/>
            </a:pPr>
            <a:fld id="{F17FF07E-C75B-4A53-9075-26CE228E03C3}"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Design Goal for Decoupling</a:t>
            </a:r>
            <a:endParaRPr lang="en-US" dirty="0"/>
          </a:p>
        </p:txBody>
      </p:sp>
      <p:sp>
        <p:nvSpPr>
          <p:cNvPr id="7" name="Text Placeholder 6"/>
          <p:cNvSpPr>
            <a:spLocks noGrp="1"/>
          </p:cNvSpPr>
          <p:nvPr>
            <p:ph type="body" sz="quarter" idx="11"/>
          </p:nvPr>
        </p:nvSpPr>
        <p:spPr/>
        <p:txBody>
          <a:bodyPr/>
          <a:lstStyle/>
          <a:p>
            <a:r>
              <a:rPr lang="en-US" dirty="0" smtClean="0"/>
              <a:t>Over time, utility </a:t>
            </a:r>
            <a:r>
              <a:rPr lang="en-US" dirty="0" smtClean="0">
                <a:solidFill>
                  <a:srgbClr val="FF0000"/>
                </a:solidFill>
              </a:rPr>
              <a:t>revenues</a:t>
            </a:r>
            <a:r>
              <a:rPr lang="en-US" dirty="0" smtClean="0"/>
              <a:t> track what frequent rate cases would have produced</a:t>
            </a:r>
          </a:p>
          <a:p>
            <a:pPr lvl="1"/>
            <a:r>
              <a:rPr lang="en-US" dirty="0" smtClean="0"/>
              <a:t>Note emphasis on revenues</a:t>
            </a:r>
          </a:p>
          <a:p>
            <a:pPr lvl="1"/>
            <a:r>
              <a:rPr lang="en-US" dirty="0" smtClean="0"/>
              <a:t>Because over the term of the decoupling mechanism, non-power costs do not change that much</a:t>
            </a:r>
          </a:p>
          <a:p>
            <a:r>
              <a:rPr lang="en-US" dirty="0" smtClean="0"/>
              <a:t>Works best if decoupling becomes the norm</a:t>
            </a:r>
          </a:p>
        </p:txBody>
      </p:sp>
      <p:sp>
        <p:nvSpPr>
          <p:cNvPr id="5" name="Slide Number Placeholder 4"/>
          <p:cNvSpPr>
            <a:spLocks noGrp="1"/>
          </p:cNvSpPr>
          <p:nvPr>
            <p:ph type="sldNum" sz="quarter" idx="12"/>
          </p:nvPr>
        </p:nvSpPr>
        <p:spPr/>
        <p:txBody>
          <a:bodyPr/>
          <a:lstStyle/>
          <a:p>
            <a:pPr>
              <a:defRPr/>
            </a:pPr>
            <a:fld id="{1DCDDBBF-5DD0-4736-9B24-62E780EC1840}" type="slidenum">
              <a:rPr lang="en-US" smtClean="0"/>
              <a:pPr>
                <a:defRPr/>
              </a:pPr>
              <a:t>40</a:t>
            </a:fld>
            <a:endParaRPr lang="en-US" dirty="0"/>
          </a:p>
        </p:txBody>
      </p:sp>
    </p:spTree>
    <p:extLst>
      <p:ext uri="{BB962C8B-B14F-4D97-AF65-F5344CB8AC3E}">
        <p14:creationId xmlns:p14="http://schemas.microsoft.com/office/powerpoint/2010/main" val="767979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229600" cy="741362"/>
          </a:xfrm>
        </p:spPr>
        <p:txBody>
          <a:bodyPr/>
          <a:lstStyle/>
          <a:p>
            <a:r>
              <a:rPr lang="en-US" dirty="0" smtClean="0"/>
              <a:t>Decoupling comes in various colors</a:t>
            </a:r>
            <a:endParaRPr lang="en-US" dirty="0"/>
          </a:p>
        </p:txBody>
      </p:sp>
      <p:sp>
        <p:nvSpPr>
          <p:cNvPr id="10" name="Text Placeholder 9"/>
          <p:cNvSpPr>
            <a:spLocks noGrp="1"/>
          </p:cNvSpPr>
          <p:nvPr>
            <p:ph type="body"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0EAE1ED1-9679-4F66-A952-1D4098149570}" type="slidenum">
              <a:rPr lang="en-US" smtClean="0"/>
              <a:pPr/>
              <a:t>41</a:t>
            </a:fld>
            <a:endParaRPr lang="en-US"/>
          </a:p>
        </p:txBody>
      </p:sp>
      <p:pic>
        <p:nvPicPr>
          <p:cNvPr id="11" name="Picture 10" descr="street_cat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00"/>
            <a:ext cx="9144000" cy="4953000"/>
          </a:xfrm>
          <a:prstGeom prst="rect">
            <a:avLst/>
          </a:prstGeom>
        </p:spPr>
      </p:pic>
    </p:spTree>
    <p:extLst>
      <p:ext uri="{BB962C8B-B14F-4D97-AF65-F5344CB8AC3E}">
        <p14:creationId xmlns:p14="http://schemas.microsoft.com/office/powerpoint/2010/main" val="1716769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proposals to solve our problem </a:t>
            </a:r>
            <a:br>
              <a:rPr lang="en-US" dirty="0" smtClean="0"/>
            </a:br>
            <a:r>
              <a:rPr lang="en-US" dirty="0" smtClean="0"/>
              <a:t>are </a:t>
            </a:r>
            <a:r>
              <a:rPr lang="en-US" b="1" dirty="0" smtClean="0"/>
              <a:t>not</a:t>
            </a:r>
            <a:r>
              <a:rPr lang="en-US" dirty="0" smtClean="0"/>
              <a:t> decoupling</a:t>
            </a:r>
            <a:endParaRPr lang="en-US" dirty="0"/>
          </a:p>
        </p:txBody>
      </p:sp>
      <p:sp>
        <p:nvSpPr>
          <p:cNvPr id="3" name="Text Placeholder 2"/>
          <p:cNvSpPr>
            <a:spLocks noGrp="1"/>
          </p:cNvSpPr>
          <p:nvPr>
            <p:ph type="body" sz="quarter" idx="11"/>
          </p:nvPr>
        </p:nvSpPr>
        <p:spPr>
          <a:xfrm>
            <a:off x="472321" y="1600201"/>
            <a:ext cx="8214479" cy="4258732"/>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1187B7FA-46CF-47F2-BA3A-536B89D455EE}" type="slidenum">
              <a:rPr lang="en-US" smtClean="0"/>
              <a:pPr>
                <a:defRPr/>
              </a:pPr>
              <a:t>42</a:t>
            </a:fld>
            <a:endParaRPr lang="en-US" dirty="0"/>
          </a:p>
        </p:txBody>
      </p:sp>
      <p:pic>
        <p:nvPicPr>
          <p:cNvPr id="5" name="Picture 4" descr="kitten and pup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575783"/>
            <a:ext cx="6872398" cy="4283150"/>
          </a:xfrm>
          <a:prstGeom prst="rect">
            <a:avLst/>
          </a:prstGeom>
        </p:spPr>
      </p:pic>
    </p:spTree>
    <p:extLst>
      <p:ext uri="{BB962C8B-B14F-4D97-AF65-F5344CB8AC3E}">
        <p14:creationId xmlns:p14="http://schemas.microsoft.com/office/powerpoint/2010/main" val="15168810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Decoupling is Not</a:t>
            </a:r>
            <a:endParaRPr lang="en-US" dirty="0"/>
          </a:p>
        </p:txBody>
      </p:sp>
      <p:sp>
        <p:nvSpPr>
          <p:cNvPr id="5" name="Text Placeholder 4"/>
          <p:cNvSpPr>
            <a:spLocks noGrp="1"/>
          </p:cNvSpPr>
          <p:nvPr>
            <p:ph type="body" sz="quarter" idx="11"/>
          </p:nvPr>
        </p:nvSpPr>
        <p:spPr/>
        <p:txBody>
          <a:bodyPr/>
          <a:lstStyle/>
          <a:p>
            <a:r>
              <a:rPr lang="en-US" dirty="0" smtClean="0"/>
              <a:t>Straight fixed variable rate design</a:t>
            </a:r>
          </a:p>
          <a:p>
            <a:pPr lvl="1"/>
            <a:r>
              <a:rPr lang="en-US" dirty="0" smtClean="0"/>
              <a:t>Shifting all short run fixed costs to the customer charge</a:t>
            </a:r>
          </a:p>
        </p:txBody>
      </p:sp>
      <p:sp>
        <p:nvSpPr>
          <p:cNvPr id="4" name="Slide Number Placeholder 3"/>
          <p:cNvSpPr>
            <a:spLocks noGrp="1"/>
          </p:cNvSpPr>
          <p:nvPr>
            <p:ph type="sldNum" sz="quarter" idx="12"/>
          </p:nvPr>
        </p:nvSpPr>
        <p:spPr/>
        <p:txBody>
          <a:bodyPr/>
          <a:lstStyle/>
          <a:p>
            <a:pPr>
              <a:defRPr/>
            </a:pPr>
            <a:fld id="{1187B7FA-46CF-47F2-BA3A-536B89D455EE}" type="slidenum">
              <a:rPr lang="en-US" smtClean="0"/>
              <a:pPr>
                <a:defRPr/>
              </a:pPr>
              <a:t>43</a:t>
            </a:fld>
            <a:endParaRPr lang="en-US" dirty="0"/>
          </a:p>
        </p:txBody>
      </p:sp>
    </p:spTree>
    <p:extLst>
      <p:ext uri="{BB962C8B-B14F-4D97-AF65-F5344CB8AC3E}">
        <p14:creationId xmlns:p14="http://schemas.microsoft.com/office/powerpoint/2010/main" val="18765606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Decoupling is not</a:t>
            </a:r>
            <a:endParaRPr lang="en-US" dirty="0"/>
          </a:p>
        </p:txBody>
      </p:sp>
      <p:sp>
        <p:nvSpPr>
          <p:cNvPr id="3" name="Text Placeholder 2"/>
          <p:cNvSpPr>
            <a:spLocks noGrp="1"/>
          </p:cNvSpPr>
          <p:nvPr>
            <p:ph type="body" sz="quarter" idx="11"/>
          </p:nvPr>
        </p:nvSpPr>
        <p:spPr/>
        <p:txBody>
          <a:bodyPr/>
          <a:lstStyle/>
          <a:p>
            <a:r>
              <a:rPr lang="en-US" dirty="0" smtClean="0"/>
              <a:t>A lost revenue adjustment mechanism</a:t>
            </a:r>
          </a:p>
          <a:p>
            <a:pPr lvl="1"/>
            <a:r>
              <a:rPr lang="en-US" dirty="0" smtClean="0"/>
              <a:t>That identifies revenues lost specifically due to consumer funded energy efficiency programs and restores that revenue</a:t>
            </a:r>
            <a:endParaRPr lang="en-US" dirty="0"/>
          </a:p>
        </p:txBody>
      </p:sp>
      <p:sp>
        <p:nvSpPr>
          <p:cNvPr id="4" name="Slide Number Placeholder 3"/>
          <p:cNvSpPr>
            <a:spLocks noGrp="1"/>
          </p:cNvSpPr>
          <p:nvPr>
            <p:ph type="sldNum" sz="quarter" idx="12"/>
          </p:nvPr>
        </p:nvSpPr>
        <p:spPr/>
        <p:txBody>
          <a:bodyPr/>
          <a:lstStyle/>
          <a:p>
            <a:pPr>
              <a:defRPr/>
            </a:pPr>
            <a:fld id="{F17FF07E-C75B-4A53-9075-26CE228E03C3}" type="slidenum">
              <a:rPr lang="en-US" smtClean="0"/>
              <a:pPr>
                <a:defRPr/>
              </a:pPr>
              <a:t>44</a:t>
            </a:fld>
            <a:endParaRPr lang="en-US" dirty="0"/>
          </a:p>
        </p:txBody>
      </p:sp>
    </p:spTree>
    <p:extLst>
      <p:ext uri="{BB962C8B-B14F-4D97-AF65-F5344CB8AC3E}">
        <p14:creationId xmlns:p14="http://schemas.microsoft.com/office/powerpoint/2010/main" val="26258443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Party Administration of EE</a:t>
            </a:r>
            <a:endParaRPr lang="en-US" dirty="0"/>
          </a:p>
        </p:txBody>
      </p:sp>
      <p:sp>
        <p:nvSpPr>
          <p:cNvPr id="3" name="Text Placeholder 2"/>
          <p:cNvSpPr>
            <a:spLocks noGrp="1"/>
          </p:cNvSpPr>
          <p:nvPr>
            <p:ph type="body" sz="quarter" idx="11"/>
          </p:nvPr>
        </p:nvSpPr>
        <p:spPr/>
        <p:txBody>
          <a:bodyPr/>
          <a:lstStyle/>
          <a:p>
            <a:r>
              <a:rPr lang="en-US" dirty="0" smtClean="0"/>
              <a:t>May address concerns about EE program design and delivery</a:t>
            </a:r>
          </a:p>
          <a:p>
            <a:r>
              <a:rPr lang="en-US" dirty="0" smtClean="0"/>
              <a:t>But does not address the motivation of the utility to support EE and DG or its motivation to load build</a:t>
            </a:r>
            <a:endParaRPr lang="en-US" dirty="0"/>
          </a:p>
        </p:txBody>
      </p:sp>
      <p:sp>
        <p:nvSpPr>
          <p:cNvPr id="4" name="Slide Number Placeholder 3"/>
          <p:cNvSpPr>
            <a:spLocks noGrp="1"/>
          </p:cNvSpPr>
          <p:nvPr>
            <p:ph type="sldNum" sz="quarter" idx="12"/>
          </p:nvPr>
        </p:nvSpPr>
        <p:spPr/>
        <p:txBody>
          <a:bodyPr/>
          <a:lstStyle/>
          <a:p>
            <a:pPr>
              <a:defRPr/>
            </a:pPr>
            <a:fld id="{F17FF07E-C75B-4A53-9075-26CE228E03C3}" type="slidenum">
              <a:rPr lang="en-US" smtClean="0"/>
              <a:pPr>
                <a:defRPr/>
              </a:pPr>
              <a:t>45</a:t>
            </a:fld>
            <a:endParaRPr lang="en-US" dirty="0"/>
          </a:p>
        </p:txBody>
      </p:sp>
    </p:spTree>
    <p:extLst>
      <p:ext uri="{BB962C8B-B14F-4D97-AF65-F5344CB8AC3E}">
        <p14:creationId xmlns:p14="http://schemas.microsoft.com/office/powerpoint/2010/main" val="14872890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Decoupling Choices </a:t>
            </a:r>
            <a:br>
              <a:rPr lang="en-US" dirty="0" smtClean="0"/>
            </a:br>
            <a:r>
              <a:rPr lang="en-US" dirty="0" smtClean="0"/>
              <a:t>Regulators Are Asked to Make</a:t>
            </a:r>
            <a:endParaRPr lang="en-US" dirty="0"/>
          </a:p>
        </p:txBody>
      </p:sp>
      <p:sp>
        <p:nvSpPr>
          <p:cNvPr id="3" name="Text Placeholder 2"/>
          <p:cNvSpPr>
            <a:spLocks noGrp="1"/>
          </p:cNvSpPr>
          <p:nvPr>
            <p:ph type="body" sz="quarter" idx="11"/>
          </p:nvPr>
        </p:nvSpPr>
        <p:spPr>
          <a:xfrm>
            <a:off x="472321" y="1600201"/>
            <a:ext cx="8333012" cy="4692650"/>
          </a:xfrm>
        </p:spPr>
        <p:txBody>
          <a:bodyPr>
            <a:normAutofit fontScale="77500" lnSpcReduction="20000"/>
          </a:bodyPr>
          <a:lstStyle/>
          <a:p>
            <a:r>
              <a:rPr lang="en-US" dirty="0" smtClean="0"/>
              <a:t>Apply to </a:t>
            </a:r>
            <a:r>
              <a:rPr lang="en-US" b="1" dirty="0" smtClean="0"/>
              <a:t>non-power costs </a:t>
            </a:r>
            <a:r>
              <a:rPr lang="en-US" dirty="0" smtClean="0"/>
              <a:t>or all costs?</a:t>
            </a:r>
          </a:p>
          <a:p>
            <a:r>
              <a:rPr lang="en-US" dirty="0" smtClean="0"/>
              <a:t>Frequency of rate adjustments?</a:t>
            </a:r>
          </a:p>
          <a:p>
            <a:r>
              <a:rPr lang="en-US" dirty="0" smtClean="0"/>
              <a:t>Limits on rate adjustments, disposition of deferrals*</a:t>
            </a:r>
          </a:p>
          <a:p>
            <a:r>
              <a:rPr lang="en-US" dirty="0" smtClean="0"/>
              <a:t>Assessing the risk of the firm, WACC, what to do?</a:t>
            </a:r>
          </a:p>
          <a:p>
            <a:r>
              <a:rPr lang="en-US" dirty="0" smtClean="0"/>
              <a:t>Full, or Factor in weather?</a:t>
            </a:r>
          </a:p>
          <a:p>
            <a:r>
              <a:rPr lang="en-US" dirty="0" smtClean="0"/>
              <a:t>RPC, attrition, both, other revenue requirement </a:t>
            </a:r>
            <a:r>
              <a:rPr lang="en-US" dirty="0" err="1" smtClean="0">
                <a:latin typeface="Lucida Grande"/>
                <a:ea typeface="Lucida Grande"/>
                <a:cs typeface="Lucida Grande"/>
              </a:rPr>
              <a:t>Δ</a:t>
            </a:r>
            <a:r>
              <a:rPr lang="en-US" dirty="0" err="1" smtClean="0"/>
              <a:t>s</a:t>
            </a:r>
            <a:r>
              <a:rPr lang="en-US" dirty="0" smtClean="0"/>
              <a:t>?</a:t>
            </a:r>
          </a:p>
          <a:p>
            <a:r>
              <a:rPr lang="en-US" dirty="0" smtClean="0"/>
              <a:t>Addressing changed risk profile of the utility*</a:t>
            </a:r>
          </a:p>
          <a:p>
            <a:r>
              <a:rPr lang="en-US" dirty="0" smtClean="0"/>
              <a:t>Include industrial customers?</a:t>
            </a:r>
          </a:p>
          <a:p>
            <a:r>
              <a:rPr lang="en-US" dirty="0" smtClean="0"/>
              <a:t>Trigger for next mechanism?</a:t>
            </a:r>
          </a:p>
          <a:p>
            <a:r>
              <a:rPr lang="en-US" dirty="0" smtClean="0"/>
              <a:t>Overlay performance?</a:t>
            </a:r>
          </a:p>
          <a:p>
            <a:r>
              <a:rPr lang="en-US" dirty="0" smtClean="0"/>
              <a:t>What to do with earnings above and below target ROE?</a:t>
            </a:r>
          </a:p>
          <a:p>
            <a:r>
              <a:rPr lang="en-US" dirty="0" smtClean="0"/>
              <a:t>Other public interest progress</a:t>
            </a:r>
            <a:endParaRPr lang="en-US" dirty="0"/>
          </a:p>
        </p:txBody>
      </p:sp>
      <p:sp>
        <p:nvSpPr>
          <p:cNvPr id="4" name="Slide Number Placeholder 3"/>
          <p:cNvSpPr>
            <a:spLocks noGrp="1"/>
          </p:cNvSpPr>
          <p:nvPr>
            <p:ph type="sldNum" sz="quarter" idx="12"/>
          </p:nvPr>
        </p:nvSpPr>
        <p:spPr/>
        <p:txBody>
          <a:bodyPr/>
          <a:lstStyle/>
          <a:p>
            <a:pPr>
              <a:defRPr/>
            </a:pPr>
            <a:fld id="{F17FF07E-C75B-4A53-9075-26CE228E03C3}" type="slidenum">
              <a:rPr lang="en-US" smtClean="0"/>
              <a:pPr>
                <a:defRPr/>
              </a:pPr>
              <a:t>46</a:t>
            </a:fld>
            <a:endParaRPr lang="en-US" dirty="0"/>
          </a:p>
        </p:txBody>
      </p:sp>
    </p:spTree>
    <p:extLst>
      <p:ext uri="{BB962C8B-B14F-4D97-AF65-F5344CB8AC3E}">
        <p14:creationId xmlns:p14="http://schemas.microsoft.com/office/powerpoint/2010/main" val="32508022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r"/>
            <a:r>
              <a:rPr lang="en-US" sz="1800" dirty="0" smtClean="0"/>
              <a:t>From Pamela Morgan</a:t>
            </a:r>
            <a:endParaRPr lang="en-US" sz="1800" dirty="0"/>
          </a:p>
        </p:txBody>
      </p:sp>
      <p:sp>
        <p:nvSpPr>
          <p:cNvPr id="6" name="Content Placeholder 5"/>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7FF07E-C75B-4A53-9075-26CE228E03C3}" type="slidenum">
              <a:rPr lang="en-US" smtClean="0"/>
              <a:pPr>
                <a:defRPr/>
              </a:pPr>
              <a:t>47</a:t>
            </a:fld>
            <a:endParaRPr lang="en-US" dirty="0"/>
          </a:p>
        </p:txBody>
      </p:sp>
      <p:pic>
        <p:nvPicPr>
          <p:cNvPr id="5" name="Picture 4"/>
          <p:cNvPicPr>
            <a:picLocks noChangeAspect="1"/>
          </p:cNvPicPr>
          <p:nvPr/>
        </p:nvPicPr>
        <p:blipFill>
          <a:blip r:embed="rId2"/>
          <a:stretch>
            <a:fillRect/>
          </a:stretch>
        </p:blipFill>
        <p:spPr>
          <a:xfrm>
            <a:off x="457200" y="876964"/>
            <a:ext cx="8229600" cy="5104072"/>
          </a:xfrm>
          <a:prstGeom prst="rect">
            <a:avLst/>
          </a:prstGeom>
        </p:spPr>
      </p:pic>
    </p:spTree>
    <p:extLst>
      <p:ext uri="{BB962C8B-B14F-4D97-AF65-F5344CB8AC3E}">
        <p14:creationId xmlns:p14="http://schemas.microsoft.com/office/powerpoint/2010/main" val="9534917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on Equity</a:t>
            </a:r>
            <a:endParaRPr lang="en-US" dirty="0"/>
          </a:p>
        </p:txBody>
      </p:sp>
      <p:sp>
        <p:nvSpPr>
          <p:cNvPr id="5" name="Text Placeholder 4"/>
          <p:cNvSpPr>
            <a:spLocks noGrp="1"/>
          </p:cNvSpPr>
          <p:nvPr>
            <p:ph type="body" sz="quarter" idx="11"/>
          </p:nvPr>
        </p:nvSpPr>
        <p:spPr/>
        <p:txBody>
          <a:bodyPr/>
          <a:lstStyle/>
          <a:p>
            <a:r>
              <a:rPr lang="en-US" dirty="0" smtClean="0"/>
              <a:t>Path A</a:t>
            </a:r>
          </a:p>
          <a:p>
            <a:pPr lvl="1"/>
            <a:r>
              <a:rPr lang="en-US" dirty="0" smtClean="0"/>
              <a:t>Let the markets tell us how firm risk has changed</a:t>
            </a:r>
          </a:p>
          <a:p>
            <a:pPr lvl="1"/>
            <a:r>
              <a:rPr lang="en-US" dirty="0" smtClean="0"/>
              <a:t>Evaluate in next rate case</a:t>
            </a:r>
          </a:p>
          <a:p>
            <a:pPr lvl="2"/>
            <a:r>
              <a:rPr lang="en-US" dirty="0" smtClean="0"/>
              <a:t>Be sure to use comparable group of utilities</a:t>
            </a:r>
            <a:endParaRPr lang="en-US" dirty="0"/>
          </a:p>
        </p:txBody>
      </p:sp>
      <p:sp>
        <p:nvSpPr>
          <p:cNvPr id="6" name="Text Placeholder 5"/>
          <p:cNvSpPr>
            <a:spLocks noGrp="1"/>
          </p:cNvSpPr>
          <p:nvPr>
            <p:ph type="body" sz="quarter" idx="13"/>
          </p:nvPr>
        </p:nvSpPr>
        <p:spPr/>
        <p:txBody>
          <a:bodyPr/>
          <a:lstStyle/>
          <a:p>
            <a:r>
              <a:rPr lang="en-US" dirty="0" smtClean="0"/>
              <a:t>Path B</a:t>
            </a:r>
          </a:p>
          <a:p>
            <a:pPr lvl="1"/>
            <a:r>
              <a:rPr lang="en-US" dirty="0" smtClean="0"/>
              <a:t>Take an adjustment to ROE right away</a:t>
            </a:r>
          </a:p>
          <a:p>
            <a:pPr lvl="2"/>
            <a:r>
              <a:rPr lang="en-US" dirty="0" err="1" smtClean="0"/>
              <a:t>Downpayment</a:t>
            </a:r>
            <a:r>
              <a:rPr lang="en-US" dirty="0" smtClean="0"/>
              <a:t> on benefits</a:t>
            </a:r>
          </a:p>
          <a:p>
            <a:pPr lvl="2"/>
            <a:r>
              <a:rPr lang="en-US" dirty="0" smtClean="0"/>
              <a:t>Generally works better in a settlement so utility can get something it wants</a:t>
            </a:r>
          </a:p>
        </p:txBody>
      </p:sp>
      <p:sp>
        <p:nvSpPr>
          <p:cNvPr id="4" name="Slide Number Placeholder 3"/>
          <p:cNvSpPr>
            <a:spLocks noGrp="1"/>
          </p:cNvSpPr>
          <p:nvPr>
            <p:ph type="sldNum" sz="quarter" idx="14"/>
          </p:nvPr>
        </p:nvSpPr>
        <p:spPr/>
        <p:txBody>
          <a:bodyPr/>
          <a:lstStyle/>
          <a:p>
            <a:pPr>
              <a:defRPr/>
            </a:pPr>
            <a:fld id="{F17FF07E-C75B-4A53-9075-26CE228E03C3}" type="slidenum">
              <a:rPr lang="en-US" smtClean="0"/>
              <a:pPr>
                <a:defRPr/>
              </a:pPr>
              <a:t>48</a:t>
            </a:fld>
            <a:endParaRPr lang="en-US" dirty="0"/>
          </a:p>
        </p:txBody>
      </p:sp>
    </p:spTree>
    <p:extLst>
      <p:ext uri="{BB962C8B-B14F-4D97-AF65-F5344CB8AC3E}">
        <p14:creationId xmlns:p14="http://schemas.microsoft.com/office/powerpoint/2010/main" val="4757041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171"/>
            <a:ext cx="8229600" cy="1143000"/>
          </a:xfrm>
        </p:spPr>
        <p:txBody>
          <a:bodyPr/>
          <a:lstStyle/>
          <a:p>
            <a:r>
              <a:rPr lang="en-US" dirty="0" smtClean="0"/>
              <a:t>Decoupling and Risk</a:t>
            </a:r>
            <a:endParaRPr lang="en-US" dirty="0"/>
          </a:p>
        </p:txBody>
      </p:sp>
      <p:sp>
        <p:nvSpPr>
          <p:cNvPr id="3" name="Text Placeholder 2"/>
          <p:cNvSpPr>
            <a:spLocks noGrp="1"/>
          </p:cNvSpPr>
          <p:nvPr>
            <p:ph type="body"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1187B7FA-46CF-47F2-BA3A-536B89D455EE}" type="slidenum">
              <a:rPr lang="en-US" smtClean="0"/>
              <a:pPr>
                <a:defRPr/>
              </a:pPr>
              <a:t>49</a:t>
            </a:fld>
            <a:endParaRPr lang="en-US" dirty="0"/>
          </a:p>
        </p:txBody>
      </p:sp>
      <p:pic>
        <p:nvPicPr>
          <p:cNvPr id="5" name="Picture 4"/>
          <p:cNvPicPr>
            <a:picLocks noChangeAspect="1"/>
          </p:cNvPicPr>
          <p:nvPr/>
        </p:nvPicPr>
        <p:blipFill>
          <a:blip r:embed="rId2"/>
          <a:stretch>
            <a:fillRect/>
          </a:stretch>
        </p:blipFill>
        <p:spPr>
          <a:xfrm>
            <a:off x="533400" y="1092200"/>
            <a:ext cx="8064500" cy="4965700"/>
          </a:xfrm>
          <a:prstGeom prst="rect">
            <a:avLst/>
          </a:prstGeom>
        </p:spPr>
      </p:pic>
    </p:spTree>
    <p:extLst>
      <p:ext uri="{BB962C8B-B14F-4D97-AF65-F5344CB8AC3E}">
        <p14:creationId xmlns:p14="http://schemas.microsoft.com/office/powerpoint/2010/main" val="1412286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the answer is decoupling, </a:t>
            </a:r>
            <a:br>
              <a:rPr lang="en-US" dirty="0" smtClean="0"/>
            </a:br>
            <a:r>
              <a:rPr lang="en-US" dirty="0" smtClean="0"/>
              <a:t>what is the question?</a:t>
            </a:r>
            <a:endParaRPr lang="en-US" dirty="0"/>
          </a:p>
        </p:txBody>
      </p:sp>
      <p:sp>
        <p:nvSpPr>
          <p:cNvPr id="5" name="Text Placeholder 4"/>
          <p:cNvSpPr>
            <a:spLocks noGrp="1"/>
          </p:cNvSpPr>
          <p:nvPr>
            <p:ph type="body" sz="quarter" idx="11"/>
          </p:nvPr>
        </p:nvSpPr>
        <p:spPr>
          <a:xfrm>
            <a:off x="472321" y="1600200"/>
            <a:ext cx="8214479" cy="4495799"/>
          </a:xfrm>
        </p:spPr>
        <p:txBody>
          <a:bodyPr>
            <a:normAutofit/>
          </a:bodyPr>
          <a:lstStyle/>
          <a:p>
            <a:r>
              <a:rPr lang="en-US" dirty="0" smtClean="0"/>
              <a:t>Traditional regulation motivates a utility </a:t>
            </a:r>
          </a:p>
          <a:p>
            <a:pPr lvl="1"/>
            <a:r>
              <a:rPr lang="en-US" dirty="0" smtClean="0"/>
              <a:t>to increase sales, and </a:t>
            </a:r>
          </a:p>
          <a:p>
            <a:pPr lvl="1"/>
            <a:r>
              <a:rPr lang="en-US" dirty="0" smtClean="0"/>
              <a:t>to resist reducing sales</a:t>
            </a:r>
          </a:p>
          <a:p>
            <a:pPr lvl="1"/>
            <a:r>
              <a:rPr lang="en-US" dirty="0" smtClean="0"/>
              <a:t>This is the ‘</a:t>
            </a:r>
            <a:r>
              <a:rPr lang="en-US" b="1" dirty="0" smtClean="0"/>
              <a:t>throughput incentive</a:t>
            </a:r>
            <a:r>
              <a:rPr lang="en-US" dirty="0" smtClean="0"/>
              <a:t>’</a:t>
            </a:r>
          </a:p>
        </p:txBody>
      </p:sp>
      <p:sp>
        <p:nvSpPr>
          <p:cNvPr id="4" name="Slide Number Placeholder 3"/>
          <p:cNvSpPr>
            <a:spLocks noGrp="1"/>
          </p:cNvSpPr>
          <p:nvPr>
            <p:ph type="sldNum" sz="quarter" idx="12"/>
          </p:nvPr>
        </p:nvSpPr>
        <p:spPr/>
        <p:txBody>
          <a:bodyPr/>
          <a:lstStyle/>
          <a:p>
            <a:pPr>
              <a:defRPr/>
            </a:pPr>
            <a:fld id="{1187B7FA-46CF-47F2-BA3A-536B89D455EE}" type="slidenum">
              <a:rPr lang="en-US" smtClean="0"/>
              <a:pPr>
                <a:defRPr/>
              </a:pPr>
              <a:t>5</a:t>
            </a:fld>
            <a:endParaRPr lang="en-US" dirty="0"/>
          </a:p>
        </p:txBody>
      </p:sp>
    </p:spTree>
    <p:extLst>
      <p:ext uri="{BB962C8B-B14F-4D97-AF65-F5344CB8AC3E}">
        <p14:creationId xmlns:p14="http://schemas.microsoft.com/office/powerpoint/2010/main" val="7457999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Decoupling Choices </a:t>
            </a:r>
            <a:br>
              <a:rPr lang="en-US" dirty="0"/>
            </a:br>
            <a:r>
              <a:rPr lang="en-US" dirty="0"/>
              <a:t>Regulators Are Asked to Make</a:t>
            </a:r>
          </a:p>
        </p:txBody>
      </p:sp>
      <p:sp>
        <p:nvSpPr>
          <p:cNvPr id="3" name="Text Placeholder 2"/>
          <p:cNvSpPr>
            <a:spLocks noGrp="1"/>
          </p:cNvSpPr>
          <p:nvPr>
            <p:ph type="body" sz="quarter" idx="11"/>
          </p:nvPr>
        </p:nvSpPr>
        <p:spPr/>
        <p:txBody>
          <a:bodyPr/>
          <a:lstStyle/>
          <a:p>
            <a:r>
              <a:rPr lang="en-US" dirty="0" smtClean="0"/>
              <a:t>Making these choices in a public, </a:t>
            </a:r>
            <a:r>
              <a:rPr lang="en-US" b="1" dirty="0" smtClean="0"/>
              <a:t>transparent</a:t>
            </a:r>
            <a:r>
              <a:rPr lang="en-US" dirty="0" smtClean="0"/>
              <a:t> process helps to promote </a:t>
            </a:r>
            <a:r>
              <a:rPr lang="en-US" b="1" dirty="0" smtClean="0"/>
              <a:t>confidence</a:t>
            </a:r>
            <a:r>
              <a:rPr lang="en-US" dirty="0" smtClean="0"/>
              <a:t> that participants </a:t>
            </a:r>
            <a:r>
              <a:rPr lang="en-US" b="1" dirty="0" smtClean="0"/>
              <a:t>understand</a:t>
            </a:r>
            <a:r>
              <a:rPr lang="en-US" dirty="0" smtClean="0"/>
              <a:t> what the mechanism is doing, that there is a </a:t>
            </a:r>
            <a:r>
              <a:rPr lang="en-US" b="1" dirty="0" smtClean="0"/>
              <a:t>common</a:t>
            </a:r>
            <a:r>
              <a:rPr lang="en-US" dirty="0" smtClean="0"/>
              <a:t> understanding, that information is not being </a:t>
            </a:r>
            <a:r>
              <a:rPr lang="en-US" b="1" dirty="0" smtClean="0"/>
              <a:t>withheld</a:t>
            </a:r>
            <a:r>
              <a:rPr lang="en-US" dirty="0" smtClean="0"/>
              <a:t>, that </a:t>
            </a:r>
            <a:r>
              <a:rPr lang="en-US" b="1" dirty="0" smtClean="0"/>
              <a:t>priorities</a:t>
            </a:r>
            <a:r>
              <a:rPr lang="en-US" dirty="0" smtClean="0"/>
              <a:t> are built in, that there is </a:t>
            </a:r>
            <a:r>
              <a:rPr lang="en-US" b="1" dirty="0" smtClean="0"/>
              <a:t>value</a:t>
            </a:r>
            <a:r>
              <a:rPr lang="en-US" dirty="0" smtClean="0"/>
              <a:t> in moving from traditional regulation</a:t>
            </a:r>
            <a:endParaRPr lang="en-US" dirty="0"/>
          </a:p>
        </p:txBody>
      </p:sp>
      <p:sp>
        <p:nvSpPr>
          <p:cNvPr id="4" name="Slide Number Placeholder 3"/>
          <p:cNvSpPr>
            <a:spLocks noGrp="1"/>
          </p:cNvSpPr>
          <p:nvPr>
            <p:ph type="sldNum" sz="quarter" idx="12"/>
          </p:nvPr>
        </p:nvSpPr>
        <p:spPr/>
        <p:txBody>
          <a:bodyPr/>
          <a:lstStyle/>
          <a:p>
            <a:pPr>
              <a:defRPr/>
            </a:pPr>
            <a:fld id="{F17FF07E-C75B-4A53-9075-26CE228E03C3}" type="slidenum">
              <a:rPr lang="en-US" smtClean="0"/>
              <a:pPr>
                <a:defRPr/>
              </a:pPr>
              <a:t>50</a:t>
            </a:fld>
            <a:endParaRPr lang="en-US" dirty="0"/>
          </a:p>
        </p:txBody>
      </p:sp>
    </p:spTree>
    <p:extLst>
      <p:ext uri="{BB962C8B-B14F-4D97-AF65-F5344CB8AC3E}">
        <p14:creationId xmlns:p14="http://schemas.microsoft.com/office/powerpoint/2010/main" val="11353620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229600" cy="741362"/>
          </a:xfrm>
        </p:spPr>
        <p:txBody>
          <a:bodyPr/>
          <a:lstStyle/>
          <a:p>
            <a:r>
              <a:rPr lang="en-US" dirty="0" smtClean="0"/>
              <a:t>Decoupling comes in various colors</a:t>
            </a:r>
            <a:endParaRPr lang="en-US" dirty="0"/>
          </a:p>
        </p:txBody>
      </p:sp>
      <p:sp>
        <p:nvSpPr>
          <p:cNvPr id="10" name="Text Placeholder 9"/>
          <p:cNvSpPr>
            <a:spLocks noGrp="1"/>
          </p:cNvSpPr>
          <p:nvPr>
            <p:ph type="body"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0EAE1ED1-9679-4F66-A952-1D4098149570}" type="slidenum">
              <a:rPr lang="en-US" smtClean="0"/>
              <a:pPr/>
              <a:t>51</a:t>
            </a:fld>
            <a:endParaRPr lang="en-US"/>
          </a:p>
        </p:txBody>
      </p:sp>
      <p:pic>
        <p:nvPicPr>
          <p:cNvPr id="11" name="Picture 10" descr="street_cat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00"/>
            <a:ext cx="9144000" cy="4953000"/>
          </a:xfrm>
          <a:prstGeom prst="rect">
            <a:avLst/>
          </a:prstGeom>
        </p:spPr>
      </p:pic>
    </p:spTree>
    <p:extLst>
      <p:ext uri="{BB962C8B-B14F-4D97-AF65-F5344CB8AC3E}">
        <p14:creationId xmlns:p14="http://schemas.microsoft.com/office/powerpoint/2010/main" val="19412147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Decoupling Choices</a:t>
            </a:r>
            <a:endParaRPr lang="en-US" dirty="0"/>
          </a:p>
        </p:txBody>
      </p:sp>
      <p:sp>
        <p:nvSpPr>
          <p:cNvPr id="3" name="Text Placeholder 2"/>
          <p:cNvSpPr>
            <a:spLocks noGrp="1"/>
          </p:cNvSpPr>
          <p:nvPr>
            <p:ph type="body" sz="quarter" idx="11"/>
          </p:nvPr>
        </p:nvSpPr>
        <p:spPr/>
        <p:txBody>
          <a:bodyPr/>
          <a:lstStyle/>
          <a:p>
            <a:r>
              <a:rPr lang="en-US" dirty="0" smtClean="0"/>
              <a:t>Use the K factor for trends and forecasts</a:t>
            </a:r>
          </a:p>
          <a:p>
            <a:pPr lvl="1"/>
            <a:r>
              <a:rPr lang="en-US" dirty="0" smtClean="0"/>
              <a:t>i.e. The </a:t>
            </a:r>
            <a:r>
              <a:rPr lang="en-US" dirty="0" err="1" smtClean="0"/>
              <a:t>MacMansion</a:t>
            </a:r>
            <a:r>
              <a:rPr lang="en-US" dirty="0" smtClean="0"/>
              <a:t> effect, or Electric Vehicles, or structural cost </a:t>
            </a:r>
            <a:r>
              <a:rPr lang="en-US" dirty="0" err="1" smtClean="0"/>
              <a:t>Δ</a:t>
            </a:r>
            <a:r>
              <a:rPr lang="en-US" dirty="0" smtClean="0"/>
              <a:t> (i.e. transmission capital), or productivity</a:t>
            </a:r>
          </a:p>
          <a:p>
            <a:r>
              <a:rPr lang="en-US" dirty="0" smtClean="0"/>
              <a:t>In RPC, adjust customers for outages</a:t>
            </a:r>
          </a:p>
          <a:p>
            <a:pPr lvl="1"/>
            <a:r>
              <a:rPr lang="en-US" dirty="0" smtClean="0"/>
              <a:t>Motivates low outage frequency and duration</a:t>
            </a:r>
          </a:p>
          <a:p>
            <a:r>
              <a:rPr lang="en-US" dirty="0" smtClean="0">
                <a:solidFill>
                  <a:srgbClr val="3366FF"/>
                </a:solidFill>
              </a:rPr>
              <a:t>Price</a:t>
            </a:r>
            <a:r>
              <a:rPr lang="en-US" dirty="0" smtClean="0"/>
              <a:t> adjustments monthly, current (MD)</a:t>
            </a:r>
          </a:p>
          <a:p>
            <a:pPr lvl="1"/>
            <a:r>
              <a:rPr lang="en-US" dirty="0" smtClean="0"/>
              <a:t>Conveys information to customers</a:t>
            </a:r>
          </a:p>
        </p:txBody>
      </p:sp>
      <p:sp>
        <p:nvSpPr>
          <p:cNvPr id="4" name="Slide Number Placeholder 3"/>
          <p:cNvSpPr>
            <a:spLocks noGrp="1"/>
          </p:cNvSpPr>
          <p:nvPr>
            <p:ph type="sldNum" sz="quarter" idx="12"/>
          </p:nvPr>
        </p:nvSpPr>
        <p:spPr/>
        <p:txBody>
          <a:bodyPr/>
          <a:lstStyle/>
          <a:p>
            <a:pPr>
              <a:defRPr/>
            </a:pPr>
            <a:fld id="{F17FF07E-C75B-4A53-9075-26CE228E03C3}" type="slidenum">
              <a:rPr lang="en-US" smtClean="0"/>
              <a:pPr>
                <a:defRPr/>
              </a:pPr>
              <a:t>52</a:t>
            </a:fld>
            <a:endParaRPr lang="en-US" dirty="0"/>
          </a:p>
        </p:txBody>
      </p:sp>
    </p:spTree>
    <p:extLst>
      <p:ext uri="{BB962C8B-B14F-4D97-AF65-F5344CB8AC3E}">
        <p14:creationId xmlns:p14="http://schemas.microsoft.com/office/powerpoint/2010/main" val="23903612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325563"/>
          </a:xfrm>
        </p:spPr>
        <p:txBody>
          <a:bodyPr>
            <a:normAutofit/>
          </a:bodyPr>
          <a:lstStyle/>
          <a:p>
            <a:r>
              <a:rPr lang="en-US" dirty="0" smtClean="0"/>
              <a:t>Words matter: Advantages of the term</a:t>
            </a:r>
            <a:br>
              <a:rPr lang="en-US" dirty="0" smtClean="0"/>
            </a:br>
            <a:r>
              <a:rPr lang="en-US" dirty="0" smtClean="0"/>
              <a:t> “Revenue Regulation”</a:t>
            </a:r>
            <a:endParaRPr lang="en-US" dirty="0"/>
          </a:p>
        </p:txBody>
      </p:sp>
      <p:sp>
        <p:nvSpPr>
          <p:cNvPr id="3" name="Text Placeholder 2"/>
          <p:cNvSpPr>
            <a:spLocks noGrp="1"/>
          </p:cNvSpPr>
          <p:nvPr>
            <p:ph type="body" sz="quarter" idx="11"/>
          </p:nvPr>
        </p:nvSpPr>
        <p:spPr/>
        <p:txBody>
          <a:bodyPr/>
          <a:lstStyle/>
          <a:p>
            <a:r>
              <a:rPr lang="en-US" dirty="0" smtClean="0"/>
              <a:t>Focus on </a:t>
            </a:r>
            <a:r>
              <a:rPr lang="en-US" u="sng" dirty="0" smtClean="0">
                <a:solidFill>
                  <a:srgbClr val="FF0000"/>
                </a:solidFill>
              </a:rPr>
              <a:t>revenue</a:t>
            </a:r>
          </a:p>
          <a:p>
            <a:r>
              <a:rPr lang="en-US" dirty="0" smtClean="0"/>
              <a:t>Focus on </a:t>
            </a:r>
            <a:r>
              <a:rPr lang="en-US" u="sng" dirty="0" smtClean="0"/>
              <a:t>stabilizing</a:t>
            </a:r>
            <a:r>
              <a:rPr lang="en-US" dirty="0" smtClean="0"/>
              <a:t> </a:t>
            </a:r>
            <a:r>
              <a:rPr lang="en-US" dirty="0" smtClean="0">
                <a:solidFill>
                  <a:srgbClr val="FF0000"/>
                </a:solidFill>
              </a:rPr>
              <a:t>revenue</a:t>
            </a:r>
          </a:p>
          <a:p>
            <a:r>
              <a:rPr lang="en-US" dirty="0" smtClean="0"/>
              <a:t>Avoids conflation of meanings attached to decoupling</a:t>
            </a:r>
          </a:p>
          <a:p>
            <a:r>
              <a:rPr lang="en-US" dirty="0" smtClean="0"/>
              <a:t>Juxtaposes with “Rate Regulation” to aid compare and contrast with a </a:t>
            </a:r>
            <a:r>
              <a:rPr lang="en-US" dirty="0" smtClean="0">
                <a:solidFill>
                  <a:srgbClr val="3366FF"/>
                </a:solidFill>
              </a:rPr>
              <a:t>rate</a:t>
            </a:r>
            <a:r>
              <a:rPr lang="en-US" dirty="0" smtClean="0"/>
              <a:t> </a:t>
            </a:r>
            <a:r>
              <a:rPr lang="en-US" dirty="0"/>
              <a:t>c</a:t>
            </a:r>
            <a:r>
              <a:rPr lang="en-US" dirty="0" smtClean="0"/>
              <a:t>ap</a:t>
            </a:r>
          </a:p>
          <a:p>
            <a:r>
              <a:rPr lang="en-US" dirty="0" smtClean="0"/>
              <a:t>Juxtaposes with “Performance- or Incentive-regulation”</a:t>
            </a:r>
            <a:endParaRPr lang="en-US" dirty="0"/>
          </a:p>
        </p:txBody>
      </p:sp>
      <p:sp>
        <p:nvSpPr>
          <p:cNvPr id="4" name="Slide Number Placeholder 3"/>
          <p:cNvSpPr>
            <a:spLocks noGrp="1"/>
          </p:cNvSpPr>
          <p:nvPr>
            <p:ph type="sldNum" sz="quarter" idx="12"/>
          </p:nvPr>
        </p:nvSpPr>
        <p:spPr/>
        <p:txBody>
          <a:bodyPr/>
          <a:lstStyle/>
          <a:p>
            <a:pPr>
              <a:defRPr/>
            </a:pPr>
            <a:fld id="{F17FF07E-C75B-4A53-9075-26CE228E03C3}" type="slidenum">
              <a:rPr lang="en-US" smtClean="0"/>
              <a:pPr>
                <a:defRPr/>
              </a:pPr>
              <a:t>53</a:t>
            </a:fld>
            <a:endParaRPr lang="en-US" dirty="0"/>
          </a:p>
        </p:txBody>
      </p:sp>
    </p:spTree>
    <p:extLst>
      <p:ext uri="{BB962C8B-B14F-4D97-AF65-F5344CB8AC3E}">
        <p14:creationId xmlns:p14="http://schemas.microsoft.com/office/powerpoint/2010/main" val="24706790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Communicating with Customers</a:t>
            </a:r>
            <a:endParaRPr lang="en-US" dirty="0"/>
          </a:p>
        </p:txBody>
      </p:sp>
      <p:sp>
        <p:nvSpPr>
          <p:cNvPr id="3" name="Text Placeholder 2"/>
          <p:cNvSpPr>
            <a:spLocks noGrp="1"/>
          </p:cNvSpPr>
          <p:nvPr>
            <p:ph type="body" sz="quarter" idx="11"/>
          </p:nvPr>
        </p:nvSpPr>
        <p:spPr>
          <a:xfrm>
            <a:off x="472321" y="1600200"/>
            <a:ext cx="8214479" cy="4692649"/>
          </a:xfrm>
        </p:spPr>
        <p:txBody>
          <a:bodyPr>
            <a:normAutofit lnSpcReduction="10000"/>
          </a:bodyPr>
          <a:lstStyle/>
          <a:p>
            <a:r>
              <a:rPr lang="en-US" dirty="0" smtClean="0"/>
              <a:t>Answer: why are my </a:t>
            </a:r>
            <a:r>
              <a:rPr lang="en-US" dirty="0" smtClean="0">
                <a:solidFill>
                  <a:srgbClr val="3366FF"/>
                </a:solidFill>
              </a:rPr>
              <a:t>rates</a:t>
            </a:r>
            <a:r>
              <a:rPr lang="en-US" dirty="0" smtClean="0"/>
              <a:t> changing?</a:t>
            </a:r>
          </a:p>
          <a:p>
            <a:pPr lvl="1"/>
            <a:r>
              <a:rPr lang="en-US" dirty="0" smtClean="0"/>
              <a:t>With relevant policy context and trends</a:t>
            </a:r>
          </a:p>
          <a:p>
            <a:pPr lvl="1"/>
            <a:r>
              <a:rPr lang="en-US" dirty="0" smtClean="0"/>
              <a:t>Transparency makes for clear messages</a:t>
            </a:r>
          </a:p>
          <a:p>
            <a:r>
              <a:rPr lang="en-US" dirty="0" smtClean="0"/>
              <a:t>How is decoupling changing utility priorities and decisions?</a:t>
            </a:r>
          </a:p>
          <a:p>
            <a:r>
              <a:rPr lang="en-US" dirty="0" smtClean="0"/>
              <a:t>How is utility performance?</a:t>
            </a:r>
          </a:p>
          <a:p>
            <a:pPr lvl="1"/>
            <a:r>
              <a:rPr lang="en-US" dirty="0" smtClean="0"/>
              <a:t>Hopefully good news</a:t>
            </a:r>
          </a:p>
          <a:p>
            <a:r>
              <a:rPr lang="en-US" dirty="0" smtClean="0"/>
              <a:t>What do customers want (for future)?</a:t>
            </a:r>
          </a:p>
          <a:p>
            <a:r>
              <a:rPr lang="en-US" dirty="0" smtClean="0"/>
              <a:t>Is there </a:t>
            </a:r>
            <a:r>
              <a:rPr lang="en-US" b="1" dirty="0" smtClean="0"/>
              <a:t>coherence with policy goals</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F17FF07E-C75B-4A53-9075-26CE228E03C3}" type="slidenum">
              <a:rPr lang="en-US" smtClean="0"/>
              <a:pPr>
                <a:defRPr/>
              </a:pPr>
              <a:t>54</a:t>
            </a:fld>
            <a:endParaRPr lang="en-US" dirty="0"/>
          </a:p>
        </p:txBody>
      </p:sp>
    </p:spTree>
    <p:extLst>
      <p:ext uri="{BB962C8B-B14F-4D97-AF65-F5344CB8AC3E}">
        <p14:creationId xmlns:p14="http://schemas.microsoft.com/office/powerpoint/2010/main" val="65818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325563"/>
          </a:xfrm>
        </p:spPr>
        <p:txBody>
          <a:bodyPr>
            <a:normAutofit/>
          </a:bodyPr>
          <a:lstStyle/>
          <a:p>
            <a:r>
              <a:rPr lang="en-US" dirty="0" smtClean="0"/>
              <a:t>How Does the “Utility of the Future” Happen?</a:t>
            </a:r>
            <a:endParaRPr lang="en-US" dirty="0"/>
          </a:p>
        </p:txBody>
      </p:sp>
      <p:sp>
        <p:nvSpPr>
          <p:cNvPr id="3" name="Text Placeholder 2"/>
          <p:cNvSpPr>
            <a:spLocks noGrp="1"/>
          </p:cNvSpPr>
          <p:nvPr>
            <p:ph type="body" sz="quarter" idx="11"/>
          </p:nvPr>
        </p:nvSpPr>
        <p:spPr>
          <a:xfrm>
            <a:off x="472321" y="1727199"/>
            <a:ext cx="8214479" cy="3951289"/>
          </a:xfrm>
        </p:spPr>
        <p:txBody>
          <a:bodyPr/>
          <a:lstStyle/>
          <a:p>
            <a:r>
              <a:rPr lang="en-US" b="1" dirty="0" smtClean="0"/>
              <a:t>Service</a:t>
            </a:r>
            <a:r>
              <a:rPr lang="en-US" dirty="0" smtClean="0"/>
              <a:t> (not throughput) the priority</a:t>
            </a:r>
          </a:p>
          <a:p>
            <a:r>
              <a:rPr lang="en-US" b="1" dirty="0" smtClean="0"/>
              <a:t>Customers</a:t>
            </a:r>
            <a:r>
              <a:rPr lang="en-US" dirty="0" smtClean="0"/>
              <a:t>: service and resources</a:t>
            </a:r>
          </a:p>
          <a:p>
            <a:r>
              <a:rPr lang="en-US" dirty="0" smtClean="0"/>
              <a:t>Public Policy - driven</a:t>
            </a:r>
          </a:p>
          <a:p>
            <a:r>
              <a:rPr lang="en-US" dirty="0" smtClean="0"/>
              <a:t>Risk Management to manage cost</a:t>
            </a:r>
          </a:p>
          <a:p>
            <a:r>
              <a:rPr lang="en-US" dirty="0" smtClean="0"/>
              <a:t>Regulation focuses </a:t>
            </a:r>
            <a:r>
              <a:rPr lang="en-US" dirty="0"/>
              <a:t>o</a:t>
            </a:r>
            <a:r>
              <a:rPr lang="en-US" dirty="0" smtClean="0"/>
              <a:t>n value</a:t>
            </a:r>
          </a:p>
          <a:p>
            <a:endParaRPr lang="en-US" dirty="0"/>
          </a:p>
          <a:p>
            <a:r>
              <a:rPr lang="en-US" dirty="0" smtClean="0"/>
              <a:t>How can decoupling assist?</a:t>
            </a:r>
            <a:endParaRPr lang="en-US" dirty="0"/>
          </a:p>
        </p:txBody>
      </p:sp>
      <p:sp>
        <p:nvSpPr>
          <p:cNvPr id="4" name="Slide Number Placeholder 3"/>
          <p:cNvSpPr>
            <a:spLocks noGrp="1"/>
          </p:cNvSpPr>
          <p:nvPr>
            <p:ph type="sldNum" sz="quarter" idx="12"/>
          </p:nvPr>
        </p:nvSpPr>
        <p:spPr/>
        <p:txBody>
          <a:bodyPr/>
          <a:lstStyle/>
          <a:p>
            <a:pPr>
              <a:defRPr/>
            </a:pPr>
            <a:fld id="{F17FF07E-C75B-4A53-9075-26CE228E03C3}" type="slidenum">
              <a:rPr lang="en-US" smtClean="0"/>
              <a:pPr>
                <a:defRPr/>
              </a:pPr>
              <a:t>55</a:t>
            </a:fld>
            <a:endParaRPr lang="en-US" dirty="0"/>
          </a:p>
        </p:txBody>
      </p:sp>
    </p:spTree>
    <p:extLst>
      <p:ext uri="{BB962C8B-B14F-4D97-AF65-F5344CB8AC3E}">
        <p14:creationId xmlns:p14="http://schemas.microsoft.com/office/powerpoint/2010/main" val="78348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3"/>
          <p:cNvSpPr>
            <a:spLocks noGrp="1"/>
          </p:cNvSpPr>
          <p:nvPr>
            <p:ph type="title"/>
          </p:nvPr>
        </p:nvSpPr>
        <p:spPr/>
        <p:txBody>
          <a:bodyPr/>
          <a:lstStyle/>
          <a:p>
            <a:pPr eaLnBrk="1" hangingPunct="1"/>
            <a:r>
              <a:rPr lang="en-US" dirty="0">
                <a:latin typeface="Times New Roman" charset="0"/>
                <a:ea typeface="ＭＳ Ｐゴシック" charset="0"/>
                <a:cs typeface="ＭＳ Ｐゴシック" charset="0"/>
              </a:rPr>
              <a:t>Oregon PUC Order 09-020 </a:t>
            </a:r>
            <a:r>
              <a:rPr lang="en-US" dirty="0" err="1">
                <a:latin typeface="Times New Roman" charset="0"/>
                <a:ea typeface="ＭＳ Ｐゴシック" charset="0"/>
                <a:cs typeface="ＭＳ Ｐゴシック" charset="0"/>
              </a:rPr>
              <a:t>pg</a:t>
            </a:r>
            <a:r>
              <a:rPr lang="en-US" dirty="0">
                <a:latin typeface="Times New Roman" charset="0"/>
                <a:ea typeface="ＭＳ Ｐゴシック" charset="0"/>
                <a:cs typeface="ＭＳ Ｐゴシック" charset="0"/>
              </a:rPr>
              <a:t> 27</a:t>
            </a:r>
          </a:p>
        </p:txBody>
      </p:sp>
      <p:sp>
        <p:nvSpPr>
          <p:cNvPr id="3" name="Content Placeholder 2"/>
          <p:cNvSpPr>
            <a:spLocks noGrp="1"/>
          </p:cNvSpPr>
          <p:nvPr>
            <p:ph idx="4294967295"/>
          </p:nvPr>
        </p:nvSpPr>
        <p:spPr>
          <a:xfrm>
            <a:off x="457200" y="1981200"/>
            <a:ext cx="7772400" cy="4114800"/>
          </a:xfrm>
        </p:spPr>
        <p:txBody>
          <a:bodyPr>
            <a:normAutofit/>
          </a:bodyPr>
          <a:lstStyle/>
          <a:p>
            <a:pPr eaLnBrk="1" hangingPunct="1">
              <a:lnSpc>
                <a:spcPct val="80000"/>
              </a:lnSpc>
              <a:buFont typeface="Wingdings" charset="0"/>
              <a:buNone/>
            </a:pPr>
            <a:r>
              <a:rPr lang="ja-JP" altLang="en-US" sz="2700">
                <a:latin typeface="Times New Roman" charset="0"/>
                <a:ea typeface="ＭＳ Ｐゴシック" charset="0"/>
                <a:cs typeface="ＭＳ Ｐゴシック" charset="0"/>
              </a:rPr>
              <a:t>“</a:t>
            </a:r>
            <a:r>
              <a:rPr lang="en-US" sz="2700">
                <a:latin typeface="Times New Roman" charset="0"/>
                <a:ea typeface="ＭＳ Ｐゴシック" charset="0"/>
                <a:cs typeface="ＭＳ Ｐゴシック" charset="0"/>
              </a:rPr>
              <a:t>… PGE does have the ability to influence individual customers through direct contacts and referrals to the ETO. PGE is also able to affect usage in other ways, including how aggressively it pursues distributed generation and on-site solar installations; whether its supports improvements to building codes; or whether it provides timely, useful information to customers on energy efficiency programs. We expect energy efficiency and on-site power generation will have an increasing role in meeting energy needs, underscoring the need for appropriate incentives for PGE.</a:t>
            </a:r>
            <a:r>
              <a:rPr lang="ja-JP" altLang="en-US" sz="2700">
                <a:latin typeface="Times New Roman" charset="0"/>
                <a:ea typeface="ＭＳ Ｐゴシック" charset="0"/>
                <a:cs typeface="ＭＳ Ｐゴシック" charset="0"/>
              </a:rPr>
              <a:t>”</a:t>
            </a:r>
            <a:endParaRPr lang="en-US" sz="2700">
              <a:latin typeface="Times New Roman"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A2F5811E-F143-CE46-A357-D4359F7F37E8}" type="datetime1">
              <a:rPr lang="en-US" smtClean="0"/>
              <a:pPr/>
              <a:t>9/18/2015</a:t>
            </a:fld>
            <a:endParaRPr lang="en-US"/>
          </a:p>
        </p:txBody>
      </p:sp>
      <p:sp>
        <p:nvSpPr>
          <p:cNvPr id="4" name="Slide Number Placeholder 3"/>
          <p:cNvSpPr>
            <a:spLocks noGrp="1"/>
          </p:cNvSpPr>
          <p:nvPr>
            <p:ph type="sldNum" sz="quarter" idx="12"/>
          </p:nvPr>
        </p:nvSpPr>
        <p:spPr/>
        <p:txBody>
          <a:bodyPr/>
          <a:lstStyle/>
          <a:p>
            <a:fld id="{A263C8F0-B8C0-CF4F-9AF5-4FE146E086EB}" type="slidenum">
              <a:rPr lang="en-US" smtClean="0"/>
              <a:pPr/>
              <a:t>57</a:t>
            </a:fld>
            <a:endParaRPr lang="en-US"/>
          </a:p>
        </p:txBody>
      </p:sp>
      <p:pic>
        <p:nvPicPr>
          <p:cNvPr id="5" name="Picture 4"/>
          <p:cNvPicPr>
            <a:picLocks noChangeAspect="1"/>
          </p:cNvPicPr>
          <p:nvPr/>
        </p:nvPicPr>
        <p:blipFill>
          <a:blip r:embed="rId2"/>
          <a:stretch>
            <a:fillRect/>
          </a:stretch>
        </p:blipFill>
        <p:spPr>
          <a:xfrm>
            <a:off x="0" y="-26044"/>
            <a:ext cx="4852097" cy="3666711"/>
          </a:xfrm>
          <a:prstGeom prst="rect">
            <a:avLst/>
          </a:prstGeom>
        </p:spPr>
      </p:pic>
      <p:pic>
        <p:nvPicPr>
          <p:cNvPr id="6" name="Picture 5"/>
          <p:cNvPicPr>
            <a:picLocks noChangeAspect="1"/>
          </p:cNvPicPr>
          <p:nvPr/>
        </p:nvPicPr>
        <p:blipFill>
          <a:blip r:embed="rId3"/>
          <a:stretch>
            <a:fillRect/>
          </a:stretch>
        </p:blipFill>
        <p:spPr>
          <a:xfrm>
            <a:off x="4081655" y="3191289"/>
            <a:ext cx="5062345" cy="3666711"/>
          </a:xfrm>
          <a:prstGeom prst="rect">
            <a:avLst/>
          </a:prstGeom>
        </p:spPr>
      </p:pic>
      <p:sp>
        <p:nvSpPr>
          <p:cNvPr id="7" name="TextBox 6"/>
          <p:cNvSpPr txBox="1"/>
          <p:nvPr/>
        </p:nvSpPr>
        <p:spPr>
          <a:xfrm>
            <a:off x="4852097" y="1185333"/>
            <a:ext cx="3834703" cy="646331"/>
          </a:xfrm>
          <a:prstGeom prst="rect">
            <a:avLst/>
          </a:prstGeom>
          <a:noFill/>
        </p:spPr>
        <p:txBody>
          <a:bodyPr wrap="square" rtlCol="0">
            <a:spAutoFit/>
          </a:bodyPr>
          <a:lstStyle/>
          <a:p>
            <a:r>
              <a:rPr lang="en-US" dirty="0" smtClean="0">
                <a:hlinkClick r:id="rId4"/>
              </a:rPr>
              <a:t>Revenue Regulation and Decoupling</a:t>
            </a:r>
            <a:endParaRPr lang="en-US" dirty="0"/>
          </a:p>
        </p:txBody>
      </p:sp>
      <p:sp>
        <p:nvSpPr>
          <p:cNvPr id="9" name="TextBox 8"/>
          <p:cNvSpPr txBox="1"/>
          <p:nvPr/>
        </p:nvSpPr>
        <p:spPr>
          <a:xfrm>
            <a:off x="4852097" y="2116667"/>
            <a:ext cx="3834703" cy="369332"/>
          </a:xfrm>
          <a:prstGeom prst="rect">
            <a:avLst/>
          </a:prstGeom>
          <a:noFill/>
        </p:spPr>
        <p:txBody>
          <a:bodyPr wrap="square" rtlCol="0">
            <a:spAutoFit/>
          </a:bodyPr>
          <a:lstStyle/>
          <a:p>
            <a:r>
              <a:rPr lang="en-US" dirty="0" smtClean="0">
                <a:hlinkClick r:id="rId5"/>
              </a:rPr>
              <a:t>Decoupling Case Studies</a:t>
            </a:r>
            <a:endParaRPr lang="en-US" dirty="0"/>
          </a:p>
        </p:txBody>
      </p:sp>
      <p:sp>
        <p:nvSpPr>
          <p:cNvPr id="10" name="TextBox 9"/>
          <p:cNvSpPr txBox="1"/>
          <p:nvPr/>
        </p:nvSpPr>
        <p:spPr>
          <a:xfrm>
            <a:off x="4852097" y="2878667"/>
            <a:ext cx="3834703" cy="369332"/>
          </a:xfrm>
          <a:prstGeom prst="rect">
            <a:avLst/>
          </a:prstGeom>
          <a:noFill/>
        </p:spPr>
        <p:txBody>
          <a:bodyPr wrap="square" rtlCol="0">
            <a:spAutoFit/>
          </a:bodyPr>
          <a:lstStyle/>
          <a:p>
            <a:r>
              <a:rPr lang="en-US" dirty="0" smtClean="0">
                <a:hlinkClick r:id="rId6"/>
              </a:rPr>
              <a:t>A Decoupling Spreadsheet Model</a:t>
            </a:r>
            <a:endParaRPr lang="en-US" dirty="0"/>
          </a:p>
        </p:txBody>
      </p:sp>
      <p:sp>
        <p:nvSpPr>
          <p:cNvPr id="11" name="TextBox 10"/>
          <p:cNvSpPr txBox="1"/>
          <p:nvPr/>
        </p:nvSpPr>
        <p:spPr>
          <a:xfrm>
            <a:off x="457200" y="4555067"/>
            <a:ext cx="3335867" cy="646331"/>
          </a:xfrm>
          <a:prstGeom prst="rect">
            <a:avLst/>
          </a:prstGeom>
          <a:noFill/>
        </p:spPr>
        <p:txBody>
          <a:bodyPr wrap="square" rtlCol="0">
            <a:spAutoFit/>
          </a:bodyPr>
          <a:lstStyle/>
          <a:p>
            <a:r>
              <a:rPr lang="en-US" dirty="0" smtClean="0">
                <a:hlinkClick r:id="rId7"/>
              </a:rPr>
              <a:t>A Decade of Decoupling</a:t>
            </a:r>
          </a:p>
          <a:p>
            <a:r>
              <a:rPr lang="en-US" dirty="0" smtClean="0">
                <a:hlinkClick r:id="rId7"/>
              </a:rPr>
              <a:t>Pamela Morgan</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07037" y="4929838"/>
            <a:ext cx="7509940" cy="705019"/>
          </a:xfrm>
        </p:spPr>
        <p:txBody>
          <a:bodyPr/>
          <a:lstStyle/>
          <a:p>
            <a:r>
              <a:rPr lang="en-US" dirty="0" err="1" smtClean="0"/>
              <a:t>rsedano@raponline.org</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22" dirty="0" smtClean="0"/>
              <a:t>Rest of the day:</a:t>
            </a:r>
            <a:r>
              <a:rPr lang="en-US" dirty="0" smtClean="0"/>
              <a:t/>
            </a:r>
            <a:br>
              <a:rPr lang="en-US" dirty="0" smtClean="0"/>
            </a:br>
            <a:r>
              <a:rPr lang="en-US" dirty="0" smtClean="0"/>
              <a:t>Discussion of Decoupling</a:t>
            </a:r>
            <a:endParaRPr lang="en-US" dirty="0"/>
          </a:p>
        </p:txBody>
      </p:sp>
      <p:sp>
        <p:nvSpPr>
          <p:cNvPr id="3" name="Text Placeholder 2"/>
          <p:cNvSpPr>
            <a:spLocks noGrp="1"/>
          </p:cNvSpPr>
          <p:nvPr>
            <p:ph type="body" sz="quarter" idx="11"/>
          </p:nvPr>
        </p:nvSpPr>
        <p:spPr/>
        <p:txBody>
          <a:bodyPr/>
          <a:lstStyle/>
          <a:p>
            <a:r>
              <a:rPr lang="en-US" dirty="0" smtClean="0"/>
              <a:t>The issues called out by the staff</a:t>
            </a:r>
          </a:p>
          <a:p>
            <a:pPr lvl="1"/>
            <a:r>
              <a:rPr lang="en-US" dirty="0" smtClean="0"/>
              <a:t>Legality of decoupling in Missouri</a:t>
            </a:r>
          </a:p>
          <a:p>
            <a:pPr lvl="1"/>
            <a:r>
              <a:rPr lang="en-US" dirty="0" smtClean="0"/>
              <a:t>Preferences for Decoupling mechanism features</a:t>
            </a:r>
          </a:p>
          <a:p>
            <a:pPr lvl="1"/>
            <a:r>
              <a:rPr lang="en-US" dirty="0" smtClean="0"/>
              <a:t>Rate Changes associated with decoupling</a:t>
            </a:r>
          </a:p>
          <a:p>
            <a:r>
              <a:rPr lang="en-US" dirty="0" smtClean="0"/>
              <a:t>Any issues about decoupling any stakeholder wants to discuss</a:t>
            </a:r>
            <a:endParaRPr lang="en-US" dirty="0"/>
          </a:p>
        </p:txBody>
      </p:sp>
      <p:sp>
        <p:nvSpPr>
          <p:cNvPr id="4" name="Slide Number Placeholder 3"/>
          <p:cNvSpPr>
            <a:spLocks noGrp="1"/>
          </p:cNvSpPr>
          <p:nvPr>
            <p:ph type="sldNum" sz="quarter" idx="12"/>
          </p:nvPr>
        </p:nvSpPr>
        <p:spPr/>
        <p:txBody>
          <a:bodyPr/>
          <a:lstStyle/>
          <a:p>
            <a:pPr>
              <a:defRPr/>
            </a:pPr>
            <a:fld id="{F17FF07E-C75B-4A53-9075-26CE228E03C3}" type="slidenum">
              <a:rPr lang="en-US" smtClean="0"/>
              <a:pPr>
                <a:defRPr/>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Is there something</a:t>
            </a:r>
            <a:r>
              <a:rPr lang="en-US" baseline="0" dirty="0" smtClean="0"/>
              <a:t> wrong with the throughput incentive?</a:t>
            </a:r>
            <a:endParaRPr lang="en-US" dirty="0"/>
          </a:p>
        </p:txBody>
      </p:sp>
      <p:sp>
        <p:nvSpPr>
          <p:cNvPr id="3" name="Text Placeholder 2"/>
          <p:cNvSpPr>
            <a:spLocks noGrp="1"/>
          </p:cNvSpPr>
          <p:nvPr>
            <p:ph type="body" sz="quarter" idx="11"/>
          </p:nvPr>
        </p:nvSpPr>
        <p:spPr/>
        <p:txBody>
          <a:bodyPr/>
          <a:lstStyle/>
          <a:p>
            <a:pPr lvl="0"/>
            <a:r>
              <a:rPr lang="en-US" dirty="0" smtClean="0"/>
              <a:t>There are many reasons why utility sales might go up or down, but </a:t>
            </a:r>
            <a:r>
              <a:rPr lang="en-US" b="1" dirty="0" smtClean="0"/>
              <a:t>what should the utility motivation be</a:t>
            </a:r>
            <a:r>
              <a:rPr lang="en-US" dirty="0" smtClean="0"/>
              <a:t>?</a:t>
            </a:r>
          </a:p>
          <a:p>
            <a:r>
              <a:rPr lang="en-US" dirty="0" smtClean="0"/>
              <a:t>Aligning utility incentives with the public interest to the maximum degree</a:t>
            </a:r>
          </a:p>
          <a:p>
            <a:pPr lvl="1"/>
            <a:r>
              <a:rPr lang="en-US" dirty="0" smtClean="0"/>
              <a:t>Public interest appears to be in conflict with the throughput incentive</a:t>
            </a:r>
          </a:p>
          <a:p>
            <a:pPr lvl="1"/>
            <a:r>
              <a:rPr lang="en-US" dirty="0" smtClean="0"/>
              <a:t>An aggressive EERS is likely to be in conflict with the throughput incentive</a:t>
            </a:r>
            <a:endParaRPr lang="en-US" dirty="0"/>
          </a:p>
        </p:txBody>
      </p:sp>
      <p:sp>
        <p:nvSpPr>
          <p:cNvPr id="4" name="Slide Number Placeholder 3"/>
          <p:cNvSpPr>
            <a:spLocks noGrp="1"/>
          </p:cNvSpPr>
          <p:nvPr>
            <p:ph type="sldNum" sz="quarter" idx="12"/>
          </p:nvPr>
        </p:nvSpPr>
        <p:spPr/>
        <p:txBody>
          <a:bodyPr/>
          <a:lstStyle/>
          <a:p>
            <a:pPr>
              <a:defRPr/>
            </a:pPr>
            <a:fld id="{F17FF07E-C75B-4A53-9075-26CE228E03C3}" type="slidenum">
              <a:rPr lang="en-US" smtClean="0"/>
              <a:pPr>
                <a:defRPr/>
              </a:pPr>
              <a:t>6</a:t>
            </a:fld>
            <a:endParaRPr lang="en-US" dirty="0"/>
          </a:p>
        </p:txBody>
      </p:sp>
    </p:spTree>
    <p:extLst>
      <p:ext uri="{BB962C8B-B14F-4D97-AF65-F5344CB8AC3E}">
        <p14:creationId xmlns:p14="http://schemas.microsoft.com/office/powerpoint/2010/main" val="33472581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F17FF07E-C75B-4A53-9075-26CE228E03C3}" type="slidenum">
              <a:rPr lang="en-US" smtClean="0"/>
              <a:pPr>
                <a:defRPr/>
              </a:pPr>
              <a:t>60</a:t>
            </a:fld>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Puget Sound: recent </a:t>
            </a:r>
            <a:r>
              <a:rPr lang="en-US" smtClean="0"/>
              <a:t>decoupling approval</a:t>
            </a:r>
            <a:endParaRPr lang="en-US" dirty="0"/>
          </a:p>
        </p:txBody>
      </p:sp>
      <p:sp>
        <p:nvSpPr>
          <p:cNvPr id="2" name="Text Placeholder 1"/>
          <p:cNvSpPr>
            <a:spLocks noGrp="1"/>
          </p:cNvSpPr>
          <p:nvPr>
            <p:ph type="body" sz="quarter" idx="11"/>
          </p:nvPr>
        </p:nvSpPr>
        <p:spPr>
          <a:xfrm>
            <a:off x="457200" y="1417638"/>
            <a:ext cx="8214479" cy="4732866"/>
          </a:xfrm>
        </p:spPr>
        <p:txBody>
          <a:bodyPr>
            <a:normAutofit lnSpcReduction="10000"/>
          </a:bodyPr>
          <a:lstStyle/>
          <a:p>
            <a:r>
              <a:rPr lang="en-US" dirty="0" smtClean="0"/>
              <a:t>RPC, applied to delivery costs (power has its own adjustment)</a:t>
            </a:r>
          </a:p>
          <a:p>
            <a:r>
              <a:rPr lang="en-US" dirty="0" smtClean="0"/>
              <a:t>Service quality mechanism pre-existed</a:t>
            </a:r>
          </a:p>
          <a:p>
            <a:r>
              <a:rPr lang="en-US" dirty="0" smtClean="0"/>
              <a:t>More EE, low income </a:t>
            </a:r>
            <a:r>
              <a:rPr lang="en-US" dirty="0" err="1" smtClean="0"/>
              <a:t>Wx</a:t>
            </a:r>
            <a:r>
              <a:rPr lang="en-US" dirty="0" smtClean="0"/>
              <a:t> and bill assistance</a:t>
            </a:r>
          </a:p>
          <a:p>
            <a:r>
              <a:rPr lang="en-US" dirty="0" smtClean="0"/>
              <a:t>K factor addressing historic utility cost </a:t>
            </a:r>
            <a:r>
              <a:rPr lang="en-US" dirty="0" smtClean="0">
                <a:latin typeface="Wingdings"/>
                <a:ea typeface="Wingdings"/>
                <a:cs typeface="Wingdings"/>
                <a:sym typeface="Wingdings"/>
              </a:rPr>
              <a:t></a:t>
            </a:r>
            <a:endParaRPr lang="en-US" dirty="0" smtClean="0"/>
          </a:p>
          <a:p>
            <a:r>
              <a:rPr lang="en-US" dirty="0" smtClean="0"/>
              <a:t>Rev </a:t>
            </a:r>
            <a:r>
              <a:rPr lang="en-US" dirty="0" err="1" smtClean="0"/>
              <a:t>reqmt</a:t>
            </a:r>
            <a:r>
              <a:rPr lang="en-US" dirty="0" smtClean="0"/>
              <a:t> stale, no change to rate design</a:t>
            </a:r>
          </a:p>
          <a:p>
            <a:r>
              <a:rPr lang="en-US" dirty="0" smtClean="0"/>
              <a:t>No EE performance</a:t>
            </a:r>
          </a:p>
          <a:p>
            <a:r>
              <a:rPr lang="en-US" dirty="0" smtClean="0"/>
              <a:t>Resolved other local issues</a:t>
            </a:r>
            <a:endParaRPr lang="en-US" dirty="0"/>
          </a:p>
        </p:txBody>
      </p:sp>
    </p:spTree>
    <p:extLst>
      <p:ext uri="{BB962C8B-B14F-4D97-AF65-F5344CB8AC3E}">
        <p14:creationId xmlns:p14="http://schemas.microsoft.com/office/powerpoint/2010/main" val="14553694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Text Placeholder 5"/>
          <p:cNvSpPr>
            <a:spLocks noGrp="1"/>
          </p:cNvSpPr>
          <p:nvPr>
            <p:ph type="body"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F17FF07E-C75B-4A53-9075-26CE228E03C3}" type="slidenum">
              <a:rPr lang="en-US" smtClean="0"/>
              <a:pPr>
                <a:defRPr/>
              </a:pPr>
              <a:t>62</a:t>
            </a:fld>
            <a:endParaRPr lang="en-US" dirty="0"/>
          </a:p>
        </p:txBody>
      </p:sp>
      <p:pic>
        <p:nvPicPr>
          <p:cNvPr id="7" name="Picture 6"/>
          <p:cNvPicPr>
            <a:picLocks noChangeAspect="1"/>
          </p:cNvPicPr>
          <p:nvPr/>
        </p:nvPicPr>
        <p:blipFill>
          <a:blip r:embed="rId2"/>
          <a:stretch>
            <a:fillRect/>
          </a:stretch>
        </p:blipFill>
        <p:spPr>
          <a:xfrm>
            <a:off x="101600" y="274638"/>
            <a:ext cx="8928100" cy="4953000"/>
          </a:xfrm>
          <a:prstGeom prst="rect">
            <a:avLst/>
          </a:prstGeom>
        </p:spPr>
      </p:pic>
    </p:spTree>
    <p:extLst>
      <p:ext uri="{BB962C8B-B14F-4D97-AF65-F5344CB8AC3E}">
        <p14:creationId xmlns:p14="http://schemas.microsoft.com/office/powerpoint/2010/main" val="3810087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Deeper: What’s the Problem with the Throughput Incentive?</a:t>
            </a:r>
            <a:endParaRPr lang="en-US" dirty="0"/>
          </a:p>
        </p:txBody>
      </p:sp>
      <p:sp>
        <p:nvSpPr>
          <p:cNvPr id="3" name="Text Placeholder 2"/>
          <p:cNvSpPr>
            <a:spLocks noGrp="1"/>
          </p:cNvSpPr>
          <p:nvPr>
            <p:ph type="body" sz="quarter" idx="11"/>
          </p:nvPr>
        </p:nvSpPr>
        <p:spPr>
          <a:xfrm>
            <a:off x="472321" y="1600200"/>
            <a:ext cx="8214479" cy="4692649"/>
          </a:xfrm>
        </p:spPr>
        <p:txBody>
          <a:bodyPr>
            <a:normAutofit lnSpcReduction="10000"/>
          </a:bodyPr>
          <a:lstStyle/>
          <a:p>
            <a:r>
              <a:rPr lang="en-US" dirty="0" smtClean="0"/>
              <a:t>Utility rate designs recover fixed (investment and labor) costs in the volumetric charge</a:t>
            </a:r>
          </a:p>
          <a:p>
            <a:r>
              <a:rPr lang="en-US" dirty="0" smtClean="0"/>
              <a:t>Instability - If sales decline, profits decline, if sales increase, profits increase</a:t>
            </a:r>
          </a:p>
          <a:p>
            <a:r>
              <a:rPr lang="en-US" dirty="0" smtClean="0"/>
              <a:t>EE, DG, other policies reduce sales …</a:t>
            </a:r>
          </a:p>
          <a:p>
            <a:pPr lvl="1"/>
            <a:r>
              <a:rPr lang="en-US" dirty="0" smtClean="0"/>
              <a:t>Not just what utility does, but markets do too</a:t>
            </a:r>
          </a:p>
          <a:p>
            <a:r>
              <a:rPr lang="en-US" dirty="0" smtClean="0"/>
              <a:t>Decoupling is a tool to address the throughput incentive</a:t>
            </a:r>
            <a:endParaRPr lang="en-US" dirty="0"/>
          </a:p>
        </p:txBody>
      </p:sp>
      <p:sp>
        <p:nvSpPr>
          <p:cNvPr id="4" name="Slide Number Placeholder 3"/>
          <p:cNvSpPr>
            <a:spLocks noGrp="1"/>
          </p:cNvSpPr>
          <p:nvPr>
            <p:ph type="sldNum" sz="quarter" idx="12"/>
          </p:nvPr>
        </p:nvSpPr>
        <p:spPr/>
        <p:txBody>
          <a:bodyPr/>
          <a:lstStyle/>
          <a:p>
            <a:pPr>
              <a:defRPr/>
            </a:pPr>
            <a:fld id="{F17FF07E-C75B-4A53-9075-26CE228E03C3}" type="slidenum">
              <a:rPr lang="en-US" smtClean="0"/>
              <a:pPr>
                <a:defRPr/>
              </a:pPr>
              <a:t>7</a:t>
            </a:fld>
            <a:endParaRPr lang="en-US" dirty="0"/>
          </a:p>
        </p:txBody>
      </p:sp>
    </p:spTree>
    <p:extLst>
      <p:ext uri="{BB962C8B-B14F-4D97-AF65-F5344CB8AC3E}">
        <p14:creationId xmlns:p14="http://schemas.microsoft.com/office/powerpoint/2010/main" val="3384010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 a high level, </a:t>
            </a:r>
            <a:br>
              <a:rPr lang="en-US" dirty="0" smtClean="0"/>
            </a:br>
            <a:r>
              <a:rPr lang="en-US" dirty="0" smtClean="0"/>
              <a:t>what does decoupling do?</a:t>
            </a:r>
            <a:endParaRPr lang="en-US" dirty="0"/>
          </a:p>
        </p:txBody>
      </p:sp>
      <p:sp>
        <p:nvSpPr>
          <p:cNvPr id="3" name="Text Placeholder 2"/>
          <p:cNvSpPr>
            <a:spLocks noGrp="1"/>
          </p:cNvSpPr>
          <p:nvPr>
            <p:ph type="body" sz="quarter" idx="11"/>
          </p:nvPr>
        </p:nvSpPr>
        <p:spPr/>
        <p:txBody>
          <a:bodyPr/>
          <a:lstStyle/>
          <a:p>
            <a:r>
              <a:rPr lang="en-US" dirty="0"/>
              <a:t>Decoupling is a </a:t>
            </a:r>
            <a:r>
              <a:rPr lang="en-US" dirty="0" smtClean="0"/>
              <a:t>regulatory mechanism </a:t>
            </a:r>
            <a:r>
              <a:rPr lang="en-US" dirty="0"/>
              <a:t>to ensure that utilities have a reasonable opportunity to </a:t>
            </a:r>
            <a:r>
              <a:rPr lang="en-US" dirty="0" smtClean="0"/>
              <a:t>collect roughly the </a:t>
            </a:r>
            <a:r>
              <a:rPr lang="en-US" dirty="0"/>
              <a:t>same revenues that they would under conventional regulation, independent of changes in sales volume </a:t>
            </a:r>
            <a:r>
              <a:rPr lang="en-US" b="1" dirty="0"/>
              <a:t>for which the regulator </a:t>
            </a:r>
            <a:r>
              <a:rPr lang="en-US" b="1" dirty="0" smtClean="0"/>
              <a:t>wants them to be indifferent</a:t>
            </a:r>
            <a:r>
              <a:rPr lang="en-US" dirty="0" smtClean="0"/>
              <a:t>.</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F17FF07E-C75B-4A53-9075-26CE228E03C3}" type="slidenum">
              <a:rPr lang="en-US" smtClean="0"/>
              <a:pPr>
                <a:defRPr/>
              </a:pPr>
              <a:t>8</a:t>
            </a:fld>
            <a:endParaRPr lang="en-US" dirty="0"/>
          </a:p>
        </p:txBody>
      </p:sp>
    </p:spTree>
    <p:extLst>
      <p:ext uri="{BB962C8B-B14F-4D97-AF65-F5344CB8AC3E}">
        <p14:creationId xmlns:p14="http://schemas.microsoft.com/office/powerpoint/2010/main" val="957411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F17FF07E-C75B-4A53-9075-26CE228E03C3}" type="slidenum">
              <a:rPr lang="en-US" smtClean="0"/>
              <a:pPr>
                <a:defRPr/>
              </a:pPr>
              <a:t>9</a:t>
            </a:fld>
            <a:endParaRPr lang="en-US" dirty="0"/>
          </a:p>
        </p:txBody>
      </p:sp>
      <p:pic>
        <p:nvPicPr>
          <p:cNvPr id="6" name="Picture 5"/>
          <p:cNvPicPr>
            <a:picLocks noChangeAspect="1"/>
          </p:cNvPicPr>
          <p:nvPr/>
        </p:nvPicPr>
        <p:blipFill>
          <a:blip r:embed="rId2"/>
          <a:stretch>
            <a:fillRect/>
          </a:stretch>
        </p:blipFill>
        <p:spPr>
          <a:xfrm>
            <a:off x="1898" y="1"/>
            <a:ext cx="8857779" cy="6858000"/>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Main Title&amp;quot;&quot;/&gt;&lt;property id=&quot;20307&quot; value=&quot;256&quot;/&gt;&lt;/object&gt;&lt;object type=&quot;3&quot; unique_id=&quot;10011&quot;&gt;&lt;property id=&quot;20148&quot; value=&quot;5&quot;/&gt;&lt;property id=&quot;20300&quot; value=&quot;Slide 2 - &amp;quot;Slide Title&amp;quot;&quot;/&gt;&lt;property id=&quot;20307&quot; value=&quot;275&quot;/&gt;&lt;/object&gt;&lt;object type=&quot;3&quot; unique_id=&quot;10012&quot;&gt;&lt;property id=&quot;20148&quot; value=&quot;5&quot;/&gt;&lt;property id=&quot;20300&quot; value=&quot;Slide 3 - &amp;quot;Slide Title&amp;quot;&quot;/&gt;&lt;property id=&quot;20307&quot; value=&quot;272&quot;/&gt;&lt;/object&gt;&lt;object type=&quot;3&quot; unique_id=&quot;10013&quot;&gt;&lt;property id=&quot;20148&quot; value=&quot;5&quot;/&gt;&lt;property id=&quot;20300&quot; value=&quot;Slide 4 - &amp;quot;Use icons to insert images/charts/etc.&amp;quot;&quot;/&gt;&lt;property id=&quot;20307&quot; value=&quot;269&quot;/&gt;&lt;/object&gt;&lt;object type=&quot;3&quot; unique_id=&quot;10014&quot;&gt;&lt;property id=&quot;20148&quot; value=&quot;5&quot;/&gt;&lt;property id=&quot;20300&quot; value=&quot;Slide 5 - &amp;quot;Slide Title&amp;quot;&quot;/&gt;&lt;property id=&quot;20307&quot; value=&quot;274&quot;/&gt;&lt;/object&gt;&lt;object type=&quot;3&quot; unique_id=&quot;10015&quot;&gt;&lt;property id=&quot;20148&quot; value=&quot;5&quot;/&gt;&lt;property id=&quot;20300&quot; value=&quot;Slide 6&quot;/&gt;&lt;property id=&quot;20307&quot; value=&quot;264&quot;/&gt;&lt;/object&gt;&lt;/object&gt;&lt;object type=&quot;8&quot; unique_id=&quot;10010&quot;&gt;&lt;/object&gt;&lt;/object&gt;&lt;/database&gt;"/>
  <p:tag name="SECTOMILLISECCONVERTED" val="1"/>
</p:tagLst>
</file>

<file path=ppt/theme/theme1.xml><?xml version="1.0" encoding="utf-8"?>
<a:theme xmlns:a="http://schemas.openxmlformats.org/drawingml/2006/main" name="RAP_USPPTTemplate_2013_FE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RAP_US_PowerpointNOLA_2012_AUG_3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EsriMapsInfo xmlns="ESRI.ArcGIS.Mapping.OfficeIntegration.PowerPointInfo">
  <Version>Version1</Version>
  <RequiresSignIn>False</RequiresSignIn>
</EsriMapsInfo>
</file>

<file path=customXml/item3.xml><?xml version="1.0" encoding="utf-8"?>
<ct:contentTypeSchema xmlns:ct="http://schemas.microsoft.com/office/2006/metadata/contentType" xmlns:ma="http://schemas.microsoft.com/office/2006/metadata/properties/metaAttributes" ct:_="" ma:_="" ma:contentTypeName="Document" ma:contentTypeID="0x01010066B9D5A551AC18419A2CC7B2067DBF25" ma:contentTypeVersion="1" ma:contentTypeDescription="Create a new document." ma:contentTypeScope="" ma:versionID="0c21e7613fb8c0b758b2ed780f820f85">
  <xsd:schema xmlns:xsd="http://www.w3.org/2001/XMLSchema" xmlns:xs="http://www.w3.org/2001/XMLSchema" xmlns:p="http://schemas.microsoft.com/office/2006/metadata/properties" xmlns:ns2="1573b54b-d10e-475f-bee7-f1b5f900efa1" xmlns:ns3="c602b82c-4ea4-438a-84bb-e365e0759e91" targetNamespace="http://schemas.microsoft.com/office/2006/metadata/properties" ma:root="true" ma:fieldsID="7f0e847181b4a1d33d24600a1657d3c0" ns2:_="" ns3:_="">
    <xsd:import namespace="1573b54b-d10e-475f-bee7-f1b5f900efa1"/>
    <xsd:import namespace="c602b82c-4ea4-438a-84bb-e365e0759e91"/>
    <xsd:element name="properties">
      <xsd:complexType>
        <xsd:sequence>
          <xsd:element name="documentManagement">
            <xsd:complexType>
              <xsd:all>
                <xsd:element ref="ns2:_dlc_DocId" minOccurs="0"/>
                <xsd:element ref="ns2:_dlc_DocIdUrl" minOccurs="0"/>
                <xsd:element ref="ns2:_dlc_DocIdPersistId" minOccurs="0"/>
                <xsd:element ref="ns3:Updat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73b54b-d10e-475f-bee7-f1b5f900efa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602b82c-4ea4-438a-84bb-e365e0759e91" elementFormDefault="qualified">
    <xsd:import namespace="http://schemas.microsoft.com/office/2006/documentManagement/types"/>
    <xsd:import namespace="http://schemas.microsoft.com/office/infopath/2007/PartnerControls"/>
    <xsd:element name="Updated" ma:index="11" nillable="true" ma:displayName="Updated" ma:default="1" ma:internalName="Updat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1573b54b-d10e-475f-bee7-f1b5f900efa1">VQ7R3EEMYQHR-13-109</_dlc_DocId>
    <_dlc_DocIdUrl xmlns="1573b54b-d10e-475f-bee7-f1b5f900efa1">
      <Url>https://www.rapnetonline.net/_layouts/DocIdRedir.aspx?ID=VQ7R3EEMYQHR-13-109</Url>
      <Description>VQ7R3EEMYQHR-13-109</Description>
    </_dlc_DocIdUrl>
    <Updated xmlns="c602b82c-4ea4-438a-84bb-e365e0759e91">true</Updated>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B246022-0DE0-4FDB-9BBE-ECAC570747FE}">
  <ds:schemaRefs>
    <ds:schemaRef ds:uri="http://schemas.microsoft.com/sharepoint/v3/contenttype/forms"/>
  </ds:schemaRefs>
</ds:datastoreItem>
</file>

<file path=customXml/itemProps2.xml><?xml version="1.0" encoding="utf-8"?>
<ds:datastoreItem xmlns:ds="http://schemas.openxmlformats.org/officeDocument/2006/customXml" ds:itemID="{0449C941-87C5-4EB0-8B22-A88EB1424853}">
  <ds:schemaRefs>
    <ds:schemaRef ds:uri="ESRI.ArcGIS.Mapping.OfficeIntegration.PowerPointInfo"/>
  </ds:schemaRefs>
</ds:datastoreItem>
</file>

<file path=customXml/itemProps3.xml><?xml version="1.0" encoding="utf-8"?>
<ds:datastoreItem xmlns:ds="http://schemas.openxmlformats.org/officeDocument/2006/customXml" ds:itemID="{796B2EF6-3E4E-4237-8B94-0997C5CD08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73b54b-d10e-475f-bee7-f1b5f900efa1"/>
    <ds:schemaRef ds:uri="c602b82c-4ea4-438a-84bb-e365e0759e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64EC464-27F0-43C5-BDBC-CBFAA83DEEEF}">
  <ds:schemaRefs>
    <ds:schemaRef ds:uri="http://schemas.microsoft.com/office/2006/documentManagement/types"/>
    <ds:schemaRef ds:uri="http://schemas.microsoft.com/office/2006/metadata/properties"/>
    <ds:schemaRef ds:uri="http://www.w3.org/XML/1998/namespace"/>
    <ds:schemaRef ds:uri="1573b54b-d10e-475f-bee7-f1b5f900efa1"/>
    <ds:schemaRef ds:uri="http://purl.org/dc/elements/1.1/"/>
    <ds:schemaRef ds:uri="http://schemas.openxmlformats.org/package/2006/metadata/core-properties"/>
    <ds:schemaRef ds:uri="c602b82c-4ea4-438a-84bb-e365e0759e91"/>
    <ds:schemaRef ds:uri="http://purl.org/dc/terms/"/>
    <ds:schemaRef ds:uri="http://schemas.microsoft.com/office/infopath/2007/PartnerControls"/>
    <ds:schemaRef ds:uri="http://purl.org/dc/dcmitype/"/>
  </ds:schemaRefs>
</ds:datastoreItem>
</file>

<file path=customXml/itemProps5.xml><?xml version="1.0" encoding="utf-8"?>
<ds:datastoreItem xmlns:ds="http://schemas.openxmlformats.org/officeDocument/2006/customXml" ds:itemID="{B367E845-532D-46AF-9CFB-BF92FED1C1E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6125</TotalTime>
  <Words>2553</Words>
  <Application>Microsoft Office PowerPoint</Application>
  <PresentationFormat>On-screen Show (4:3)</PresentationFormat>
  <Paragraphs>437</Paragraphs>
  <Slides>62</Slides>
  <Notes>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62</vt:i4>
      </vt:variant>
    </vt:vector>
  </HeadingPairs>
  <TitlesOfParts>
    <vt:vector size="65" baseType="lpstr">
      <vt:lpstr>RAP_USPPTTemplate_2013_FEB</vt:lpstr>
      <vt:lpstr>RAP_US_PowerpointNOLA_2012_AUG_30</vt:lpstr>
      <vt:lpstr>Binary Worksheet</vt:lpstr>
      <vt:lpstr>A Decoupling Foundation</vt:lpstr>
      <vt:lpstr>Introducing RAP and Rich</vt:lpstr>
      <vt:lpstr>This Presentation</vt:lpstr>
      <vt:lpstr>Specific Issues Called out by staff</vt:lpstr>
      <vt:lpstr>If the answer is decoupling,  what is the question?</vt:lpstr>
      <vt:lpstr>Is there something wrong with the throughput incentive?</vt:lpstr>
      <vt:lpstr>Deeper: What’s the Problem with the Throughput Incentive?</vt:lpstr>
      <vt:lpstr>At a high level,  what does decoupling do?</vt:lpstr>
      <vt:lpstr>PowerPoint Presentation</vt:lpstr>
      <vt:lpstr>PowerPoint Presentation</vt:lpstr>
      <vt:lpstr>The MAP goes here</vt:lpstr>
      <vt:lpstr>Legality of Decoupling</vt:lpstr>
      <vt:lpstr>What does decoupling do?</vt:lpstr>
      <vt:lpstr>Revenue Regulation: a more descriptive term for what we are doing</vt:lpstr>
      <vt:lpstr>Comparing Decoupling  with Traditional Regulation</vt:lpstr>
      <vt:lpstr>A Well-Designed Decoupling Mechanism Provides Predictable Revenue Independent of Sales</vt:lpstr>
      <vt:lpstr>Simple Calculations: Basic Regulation (electric)</vt:lpstr>
      <vt:lpstr>The Decoupling Calculation</vt:lpstr>
      <vt:lpstr>The Revenue per Customer  Decoupling Calculation</vt:lpstr>
      <vt:lpstr>Rate Design Elements (nothing new here)</vt:lpstr>
      <vt:lpstr>Effect of decoupling on rate design</vt:lpstr>
      <vt:lpstr>Decoupling and Rate Design</vt:lpstr>
      <vt:lpstr>A Well-Designed Decoupling Mechanism Provides Predictable Revenue Independent of Sales</vt:lpstr>
      <vt:lpstr>Decoupling and Power Costs</vt:lpstr>
      <vt:lpstr>Is there an analog to power costs  in water utilities?</vt:lpstr>
      <vt:lpstr>Analog to Natural Gas</vt:lpstr>
      <vt:lpstr>What Causes  Net Revenue Instability?</vt:lpstr>
      <vt:lpstr>How Changes in Sales  Affect Earnings</vt:lpstr>
      <vt:lpstr>Full Decoupling</vt:lpstr>
      <vt:lpstr>Two approaches to Decoupling both start with rate case revenue requirement</vt:lpstr>
      <vt:lpstr>Why RPC might be appealing</vt:lpstr>
      <vt:lpstr>What is this K Factor? Why might the future be different from the past?</vt:lpstr>
      <vt:lpstr>Decoupling Advantages</vt:lpstr>
      <vt:lpstr>Decoupling And Performance</vt:lpstr>
      <vt:lpstr>Decoupling Downsides</vt:lpstr>
      <vt:lpstr>How Does Decoupling Differ from Conventional Regulation</vt:lpstr>
      <vt:lpstr>A Well-Designed Decoupling Mechanism Provides Predictable Revenue Independent of Sales</vt:lpstr>
      <vt:lpstr>If there will be a rate case every year,  do we need decoupling?</vt:lpstr>
      <vt:lpstr>Frequent Rate Cases</vt:lpstr>
      <vt:lpstr>Design Goal for Decoupling</vt:lpstr>
      <vt:lpstr>Decoupling comes in various colors</vt:lpstr>
      <vt:lpstr>Some proposals to solve our problem  are not decoupling</vt:lpstr>
      <vt:lpstr>Decoupling is Not</vt:lpstr>
      <vt:lpstr>Decoupling is not</vt:lpstr>
      <vt:lpstr>Third Party Administration of EE</vt:lpstr>
      <vt:lpstr>Decoupling Choices  Regulators Are Asked to Make</vt:lpstr>
      <vt:lpstr>From Pamela Morgan</vt:lpstr>
      <vt:lpstr>Return on Equity</vt:lpstr>
      <vt:lpstr>Decoupling and Risk</vt:lpstr>
      <vt:lpstr>Decoupling Choices  Regulators Are Asked to Make</vt:lpstr>
      <vt:lpstr>Decoupling comes in various colors</vt:lpstr>
      <vt:lpstr>Advanced Decoupling Choices</vt:lpstr>
      <vt:lpstr>Words matter: Advantages of the term  “Revenue Regulation”</vt:lpstr>
      <vt:lpstr>Communicating with Customers</vt:lpstr>
      <vt:lpstr>How Does the “Utility of the Future” Happen?</vt:lpstr>
      <vt:lpstr>Oregon PUC Order 09-020 pg 27</vt:lpstr>
      <vt:lpstr>PowerPoint Presentation</vt:lpstr>
      <vt:lpstr>PowerPoint Presentation</vt:lpstr>
      <vt:lpstr>Rest of the day: Discussion of Decoupling</vt:lpstr>
      <vt:lpstr>PowerPoint Presentation</vt:lpstr>
      <vt:lpstr>Puget Sound: recent decoupling approval</vt:lpstr>
      <vt:lpstr>PowerPoint Presentation</vt:lpstr>
    </vt:vector>
  </TitlesOfParts>
  <Company>The Regulatory Assistance Project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Starburst PPT</dc:title>
  <dc:creator>Becky Wigg</dc:creator>
  <cp:lastModifiedBy>Vaught, Dianna</cp:lastModifiedBy>
  <cp:revision>76</cp:revision>
  <cp:lastPrinted>2013-07-16T22:50:27Z</cp:lastPrinted>
  <dcterms:created xsi:type="dcterms:W3CDTF">2015-09-17T11:44:46Z</dcterms:created>
  <dcterms:modified xsi:type="dcterms:W3CDTF">2015-09-18T21:23:45Z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0x01010066B9D5A551AC18419A2CC7B2067DBF25</vt:lpwstr>
  </property>
  <property fmtid="{D5CDD505-2E9C-101B-9397-08002B2CF9AE}" pid="3" name="_dlc_DocIdItemGuid">
    <vt:lpwstr>42dfa829-7dfb-42a7-9225-b2760946dc55</vt:lpwstr>
  </property>
</Properties>
</file>