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32" r:id="rId2"/>
    <p:sldId id="359" r:id="rId3"/>
    <p:sldId id="355" r:id="rId4"/>
    <p:sldId id="360" r:id="rId5"/>
    <p:sldId id="358" r:id="rId6"/>
    <p:sldId id="356" r:id="rId7"/>
    <p:sldId id="361" r:id="rId8"/>
    <p:sldId id="362" r:id="rId9"/>
    <p:sldId id="357" r:id="rId10"/>
    <p:sldId id="367" r:id="rId11"/>
    <p:sldId id="363" r:id="rId12"/>
    <p:sldId id="365" r:id="rId13"/>
    <p:sldId id="366" r:id="rId14"/>
    <p:sldId id="364" r:id="rId15"/>
    <p:sldId id="371" r:id="rId16"/>
    <p:sldId id="370" r:id="rId17"/>
    <p:sldId id="369" r:id="rId18"/>
    <p:sldId id="354" r:id="rId19"/>
    <p:sldId id="285" r:id="rId20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>
          <p15:clr>
            <a:srgbClr val="A4A3A4"/>
          </p15:clr>
        </p15:guide>
        <p15:guide id="2" pos="480">
          <p15:clr>
            <a:srgbClr val="A4A3A4"/>
          </p15:clr>
        </p15:guide>
        <p15:guide id="3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4D4D4C"/>
    <a:srgbClr val="0D3F88"/>
    <a:srgbClr val="868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4" autoAdjust="0"/>
    <p:restoredTop sz="86667" autoAdjust="0"/>
  </p:normalViewPr>
  <p:slideViewPr>
    <p:cSldViewPr>
      <p:cViewPr varScale="1">
        <p:scale>
          <a:sx n="75" d="100"/>
          <a:sy n="75" d="100"/>
        </p:scale>
        <p:origin x="1733" y="58"/>
      </p:cViewPr>
      <p:guideLst>
        <p:guide orient="horz" pos="624"/>
        <p:guide pos="480"/>
        <p:guide pos="2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3086" y="-77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/>
            </a:lvl1pPr>
          </a:lstStyle>
          <a:p>
            <a:fld id="{96217BD9-0204-4850-8367-B8CDF043CC87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/>
            </a:lvl1pPr>
          </a:lstStyle>
          <a:p>
            <a:fld id="{F90D141B-EEE2-412A-8DB1-E5429467F8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41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pPr/>
              <a:t>12/19/2017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62" tIns="46581" rIns="93162" bIns="46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5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6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776" y="6356350"/>
            <a:ext cx="2133600" cy="365125"/>
          </a:xfrm>
        </p:spPr>
        <p:txBody>
          <a:bodyPr/>
          <a:lstStyle>
            <a:lvl1pPr>
              <a:defRPr>
                <a:solidFill>
                  <a:srgbClr val="00529C"/>
                </a:solidFill>
              </a:defRPr>
            </a:lvl1pPr>
          </a:lstStyle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8" b="15193"/>
          <a:stretch/>
        </p:blipFill>
        <p:spPr>
          <a:xfrm>
            <a:off x="-748" y="5486400"/>
            <a:ext cx="91440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 anchor="t">
            <a:normAutofit/>
          </a:bodyPr>
          <a:lstStyle>
            <a:lvl1pPr algn="l">
              <a:defRPr sz="3200" b="1" i="0">
                <a:solidFill>
                  <a:srgbClr val="00529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8307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400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400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776" y="6356350"/>
            <a:ext cx="2133600" cy="365125"/>
          </a:xfrm>
        </p:spPr>
        <p:txBody>
          <a:bodyPr/>
          <a:lstStyle>
            <a:lvl1pPr>
              <a:defRPr>
                <a:solidFill>
                  <a:srgbClr val="00529C"/>
                </a:solidFill>
              </a:defRPr>
            </a:lvl1pPr>
          </a:lstStyle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" t="6050" r="1804"/>
          <a:stretch/>
        </p:blipFill>
        <p:spPr>
          <a:xfrm>
            <a:off x="-10925" y="0"/>
            <a:ext cx="9154925" cy="69146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6"/>
            <a:ext cx="9144000" cy="68386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3200"/>
            <a:ext cx="6324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i="1" dirty="0">
                <a:solidFill>
                  <a:srgbClr val="00529C"/>
                </a:solidFill>
                <a:latin typeface="Arial"/>
                <a:cs typeface="Arial"/>
              </a:rPr>
              <a:t>Physical Security Concepts &amp; Strategy</a:t>
            </a:r>
          </a:p>
          <a:p>
            <a:pPr algn="r"/>
            <a:r>
              <a:rPr lang="en-US" sz="2000" b="1" i="1" dirty="0">
                <a:solidFill>
                  <a:srgbClr val="00529C"/>
                </a:solidFill>
                <a:latin typeface="Arial"/>
                <a:cs typeface="Arial"/>
              </a:rPr>
              <a:t>Missouri Public Service Commission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57400" y="3606800"/>
            <a:ext cx="42672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kern="300" dirty="0">
                <a:solidFill>
                  <a:srgbClr val="00529C"/>
                </a:solidFill>
                <a:latin typeface="Arial"/>
                <a:cs typeface="Arial"/>
              </a:rPr>
              <a:t>John Breckenridge, Director, Corporate Security &amp; Business Continuity</a:t>
            </a:r>
          </a:p>
          <a:p>
            <a:pPr algn="r"/>
            <a:r>
              <a:rPr lang="en-US" sz="1600" b="1" kern="300" dirty="0">
                <a:solidFill>
                  <a:srgbClr val="00529C"/>
                </a:solidFill>
                <a:latin typeface="Arial"/>
                <a:cs typeface="Arial"/>
              </a:rPr>
              <a:t>December 2017 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776" y="6356350"/>
            <a:ext cx="2133600" cy="365125"/>
          </a:xfrm>
        </p:spPr>
        <p:txBody>
          <a:bodyPr/>
          <a:lstStyle/>
          <a:p>
            <a:fld id="{B044824F-EBE0-443F-8A8F-F64816AF04DC}" type="slidenum">
              <a:rPr lang="en-US" sz="1400" smtClean="0"/>
              <a:pPr/>
              <a:t>1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2690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Crisis Management &amp; Business Continuity</a:t>
            </a:r>
            <a:br>
              <a:rPr lang="en-US" altLang="en-US" dirty="0"/>
            </a:br>
            <a:r>
              <a:rPr lang="en-US" altLang="en-US" sz="2700" dirty="0">
                <a:solidFill>
                  <a:schemeClr val="tx1"/>
                </a:solidFill>
              </a:rPr>
              <a:t>Active Shooter Program</a:t>
            </a:r>
            <a:endParaRPr lang="en-US" altLang="en-US" sz="2700" b="1" dirty="0">
              <a:solidFill>
                <a:schemeClr val="tx1"/>
              </a:solidFill>
            </a:endParaRP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135563"/>
          </a:xfrm>
        </p:spPr>
        <p:txBody>
          <a:bodyPr/>
          <a:lstStyle/>
          <a:p>
            <a:pPr>
              <a:defRPr/>
            </a:pPr>
            <a:endParaRPr lang="en-US" altLang="en-US" b="1" u="sng" dirty="0"/>
          </a:p>
          <a:p>
            <a:endParaRPr lang="en-US" dirty="0"/>
          </a:p>
          <a:p>
            <a:r>
              <a:rPr lang="en-US" dirty="0"/>
              <a:t>In-person and on-line Awareness training. (required in 2017).</a:t>
            </a:r>
          </a:p>
          <a:p>
            <a:r>
              <a:rPr lang="en-US" dirty="0"/>
              <a:t>Base level physical security (4 D’s, </a:t>
            </a:r>
            <a:r>
              <a:rPr lang="en-US" dirty="0" err="1"/>
              <a:t>DinD</a:t>
            </a:r>
            <a:r>
              <a:rPr lang="en-US" dirty="0"/>
              <a:t>, CPTED).</a:t>
            </a:r>
          </a:p>
          <a:p>
            <a:r>
              <a:rPr lang="en-US" dirty="0"/>
              <a:t>“No Tailgating” policy and Counter surveillance (SOC). </a:t>
            </a:r>
          </a:p>
          <a:p>
            <a:r>
              <a:rPr lang="en-US" dirty="0"/>
              <a:t>Close partnership with H/R.</a:t>
            </a:r>
          </a:p>
          <a:p>
            <a:r>
              <a:rPr lang="en-US" dirty="0"/>
              <a:t>Threat Assessments.</a:t>
            </a:r>
          </a:p>
          <a:p>
            <a:r>
              <a:rPr lang="en-US" dirty="0"/>
              <a:t>Defensive Posture Escalation Plan.</a:t>
            </a:r>
          </a:p>
          <a:p>
            <a:r>
              <a:rPr lang="en-US" dirty="0"/>
              <a:t>Close Protection Specialists.</a:t>
            </a:r>
          </a:p>
          <a:p>
            <a:r>
              <a:rPr lang="en-US" dirty="0"/>
              <a:t>360 close the loop processes.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6400" y="1676400"/>
            <a:ext cx="8509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23208" y="1185746"/>
            <a:ext cx="7982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en-US" sz="2400" dirty="0"/>
              <a:t>(Overview of Active Shooter Program)</a:t>
            </a:r>
          </a:p>
          <a:p>
            <a:pPr>
              <a:buFontTx/>
              <a:buNone/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461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Industry Participation</a:t>
            </a:r>
            <a:br>
              <a:rPr lang="en-US" altLang="en-US" dirty="0"/>
            </a:b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373563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altLang="en-US" b="1" u="sng" dirty="0">
                <a:solidFill>
                  <a:schemeClr val="tx1"/>
                </a:solidFill>
              </a:rPr>
              <a:t>(Different ways we are involved in the community and industry organizations in leadership capacities)</a:t>
            </a:r>
          </a:p>
          <a:p>
            <a:pPr marL="0" indent="0">
              <a:buNone/>
              <a:defRPr/>
            </a:pPr>
            <a:endParaRPr lang="en-US" altLang="en-US" b="1" u="sng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Government clearances. (JTTF, KCTEW, CIPC, DHS, etc.)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FBI Domestic Security Advisory Council.</a:t>
            </a:r>
          </a:p>
          <a:p>
            <a:pPr>
              <a:defRPr/>
            </a:pPr>
            <a:r>
              <a:rPr lang="en-US" altLang="en-US" dirty="0" err="1">
                <a:solidFill>
                  <a:schemeClr val="tx1"/>
                </a:solidFill>
              </a:rPr>
              <a:t>Infraguard</a:t>
            </a:r>
            <a:r>
              <a:rPr lang="en-US" altLang="en-US" dirty="0">
                <a:solidFill>
                  <a:schemeClr val="tx1"/>
                </a:solidFill>
              </a:rPr>
              <a:t>. (Current President)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Area Maritime Security Council. (Board member) 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Crime Stoppers TIPS Hotline. (Board member and Vice President) 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NERC CIPC and regional CIPWG. (International voting member) </a:t>
            </a:r>
          </a:p>
          <a:p>
            <a:pPr>
              <a:defRPr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8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Threats</a:t>
            </a:r>
            <a:br>
              <a:rPr lang="en-US" altLang="en-US" dirty="0"/>
            </a:b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3735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u="sng" dirty="0">
                <a:solidFill>
                  <a:schemeClr val="tx1"/>
                </a:solidFill>
              </a:rPr>
              <a:t>(pie chart of key incidents today)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143000"/>
            <a:ext cx="8667750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6" y="1143000"/>
            <a:ext cx="86772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3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Threats</a:t>
            </a:r>
            <a:br>
              <a:rPr lang="en-US" altLang="en-US" dirty="0"/>
            </a:b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3735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u="sng" dirty="0">
                <a:solidFill>
                  <a:schemeClr val="tx1"/>
                </a:solidFill>
              </a:rPr>
              <a:t>(List of new and emerging threats)</a:t>
            </a:r>
          </a:p>
          <a:p>
            <a:pPr marL="0" indent="0">
              <a:buNone/>
              <a:defRPr/>
            </a:pPr>
            <a:endParaRPr lang="en-US" altLang="en-US" b="1" u="sng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Combined physical and cyber attack.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Insider threat.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Civil disturbance.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Availability of firearms.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Drones.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Terrorism.</a:t>
            </a:r>
          </a:p>
          <a:p>
            <a:pPr>
              <a:defRPr/>
            </a:pPr>
            <a:r>
              <a:rPr lang="en-US" altLang="en-US" dirty="0">
                <a:solidFill>
                  <a:schemeClr val="tx1"/>
                </a:solidFill>
              </a:rPr>
              <a:t>Low tech attacks.</a:t>
            </a:r>
          </a:p>
          <a:p>
            <a:pPr>
              <a:defRPr/>
            </a:pPr>
            <a:endParaRPr lang="en-US" alt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4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Case Study</a:t>
            </a: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3735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u="sng" dirty="0">
                <a:solidFill>
                  <a:schemeClr val="tx1"/>
                </a:solidFill>
              </a:rPr>
              <a:t>(case study of actual incident, how we responded, etc.)</a:t>
            </a:r>
          </a:p>
        </p:txBody>
      </p:sp>
    </p:spTree>
    <p:extLst>
      <p:ext uri="{BB962C8B-B14F-4D97-AF65-F5344CB8AC3E}">
        <p14:creationId xmlns:p14="http://schemas.microsoft.com/office/powerpoint/2010/main" val="394220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Video </a:t>
            </a: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8360678" cy="5653087"/>
          </a:xfrm>
          <a:prstGeom prst="rect">
            <a:avLst/>
          </a:prstGeom>
        </p:spPr>
      </p:pic>
      <p:pic>
        <p:nvPicPr>
          <p:cNvPr id="5" name="Under f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9356" y="411161"/>
            <a:ext cx="6440488" cy="4830763"/>
          </a:xfrm>
        </p:spPr>
      </p:pic>
    </p:spTree>
    <p:extLst>
      <p:ext uri="{BB962C8B-B14F-4D97-AF65-F5344CB8AC3E}">
        <p14:creationId xmlns:p14="http://schemas.microsoft.com/office/powerpoint/2010/main" val="5338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Case Study</a:t>
            </a: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3735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u="sng" dirty="0">
                <a:solidFill>
                  <a:schemeClr val="tx1"/>
                </a:solidFill>
              </a:rPr>
              <a:t>(case study of actual incident, how we responded, etc.)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19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able pu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rrick Tower C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295400"/>
            <a:ext cx="6440488" cy="4830763"/>
          </a:xfr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errick Tower C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594" y="92723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0"/>
            <a:ext cx="7772400" cy="4572000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Questions?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sz="1800" dirty="0"/>
              <a:t>John Breckenridge C.P.P.</a:t>
            </a:r>
            <a:br>
              <a:rPr lang="en-US" altLang="en-US" sz="1800" dirty="0"/>
            </a:br>
            <a:r>
              <a:rPr lang="en-US" altLang="en-US" sz="1800" dirty="0"/>
              <a:t>Director – Corporate Security and Business Continuity</a:t>
            </a:r>
            <a:br>
              <a:rPr lang="en-US" altLang="en-US" sz="1800" dirty="0"/>
            </a:br>
            <a:r>
              <a:rPr lang="en-US" altLang="en-US" sz="1800" dirty="0"/>
              <a:t>816-654-1725</a:t>
            </a:r>
            <a:endParaRPr lang="en-US" altLang="en-US" dirty="0"/>
          </a:p>
        </p:txBody>
      </p:sp>
      <p:sp>
        <p:nvSpPr>
          <p:cNvPr id="215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911B23-0082-4F5F-885B-978ED62D29C0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956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1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ingerprint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4800600" cy="560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828799"/>
            <a:ext cx="6781800" cy="3657601"/>
          </a:xfrm>
        </p:spPr>
        <p:txBody>
          <a:bodyPr/>
          <a:lstStyle/>
          <a:p>
            <a:r>
              <a:rPr lang="en-US" b="1" dirty="0"/>
              <a:t>KCP&amp;L Corporate Security Overview</a:t>
            </a:r>
          </a:p>
          <a:p>
            <a:r>
              <a:rPr lang="en-US" b="1" dirty="0"/>
              <a:t>Industry Participation</a:t>
            </a:r>
          </a:p>
          <a:p>
            <a:r>
              <a:rPr lang="en-US" b="1" dirty="0"/>
              <a:t>Emerging Threats</a:t>
            </a:r>
          </a:p>
          <a:p>
            <a:r>
              <a:rPr lang="en-US" b="1" dirty="0"/>
              <a:t>Case Study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pPr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3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KCP&amp;L Corporate Security Overview</a:t>
            </a: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200" i="1" dirty="0"/>
              <a:t>Proactively protecting corporate assets: People, Property and Information</a:t>
            </a:r>
          </a:p>
          <a:p>
            <a:pPr>
              <a:defRPr/>
            </a:pPr>
            <a:endParaRPr lang="en-US" altLang="en-US" b="1" u="sng" dirty="0"/>
          </a:p>
          <a:p>
            <a:pPr>
              <a:defRPr/>
            </a:pPr>
            <a:r>
              <a:rPr lang="en-US" altLang="en-US" b="1" dirty="0"/>
              <a:t>Protective Services</a:t>
            </a:r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r>
              <a:rPr lang="en-US" altLang="en-US" b="1" dirty="0"/>
              <a:t>Physical Security</a:t>
            </a:r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r>
              <a:rPr lang="en-US" altLang="en-US" b="1" dirty="0"/>
              <a:t>Crisis Management &amp; Business Continuity </a:t>
            </a:r>
          </a:p>
          <a:p>
            <a:endParaRPr lang="en-US" dirty="0"/>
          </a:p>
        </p:txBody>
      </p:sp>
      <p:pic>
        <p:nvPicPr>
          <p:cNvPr id="8" name="Picture 10" descr="Z:\Pix\security-cameras-psd258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7" y="4436533"/>
            <a:ext cx="17160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81" y="2257690"/>
            <a:ext cx="1923520" cy="169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PowerPoint Programs\Pictures to Use\Pictures to Use\LE Copper Theft Presentation\IM00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09" y="2307615"/>
            <a:ext cx="2186466" cy="164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00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KCP&amp;L Corporate Security Overview</a:t>
            </a:r>
            <a:br>
              <a:rPr lang="en-US" altLang="en-US" dirty="0"/>
            </a:br>
            <a:r>
              <a:rPr lang="en-US" altLang="en-US" sz="2800" b="1" dirty="0">
                <a:solidFill>
                  <a:schemeClr val="tx1"/>
                </a:solidFill>
              </a:rPr>
              <a:t>Risk Based Security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98600"/>
            <a:ext cx="3886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Security should be based on risk.</a:t>
            </a:r>
            <a:r>
              <a:rPr lang="en-US" sz="2800" dirty="0"/>
              <a:t>  </a:t>
            </a:r>
          </a:p>
          <a:p>
            <a:pPr eaLnBrk="1" hangingPunct="1">
              <a:defRPr/>
            </a:pPr>
            <a:r>
              <a:rPr lang="en-US" sz="2800" dirty="0"/>
              <a:t>Risk based security identifies the true risks to an organization’s critical assets and directs spending where it is needed most.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3" y="1524000"/>
            <a:ext cx="41148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265C7B-027D-4407-B5BF-98E01AF03892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17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Protective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  <a:p>
            <a:endParaRPr lang="en-US" dirty="0"/>
          </a:p>
          <a:p>
            <a:r>
              <a:rPr lang="en-US" dirty="0"/>
              <a:t>Threat Response</a:t>
            </a:r>
          </a:p>
          <a:p>
            <a:endParaRPr lang="en-US" dirty="0"/>
          </a:p>
          <a:p>
            <a:r>
              <a:rPr lang="en-US" dirty="0"/>
              <a:t>Law Enforcement Liaison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z="1400" smtClean="0"/>
              <a:pPr/>
              <a:t>5</a:t>
            </a:fld>
            <a:endParaRPr lang="en-US" sz="1400" dirty="0"/>
          </a:p>
        </p:txBody>
      </p:sp>
      <p:pic>
        <p:nvPicPr>
          <p:cNvPr id="5" name="Picture 6" descr="Z:\Corp Sec KCPL\Investigations\Suspect Pictures\Brian D Turner\Brian D Turner\Farris Rd-Video-2011-09-12-11-50-13-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8918" y="1065212"/>
            <a:ext cx="3670146" cy="19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06" y="3306759"/>
            <a:ext cx="3198658" cy="240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94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Protective Services</a:t>
            </a:r>
            <a:br>
              <a:rPr lang="en-US" altLang="en-US" dirty="0"/>
            </a:br>
            <a:r>
              <a:rPr lang="en-US" altLang="en-US" sz="2800" dirty="0">
                <a:solidFill>
                  <a:schemeClr val="tx1"/>
                </a:solidFill>
              </a:rPr>
              <a:t>Security Operations Center </a:t>
            </a:r>
            <a:r>
              <a:rPr lang="en-US" altLang="en-US" sz="2800" dirty="0">
                <a:solidFill>
                  <a:srgbClr val="FF0000"/>
                </a:solidFill>
              </a:rPr>
              <a:t>816-654-1499</a:t>
            </a:r>
            <a:endParaRPr lang="en-US" altLang="en-US" sz="2800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830763"/>
          </a:xfrm>
        </p:spPr>
        <p:txBody>
          <a:bodyPr/>
          <a:lstStyle/>
          <a:p>
            <a:pPr>
              <a:defRPr/>
            </a:pPr>
            <a:endParaRPr lang="en-US" altLang="en-US" b="1" u="sng" dirty="0"/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6400" y="1676400"/>
            <a:ext cx="3810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24 x 7 x 365</a:t>
            </a:r>
          </a:p>
          <a:p>
            <a:r>
              <a:rPr lang="en-US" altLang="en-US" dirty="0"/>
              <a:t>Access Control</a:t>
            </a:r>
          </a:p>
          <a:p>
            <a:r>
              <a:rPr lang="en-US" altLang="en-US" dirty="0"/>
              <a:t>Situation Monitoring</a:t>
            </a:r>
          </a:p>
          <a:p>
            <a:r>
              <a:rPr lang="en-US" altLang="en-US" dirty="0"/>
              <a:t>Mobile Responses</a:t>
            </a:r>
          </a:p>
          <a:p>
            <a:pPr lvl="1"/>
            <a:r>
              <a:rPr lang="en-US" altLang="en-US" dirty="0"/>
              <a:t>Alarms</a:t>
            </a:r>
          </a:p>
          <a:p>
            <a:pPr lvl="1"/>
            <a:r>
              <a:rPr lang="en-US" altLang="en-US" dirty="0"/>
              <a:t>Thefts</a:t>
            </a:r>
          </a:p>
          <a:p>
            <a:pPr lvl="1"/>
            <a:r>
              <a:rPr lang="en-US" altLang="en-US" dirty="0"/>
              <a:t>Threat Response</a:t>
            </a:r>
          </a:p>
          <a:p>
            <a:r>
              <a:rPr lang="en-US" altLang="en-US" dirty="0"/>
              <a:t>Video Surveillance</a:t>
            </a:r>
          </a:p>
        </p:txBody>
      </p:sp>
      <p:pic>
        <p:nvPicPr>
          <p:cNvPr id="12" name="Picture 2" descr="Z:\PowerPoint Programs\Pictures to Use\Security Control\DSCN0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35" y="1676400"/>
            <a:ext cx="4706408" cy="352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77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Physical Security</a:t>
            </a:r>
            <a:br>
              <a:rPr lang="en-US" altLang="en-US" dirty="0"/>
            </a:br>
            <a:r>
              <a:rPr lang="en-US" dirty="0">
                <a:solidFill>
                  <a:schemeClr val="tx1"/>
                </a:solidFill>
              </a:rPr>
              <a:t>Concepts and Strategies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altLang="en-US" dirty="0"/>
            </a:b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373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u="sng" dirty="0"/>
              <a:t>Deter</a:t>
            </a:r>
            <a:r>
              <a:rPr lang="en-US" altLang="en-US" dirty="0"/>
              <a:t> – Visual deterrents such as lighting, signage, visible security systems, vegetation control, security officer presence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b="1" u="sng" dirty="0"/>
              <a:t>Deny/Delay</a:t>
            </a:r>
            <a:r>
              <a:rPr lang="en-US" altLang="en-US" dirty="0"/>
              <a:t> – Fences, lockable gates &amp; windows, natural features, CPTED protection, security screens and quality locks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b="1" u="sng" dirty="0"/>
              <a:t>Detect</a:t>
            </a:r>
            <a:r>
              <a:rPr lang="en-US" altLang="en-US" dirty="0"/>
              <a:t> – Alarm systems, cameras, dogs</a:t>
            </a:r>
          </a:p>
          <a:p>
            <a:pPr marL="0" indent="0">
              <a:buNone/>
              <a:defRPr/>
            </a:pPr>
            <a:endParaRPr lang="en-US" altLang="en-US" b="1" u="sng" dirty="0">
              <a:solidFill>
                <a:schemeClr val="tx1"/>
              </a:solidFill>
            </a:endParaRPr>
          </a:p>
        </p:txBody>
      </p:sp>
      <p:pic>
        <p:nvPicPr>
          <p:cNvPr id="7" name="Picture 5" descr="dog and security offi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127500"/>
            <a:ext cx="11017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85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Physical Security</a:t>
            </a:r>
            <a:br>
              <a:rPr lang="en-US" altLang="en-US" dirty="0"/>
            </a:br>
            <a:r>
              <a:rPr lang="en-US" altLang="en-US" sz="2700" dirty="0">
                <a:solidFill>
                  <a:schemeClr val="tx1"/>
                </a:solidFill>
              </a:rPr>
              <a:t>Crime Prevention Through Environmental Design (CPTED)</a:t>
            </a:r>
            <a:br>
              <a:rPr lang="en-US" sz="2700" dirty="0">
                <a:solidFill>
                  <a:schemeClr val="tx1"/>
                </a:solidFill>
              </a:rPr>
            </a:br>
            <a:br>
              <a:rPr lang="en-US" altLang="en-US" dirty="0"/>
            </a:br>
            <a:endParaRPr lang="en-US" altLang="en-US" b="1" dirty="0"/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52600"/>
            <a:ext cx="4419601" cy="38861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i="1" dirty="0"/>
              <a:t>Natural Surveillance</a:t>
            </a:r>
          </a:p>
          <a:p>
            <a:pPr>
              <a:defRPr/>
            </a:pPr>
            <a:endParaRPr lang="en-US" altLang="en-US" sz="2800" i="1" dirty="0"/>
          </a:p>
          <a:p>
            <a:pPr>
              <a:defRPr/>
            </a:pPr>
            <a:r>
              <a:rPr lang="en-US" altLang="en-US" sz="2800" i="1" dirty="0"/>
              <a:t>Natural Access Control</a:t>
            </a:r>
          </a:p>
          <a:p>
            <a:pPr>
              <a:defRPr/>
            </a:pPr>
            <a:endParaRPr lang="en-US" altLang="en-US" sz="2800" i="1" dirty="0"/>
          </a:p>
          <a:p>
            <a:pPr>
              <a:defRPr/>
            </a:pPr>
            <a:r>
              <a:rPr lang="en-US" altLang="en-US" sz="2800" i="1" dirty="0"/>
              <a:t>Territorial Reinforcement</a:t>
            </a:r>
          </a:p>
          <a:p>
            <a:pPr>
              <a:defRPr/>
            </a:pPr>
            <a:endParaRPr lang="en-US" altLang="en-US" sz="2800" i="1" dirty="0"/>
          </a:p>
          <a:p>
            <a:pPr>
              <a:defRPr/>
            </a:pPr>
            <a:r>
              <a:rPr lang="en-US" altLang="en-US" sz="2800" i="1" dirty="0"/>
              <a:t>Maintenance</a:t>
            </a:r>
            <a:endParaRPr lang="en-US" altLang="en-US" sz="2800" u="sng" dirty="0">
              <a:solidFill>
                <a:schemeClr val="tx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57400"/>
            <a:ext cx="4347566" cy="363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7788" y="1396918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2"/>
                </a:solidFill>
              </a:rPr>
              <a:t>Layers of Protection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2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Crisis Management &amp; Business Continuity</a:t>
            </a:r>
            <a:br>
              <a:rPr lang="en-US" altLang="en-US" dirty="0"/>
            </a:br>
            <a:r>
              <a:rPr lang="en-US" altLang="en-US" sz="2700" dirty="0">
                <a:solidFill>
                  <a:schemeClr val="tx1"/>
                </a:solidFill>
              </a:rPr>
              <a:t>Emergency Crisis Procedures</a:t>
            </a:r>
            <a:endParaRPr lang="en-US" altLang="en-US" sz="2700" b="1" dirty="0">
              <a:solidFill>
                <a:schemeClr val="tx1"/>
              </a:solidFill>
            </a:endParaRP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419600" y="47244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48577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4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716C2C-ADEC-4707-BD53-646C65044D0C}" type="slidenum">
              <a:rPr lang="en-US" altLang="en-US" sz="1400" smtClean="0">
                <a:solidFill>
                  <a:srgbClr val="00529C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dirty="0">
              <a:solidFill>
                <a:srgbClr val="00529C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135563"/>
          </a:xfrm>
        </p:spPr>
        <p:txBody>
          <a:bodyPr/>
          <a:lstStyle/>
          <a:p>
            <a:pPr>
              <a:defRPr/>
            </a:pPr>
            <a:endParaRPr lang="en-US" altLang="en-US" b="1" u="sng" dirty="0"/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6400" y="1676400"/>
            <a:ext cx="3810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8647">
            <a:off x="4597275" y="2190426"/>
            <a:ext cx="4164012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208" y="118574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en-US" sz="2400" u="sng" dirty="0">
                <a:solidFill>
                  <a:srgbClr val="00529C"/>
                </a:solidFill>
              </a:rPr>
              <a:t>Available at all Company locations</a:t>
            </a:r>
          </a:p>
          <a:p>
            <a:pPr marL="285750" indent="-285750">
              <a:defRPr/>
            </a:pPr>
            <a:r>
              <a:rPr lang="en-US" altLang="en-US" sz="2400" dirty="0"/>
              <a:t>Emergency Numbers</a:t>
            </a:r>
          </a:p>
          <a:p>
            <a:pPr marL="285750" indent="-285750">
              <a:defRPr/>
            </a:pPr>
            <a:r>
              <a:rPr lang="en-US" altLang="en-US" sz="2400" dirty="0"/>
              <a:t>Intruder</a:t>
            </a:r>
          </a:p>
          <a:p>
            <a:pPr marL="285750" indent="-285750">
              <a:defRPr/>
            </a:pPr>
            <a:r>
              <a:rPr lang="en-US" altLang="en-US" sz="2400" dirty="0"/>
              <a:t>Tornado</a:t>
            </a:r>
          </a:p>
          <a:p>
            <a:pPr marL="285750" indent="-285750">
              <a:defRPr/>
            </a:pPr>
            <a:r>
              <a:rPr lang="en-US" altLang="en-US" sz="2400" dirty="0"/>
              <a:t>Fire</a:t>
            </a:r>
          </a:p>
          <a:p>
            <a:pPr marL="285750" indent="-285750">
              <a:defRPr/>
            </a:pPr>
            <a:r>
              <a:rPr lang="en-US" altLang="en-US" sz="2400" dirty="0"/>
              <a:t>Suspicious Items</a:t>
            </a:r>
          </a:p>
          <a:p>
            <a:pPr marL="285750" indent="-285750">
              <a:defRPr/>
            </a:pPr>
            <a:r>
              <a:rPr lang="en-US" altLang="en-US" sz="2400" dirty="0"/>
              <a:t>Facilities Emergencies</a:t>
            </a:r>
          </a:p>
          <a:p>
            <a:pPr marL="285750" indent="-285750">
              <a:defRPr/>
            </a:pPr>
            <a:r>
              <a:rPr lang="en-US" altLang="en-US" sz="2400" dirty="0"/>
              <a:t>Injury First Aid</a:t>
            </a:r>
          </a:p>
          <a:p>
            <a:pPr marL="285750" indent="-285750">
              <a:defRPr/>
            </a:pPr>
            <a:r>
              <a:rPr lang="en-US" altLang="en-US" sz="2400" dirty="0"/>
              <a:t>Cyber Incident</a:t>
            </a:r>
          </a:p>
          <a:p>
            <a:pPr marL="285750" indent="-285750">
              <a:defRPr/>
            </a:pPr>
            <a:r>
              <a:rPr lang="en-US" altLang="en-US" sz="2400" dirty="0"/>
              <a:t>Evacuation</a:t>
            </a:r>
          </a:p>
          <a:p>
            <a:pPr marL="285750" indent="-285750">
              <a:defRPr/>
            </a:pPr>
            <a:r>
              <a:rPr lang="en-US" altLang="en-US" sz="2400" dirty="0"/>
              <a:t>Bomb Threat (telephone)</a:t>
            </a:r>
          </a:p>
          <a:p>
            <a:pPr marL="285750" indent="-285750">
              <a:defRPr/>
            </a:pPr>
            <a:r>
              <a:rPr lang="en-US" altLang="en-US" sz="2400" dirty="0"/>
              <a:t>Earthquake Procedures</a:t>
            </a:r>
          </a:p>
        </p:txBody>
      </p:sp>
    </p:spTree>
    <p:extLst>
      <p:ext uri="{BB962C8B-B14F-4D97-AF65-F5344CB8AC3E}">
        <p14:creationId xmlns:p14="http://schemas.microsoft.com/office/powerpoint/2010/main" val="1456861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</Words>
  <Application>Microsoft Office PowerPoint</Application>
  <PresentationFormat>On-screen Show (4:3)</PresentationFormat>
  <Paragraphs>125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Arial Black</vt:lpstr>
      <vt:lpstr>Calibri</vt:lpstr>
      <vt:lpstr>Office Theme</vt:lpstr>
      <vt:lpstr>PowerPoint Presentation</vt:lpstr>
      <vt:lpstr>Overview</vt:lpstr>
      <vt:lpstr>KCP&amp;L Corporate Security Overview</vt:lpstr>
      <vt:lpstr>KCP&amp;L Corporate Security Overview Risk Based Security</vt:lpstr>
      <vt:lpstr>Protective Services</vt:lpstr>
      <vt:lpstr>Protective Services Security Operations Center 816-654-1499</vt:lpstr>
      <vt:lpstr>Physical Security Concepts and Strategies  </vt:lpstr>
      <vt:lpstr>Physical Security Crime Prevention Through Environmental Design (CPTED)  </vt:lpstr>
      <vt:lpstr>Crisis Management &amp; Business Continuity Emergency Crisis Procedures</vt:lpstr>
      <vt:lpstr>Crisis Management &amp; Business Continuity Active Shooter Program</vt:lpstr>
      <vt:lpstr>Industry Participation </vt:lpstr>
      <vt:lpstr>Emerging Threats </vt:lpstr>
      <vt:lpstr>Emerging Threats </vt:lpstr>
      <vt:lpstr>Case Study</vt:lpstr>
      <vt:lpstr>Video </vt:lpstr>
      <vt:lpstr>Case Study</vt:lpstr>
      <vt:lpstr>PowerPoint Presentation</vt:lpstr>
      <vt:lpstr>Questions?   John Breckenridge C.P.P. Director – Corporate Security and Business Continuity 816-654-1725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2012-08-24T00:53:15Z</dcterms:created>
  <dcterms:modified xsi:type="dcterms:W3CDTF">2017-12-19T15:28:35Z</dcterms:modified>
</cp:coreProperties>
</file>