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  <p:sldMasterId id="2147483698" r:id="rId4"/>
    <p:sldMasterId id="2147483710" r:id="rId5"/>
    <p:sldMasterId id="2147483721" r:id="rId6"/>
    <p:sldMasterId id="2147483733" r:id="rId7"/>
    <p:sldMasterId id="2147483745" r:id="rId8"/>
    <p:sldMasterId id="2147483757" r:id="rId9"/>
  </p:sldMasterIdLst>
  <p:notesMasterIdLst>
    <p:notesMasterId r:id="rId21"/>
  </p:notesMasterIdLst>
  <p:handoutMasterIdLst>
    <p:handoutMasterId r:id="rId22"/>
  </p:handoutMasterIdLst>
  <p:sldIdLst>
    <p:sldId id="299" r:id="rId10"/>
    <p:sldId id="396" r:id="rId11"/>
    <p:sldId id="357" r:id="rId12"/>
    <p:sldId id="408" r:id="rId13"/>
    <p:sldId id="367" r:id="rId14"/>
    <p:sldId id="409" r:id="rId15"/>
    <p:sldId id="400" r:id="rId16"/>
    <p:sldId id="402" r:id="rId17"/>
    <p:sldId id="384" r:id="rId18"/>
    <p:sldId id="394" r:id="rId19"/>
    <p:sldId id="387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52">
          <p15:clr>
            <a:srgbClr val="A4A3A4"/>
          </p15:clr>
        </p15:guide>
        <p15:guide id="2" orient="horz" pos="1104">
          <p15:clr>
            <a:srgbClr val="A4A3A4"/>
          </p15:clr>
        </p15:guide>
        <p15:guide id="3" pos="5184">
          <p15:clr>
            <a:srgbClr val="A4A3A4"/>
          </p15:clr>
        </p15:guide>
        <p15:guide id="4" pos="440">
          <p15:clr>
            <a:srgbClr val="A4A3A4"/>
          </p15:clr>
        </p15:guide>
        <p15:guide id="5" pos="1056">
          <p15:clr>
            <a:srgbClr val="A4A3A4"/>
          </p15:clr>
        </p15:guide>
        <p15:guide id="6" pos="489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emary  Sacris" initials="RS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8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26" autoAdjust="0"/>
  </p:normalViewPr>
  <p:slideViewPr>
    <p:cSldViewPr>
      <p:cViewPr varScale="1">
        <p:scale>
          <a:sx n="81" d="100"/>
          <a:sy n="81" d="100"/>
        </p:scale>
        <p:origin x="-202" y="-82"/>
      </p:cViewPr>
      <p:guideLst>
        <p:guide orient="horz" pos="3152"/>
        <p:guide orient="horz" pos="1104"/>
        <p:guide pos="5184"/>
        <p:guide pos="440"/>
        <p:guide pos="1056"/>
        <p:guide pos="48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commentAuthors" Target="commentAuthor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6B1E5CE-2853-4A9B-8D7D-B7795A1B4FA3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7438EEF-A30E-4E9F-9582-92E1C28C9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57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BB1C750-CA0C-4A69-8306-6499304C5E79}" type="datetimeFigureOut">
              <a:rPr lang="en-US" smtClean="0"/>
              <a:pPr/>
              <a:t>2/3/2016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4D29F89-4803-4764-8B4F-92A3B98993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747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1749C3-4B7B-4047-A836-F6D60B49788F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890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latin typeface="AGaramondPro-Regular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1E223D-9BD3-44E8-B481-98B4FAC95B5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72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0292E9-239E-4FAE-B8D2-FDA5FCA9B3D5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639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29F89-4803-4764-8B4F-92A3B989939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83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29F89-4803-4764-8B4F-92A3B989939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822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 txBox="1">
            <a:spLocks noGrp="1" noChangeArrowheads="1"/>
          </p:cNvSpPr>
          <p:nvPr/>
        </p:nvSpPr>
        <p:spPr bwMode="auto">
          <a:xfrm>
            <a:off x="5285308" y="14278716"/>
            <a:ext cx="4042419" cy="75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9109" tIns="69556" rIns="139109" bIns="69556" anchor="b"/>
          <a:lstStyle>
            <a:lvl1pPr defTabSz="9652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652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652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652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652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CF2B8AFE-0019-4DD0-8C8D-D359D7264260}" type="slidenum">
              <a:rPr lang="en-US" altLang="en-US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 smtClean="0">
              <a:solidFill>
                <a:prstClr val="black"/>
              </a:solidFill>
            </a:endParaRPr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1225" y="1128713"/>
            <a:ext cx="7507288" cy="5630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44912" y="7139359"/>
            <a:ext cx="6837904" cy="67616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9109" tIns="69556" rIns="139109" bIns="69556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67443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Powerpoint-Title-Slide-0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9130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Use for full-scree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5EA1935-3A62-42B0-8EE4-401A36C34356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940826"/>
      </p:ext>
    </p:extLst>
  </p:cSld>
  <p:clrMapOvr>
    <a:masterClrMapping/>
  </p:clrMapOvr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Ori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eaVert"/>
          <a:lstStyle>
            <a:lvl1pPr>
              <a:spcAft>
                <a:spcPts val="1200"/>
              </a:spcAft>
              <a:defRPr sz="2600"/>
            </a:lvl1pPr>
            <a:lvl2pPr>
              <a:spcAft>
                <a:spcPts val="1200"/>
              </a:spcAft>
              <a:defRPr sz="2400"/>
            </a:lvl2pPr>
            <a:lvl3pPr>
              <a:spcAft>
                <a:spcPts val="12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A07D-864A-43CB-A83B-43DFBC2715A3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190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Explanation/Caption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4F7FB-8C75-42E4-AF1D-22B055BE731A}" type="datetime1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EC1CB1D-D244-4B1A-ABF7-907DBBC99212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11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00651-19DC-4822-8C26-056DEDF5B283}" type="datetime1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F0E21C66-65B0-4856-8521-C42568CEBEC6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605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Ori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eaVert"/>
          <a:lstStyle>
            <a:lvl1pPr>
              <a:spcAft>
                <a:spcPts val="1200"/>
              </a:spcAft>
              <a:defRPr sz="2600"/>
            </a:lvl1pPr>
            <a:lvl2pPr>
              <a:spcAft>
                <a:spcPts val="1200"/>
              </a:spcAft>
              <a:defRPr sz="2400"/>
            </a:lvl2pPr>
            <a:lvl3pPr>
              <a:spcAft>
                <a:spcPts val="12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6B406-566C-4DDB-8847-9CDC0B7D4130}" type="datetime1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EE7A7A4-8FBE-4B56-8BD1-5987E957CEE3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490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-Title-Slid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71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-Title-Slide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242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efault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-Title-Slide-01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3886200" cy="2971800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657600"/>
            <a:ext cx="3886200" cy="1219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014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766E3-CACB-4047-87F9-0110116048F0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962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Arial" pitchFamily="34" charset="0"/>
              <a:buChar char="•"/>
              <a:defRPr sz="2600"/>
            </a:lvl1pPr>
            <a:lvl2pPr marL="914400" indent="-457200">
              <a:spcAft>
                <a:spcPts val="600"/>
              </a:spcAft>
              <a:buFont typeface="Calibri" pitchFamily="34" charset="0"/>
              <a:buChar char="–"/>
              <a:defRPr sz="2400"/>
            </a:lvl2pPr>
            <a:lvl3pPr marL="1428750" indent="-514350">
              <a:spcAft>
                <a:spcPts val="6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2ED0-65CD-4828-8F86-51D4236DB70D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5502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 (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+mj-lt"/>
              <a:buAutoNum type="arabicPeriod"/>
              <a:defRPr sz="2600"/>
            </a:lvl1pPr>
            <a:lvl2pPr marL="914400" indent="-457200">
              <a:spcAft>
                <a:spcPts val="600"/>
              </a:spcAft>
              <a:buFont typeface="+mj-lt"/>
              <a:buAutoNum type="alphaLcPeriod"/>
              <a:defRPr sz="2400"/>
            </a:lvl2pPr>
            <a:lvl3pPr marL="1428750" indent="-514350">
              <a:spcAft>
                <a:spcPts val="600"/>
              </a:spcAft>
              <a:buFont typeface="+mj-lt"/>
              <a:buAutoNum type="romanLcPeriod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2ED0-65CD-4828-8F86-51D4236DB70D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387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Powerpoint-Title-Slide-02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1D770484-134D-45F5-86FA-D7F24006A433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9968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C2B3-A812-4203-BE78-D20E48B069E9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1529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Use for full-scree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317862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Explanation/Caption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2BC3-D996-4101-A57E-CAB1B68DEBB2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2123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E448-3CBF-4925-BAC5-A6C41FBBE81A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4766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Ori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eaVert"/>
          <a:lstStyle>
            <a:lvl1pPr>
              <a:spcAft>
                <a:spcPts val="1200"/>
              </a:spcAft>
              <a:defRPr sz="2600"/>
            </a:lvl1pPr>
            <a:lvl2pPr>
              <a:spcAft>
                <a:spcPts val="1200"/>
              </a:spcAft>
              <a:defRPr sz="2400"/>
            </a:lvl2pPr>
            <a:lvl3pPr>
              <a:spcAft>
                <a:spcPts val="12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A07D-864A-43CB-A83B-43DFBC2715A3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13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-Title-Slid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457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pic>
        <p:nvPicPr>
          <p:cNvPr id="4" name="Picture 3" descr="Powerpoint-Title-Slide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573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efault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-Section-Break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3886200" cy="2971800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657600"/>
            <a:ext cx="3886200" cy="1219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9944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766E3-CACB-4047-87F9-0110116048F0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2622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Arial" pitchFamily="34" charset="0"/>
              <a:buChar char="•"/>
              <a:defRPr sz="2600"/>
            </a:lvl1pPr>
            <a:lvl2pPr marL="914400" indent="-457200">
              <a:spcAft>
                <a:spcPts val="600"/>
              </a:spcAft>
              <a:buFont typeface="Calibri" pitchFamily="34" charset="0"/>
              <a:buChar char="–"/>
              <a:defRPr sz="2400"/>
            </a:lvl2pPr>
            <a:lvl3pPr marL="1428750" indent="-514350">
              <a:spcAft>
                <a:spcPts val="6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2ED0-65CD-4828-8F86-51D4236DB70D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21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efaul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owerpoint-Section-Break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3886200" cy="29718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657600"/>
            <a:ext cx="3886200" cy="1219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1107F8D8-E62F-4FEB-89CB-5EE28C489A42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545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 (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+mj-lt"/>
              <a:buAutoNum type="arabicPeriod"/>
              <a:defRPr sz="2600"/>
            </a:lvl1pPr>
            <a:lvl2pPr marL="914400" indent="-457200">
              <a:spcAft>
                <a:spcPts val="600"/>
              </a:spcAft>
              <a:buFont typeface="+mj-lt"/>
              <a:buAutoNum type="alphaLcPeriod"/>
              <a:defRPr sz="2400"/>
            </a:lvl2pPr>
            <a:lvl3pPr marL="1428750" indent="-514350">
              <a:spcAft>
                <a:spcPts val="600"/>
              </a:spcAft>
              <a:buFont typeface="+mj-lt"/>
              <a:buAutoNum type="romanLcPeriod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2ED0-65CD-4828-8F86-51D4236DB70D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6835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C2B3-A812-4203-BE78-D20E48B069E9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3056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Use for full-scree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03450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Explanation/Caption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2BC3-D996-4101-A57E-CAB1B68DEBB2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377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E448-3CBF-4925-BAC5-A6C41FBBE81A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409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Ori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eaVert"/>
          <a:lstStyle>
            <a:lvl1pPr>
              <a:spcAft>
                <a:spcPts val="1200"/>
              </a:spcAft>
              <a:defRPr sz="2600"/>
            </a:lvl1pPr>
            <a:lvl2pPr>
              <a:spcAft>
                <a:spcPts val="1200"/>
              </a:spcAft>
              <a:defRPr sz="2400"/>
            </a:lvl2pPr>
            <a:lvl3pPr>
              <a:spcAft>
                <a:spcPts val="12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A07D-864A-43CB-A83B-43DFBC2715A3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2337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-Title-Slid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517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pic>
        <p:nvPicPr>
          <p:cNvPr id="4" name="Picture 3" descr="Powerpoint-Title-Slide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6969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efault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-Section-Break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3886200" cy="2971800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657600"/>
            <a:ext cx="3886200" cy="1219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5621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766E3-CACB-4047-87F9-0110116048F0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234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21317-337F-430F-9C0F-9ACF970E557A}" type="datetime1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BD5E1EC-9C7D-4989-9DC5-C81134B7723F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4598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Arial" pitchFamily="34" charset="0"/>
              <a:buChar char="•"/>
              <a:defRPr sz="2600"/>
            </a:lvl1pPr>
            <a:lvl2pPr marL="914400" indent="-457200">
              <a:spcAft>
                <a:spcPts val="600"/>
              </a:spcAft>
              <a:buFont typeface="Calibri" pitchFamily="34" charset="0"/>
              <a:buChar char="–"/>
              <a:defRPr sz="2400"/>
            </a:lvl2pPr>
            <a:lvl3pPr marL="1428750" indent="-514350">
              <a:spcAft>
                <a:spcPts val="6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2ED0-65CD-4828-8F86-51D4236DB70D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4355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 (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+mj-lt"/>
              <a:buAutoNum type="arabicPeriod"/>
              <a:defRPr sz="2600"/>
            </a:lvl1pPr>
            <a:lvl2pPr marL="914400" indent="-457200">
              <a:spcAft>
                <a:spcPts val="600"/>
              </a:spcAft>
              <a:buFont typeface="+mj-lt"/>
              <a:buAutoNum type="alphaLcPeriod"/>
              <a:defRPr sz="2400"/>
            </a:lvl2pPr>
            <a:lvl3pPr marL="1428750" indent="-514350">
              <a:spcAft>
                <a:spcPts val="600"/>
              </a:spcAft>
              <a:buFont typeface="+mj-lt"/>
              <a:buAutoNum type="romanLcPeriod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2ED0-65CD-4828-8F86-51D4236DB70D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359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C2B3-A812-4203-BE78-D20E48B069E9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0554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Use for full-scree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397803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Explanation/Caption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2BC3-D996-4101-A57E-CAB1B68DEBB2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8473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E448-3CBF-4925-BAC5-A6C41FBBE81A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1478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Ori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eaVert"/>
          <a:lstStyle>
            <a:lvl1pPr>
              <a:spcAft>
                <a:spcPts val="1200"/>
              </a:spcAft>
              <a:defRPr sz="2600"/>
            </a:lvl1pPr>
            <a:lvl2pPr>
              <a:spcAft>
                <a:spcPts val="1200"/>
              </a:spcAft>
              <a:defRPr sz="2400"/>
            </a:lvl2pPr>
            <a:lvl3pPr>
              <a:spcAft>
                <a:spcPts val="12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1A07D-864A-43CB-A83B-43DFBC2715A3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1796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Powerpoint-Title-Slide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82660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Powerpoint-Title-Slide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29016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efaul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owerpoint-Section-Brea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3886200" cy="2971800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657600"/>
            <a:ext cx="3886200" cy="1219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65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Arial" pitchFamily="34" charset="0"/>
              <a:buChar char="•"/>
              <a:defRPr sz="2600"/>
            </a:lvl1pPr>
            <a:lvl2pPr marL="914400" indent="-457200">
              <a:spcAft>
                <a:spcPts val="600"/>
              </a:spcAft>
              <a:buFont typeface="Calibri" pitchFamily="34" charset="0"/>
              <a:buChar char="–"/>
              <a:defRPr sz="2400"/>
            </a:lvl2pPr>
            <a:lvl3pPr marL="1428750" indent="-514350">
              <a:spcAft>
                <a:spcPts val="6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A4932-93AA-46E9-BAAC-4C8C0C24624D}" type="datetime1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5CAB7CD-3293-4C6E-890A-1F0B4198E32D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3453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26619-EAE2-4BA8-8D1E-0D930B13EBB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248C3-1111-4FEE-A465-9603E3D8D1B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7039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Arial" pitchFamily="34" charset="0"/>
              <a:buChar char="•"/>
              <a:defRPr sz="2600"/>
            </a:lvl1pPr>
            <a:lvl2pPr marL="914400" indent="-457200">
              <a:spcAft>
                <a:spcPts val="600"/>
              </a:spcAft>
              <a:buFont typeface="Calibri" pitchFamily="34" charset="0"/>
              <a:buChar char="–"/>
              <a:defRPr sz="2300"/>
            </a:lvl2pPr>
            <a:lvl3pPr marL="1428750" indent="-514350">
              <a:spcAft>
                <a:spcPts val="6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DB088-48F7-4EFC-AA6F-6FB73ECC3B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7ECB3-6CCC-4822-A411-F40939A72B6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1986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55BB8-C6D4-4C7F-BB6D-FD9EDC6B93A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DF20A-AB7D-45FD-B369-F664A7972EB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2969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Use for full-scree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82444-878E-4A1E-AF7D-EC2F737C776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950477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Explanation/Caption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0DBA8-14F5-4E66-8288-ADB47FCF68C3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2EE7E-24AD-47D2-9CAA-5F1AA2E56F2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1141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63EB5-CDE6-44C0-ABAE-1799EC1BC5C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CE780-38DD-4D94-8844-3EC1ECE85B4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8196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Ori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eaVert"/>
          <a:lstStyle>
            <a:lvl1pPr>
              <a:spcAft>
                <a:spcPts val="1200"/>
              </a:spcAft>
              <a:defRPr sz="2600"/>
            </a:lvl1pPr>
            <a:lvl2pPr>
              <a:spcAft>
                <a:spcPts val="1200"/>
              </a:spcAft>
              <a:defRPr sz="2300"/>
            </a:lvl2pPr>
            <a:lvl3pPr>
              <a:spcAft>
                <a:spcPts val="12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CB12E-B5E3-4E7F-86CE-E9FE63F7446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4E1B0-F193-4771-A800-05F9E4C0FC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1408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Powerpoint-Title-Slid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29081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Powerpoint-Title-Slide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 smtClean="0">
                <a:latin typeface="Arial" charset="0"/>
              </a:defRPr>
            </a:lvl1pPr>
          </a:lstStyle>
          <a:p>
            <a:pPr>
              <a:defRPr/>
            </a:pPr>
            <a:fld id="{B7FE1CB9-6587-4B09-814B-6CB5F1A796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1232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efaul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owerpoint-Section-Break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3886200" cy="29718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657600"/>
            <a:ext cx="3886200" cy="1219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 smtClean="0">
                <a:latin typeface="Arial" charset="0"/>
              </a:defRPr>
            </a:lvl1pPr>
          </a:lstStyle>
          <a:p>
            <a:pPr>
              <a:defRPr/>
            </a:pPr>
            <a:fld id="{3B183340-2790-42D5-92A7-3331A52E89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254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6658E-3396-4787-BF3D-ACCD2F6AC50E}" type="datetime1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3777A4F-B592-4341-B124-F16646B84123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881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9FF56506-C4F1-49F5-8383-2E5A156D5FAC}" type="datetime1">
              <a:rPr lang="en-US"/>
              <a:pPr>
                <a:defRPr/>
              </a:pPr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 smtClean="0">
                <a:latin typeface="Arial" charset="0"/>
              </a:defRPr>
            </a:lvl1pPr>
          </a:lstStyle>
          <a:p>
            <a:pPr>
              <a:defRPr/>
            </a:pPr>
            <a:fld id="{3EA73C89-2BE0-473C-ABD2-212A3EAD6F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1454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Arial" pitchFamily="34" charset="0"/>
              <a:buChar char="•"/>
              <a:defRPr sz="2600"/>
            </a:lvl1pPr>
            <a:lvl2pPr marL="914400" indent="-457200">
              <a:spcAft>
                <a:spcPts val="600"/>
              </a:spcAft>
              <a:buFont typeface="Calibri" pitchFamily="34" charset="0"/>
              <a:buChar char="–"/>
              <a:defRPr sz="2400"/>
            </a:lvl2pPr>
            <a:lvl3pPr marL="1428750" indent="-514350">
              <a:spcAft>
                <a:spcPts val="6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29C11AF-C883-411A-B01E-234A012DFE05}" type="datetime1">
              <a:rPr lang="en-US"/>
              <a:pPr>
                <a:defRPr/>
              </a:pPr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 smtClean="0">
                <a:latin typeface="Arial" charset="0"/>
              </a:defRPr>
            </a:lvl1pPr>
          </a:lstStyle>
          <a:p>
            <a:pPr>
              <a:defRPr/>
            </a:pPr>
            <a:fld id="{B6B6BB7D-AC7E-4F65-8740-E02A7C74C7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6749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 (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+mj-lt"/>
              <a:buAutoNum type="arabicPeriod"/>
              <a:defRPr sz="2600"/>
            </a:lvl1pPr>
            <a:lvl2pPr marL="914400" indent="-457200">
              <a:spcAft>
                <a:spcPts val="600"/>
              </a:spcAft>
              <a:buFont typeface="+mj-lt"/>
              <a:buAutoNum type="alphaLcPeriod"/>
              <a:defRPr sz="2400"/>
            </a:lvl2pPr>
            <a:lvl3pPr marL="1428750" indent="-514350">
              <a:spcAft>
                <a:spcPts val="600"/>
              </a:spcAft>
              <a:buFont typeface="+mj-lt"/>
              <a:buAutoNum type="romanLcPeriod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91B1E1A-AC56-4462-8041-43D911701640}" type="datetime1">
              <a:rPr lang="en-US"/>
              <a:pPr>
                <a:defRPr/>
              </a:pPr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 smtClean="0">
                <a:latin typeface="Arial" charset="0"/>
              </a:defRPr>
            </a:lvl1pPr>
          </a:lstStyle>
          <a:p>
            <a:pPr>
              <a:defRPr/>
            </a:pPr>
            <a:fld id="{65CBB480-FF99-48E3-A271-01734FBB47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3268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FC9F4E7D-05E3-4A16-80BA-F5EC6FA2178F}" type="datetime1">
              <a:rPr lang="en-US"/>
              <a:pPr>
                <a:defRPr/>
              </a:pPr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 smtClean="0">
                <a:latin typeface="Arial" charset="0"/>
              </a:defRPr>
            </a:lvl1pPr>
          </a:lstStyle>
          <a:p>
            <a:pPr>
              <a:defRPr/>
            </a:pPr>
            <a:fld id="{DEAF602A-D7A8-4786-A77D-C2C56F275F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9325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Use for full-scree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 smtClean="0">
                <a:latin typeface="Arial" charset="0"/>
              </a:defRPr>
            </a:lvl1pPr>
          </a:lstStyle>
          <a:p>
            <a:pPr>
              <a:defRPr/>
            </a:pPr>
            <a:fld id="{8C11C270-C033-4948-A6AE-E77DE74125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624657"/>
      </p:ext>
    </p:extLst>
  </p:cSld>
  <p:clrMapOvr>
    <a:masterClrMapping/>
  </p:clrMapOvr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Explanation/Caption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B58D3D61-8FCE-4117-99E8-5AA2CA32AEA4}" type="datetime1">
              <a:rPr lang="en-US"/>
              <a:pPr>
                <a:defRPr/>
              </a:pPr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 smtClean="0">
                <a:latin typeface="Arial" charset="0"/>
              </a:defRPr>
            </a:lvl1pPr>
          </a:lstStyle>
          <a:p>
            <a:pPr>
              <a:defRPr/>
            </a:pPr>
            <a:fld id="{2EC8CDA9-305A-4497-8994-57928D2261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6868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991339F-1335-4C5B-AD3E-EBAC30D68210}" type="datetime1">
              <a:rPr lang="en-US"/>
              <a:pPr>
                <a:defRPr/>
              </a:pPr>
              <a:t>2/3/2016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 smtClean="0">
                <a:latin typeface="Arial" charset="0"/>
              </a:defRPr>
            </a:lvl1pPr>
          </a:lstStyle>
          <a:p>
            <a:pPr>
              <a:defRPr/>
            </a:pPr>
            <a:fld id="{51B92DD3-84F1-4872-9E0F-B38D45808B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3212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Ori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eaVert"/>
          <a:lstStyle>
            <a:lvl1pPr>
              <a:spcAft>
                <a:spcPts val="1200"/>
              </a:spcAft>
              <a:defRPr sz="2600"/>
            </a:lvl1pPr>
            <a:lvl2pPr>
              <a:spcAft>
                <a:spcPts val="1200"/>
              </a:spcAft>
              <a:defRPr sz="2400"/>
            </a:lvl2pPr>
            <a:lvl3pPr>
              <a:spcAft>
                <a:spcPts val="12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2F68097-3439-4BC6-A089-9EA438951997}" type="datetime1">
              <a:rPr lang="en-US"/>
              <a:pPr>
                <a:defRPr/>
              </a:pPr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 smtClean="0">
                <a:latin typeface="Arial" charset="0"/>
              </a:defRPr>
            </a:lvl1pPr>
          </a:lstStyle>
          <a:p>
            <a:pPr>
              <a:defRPr/>
            </a:pPr>
            <a:fld id="{5B490FF3-6133-4A23-8712-A46A1F8C9B1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3031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Powerpoint-Title-Slide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742471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Powerpoint-Title-Slide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655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1"/>
            <a:ext cx="4038600" cy="2971800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1"/>
            <a:ext cx="4038600" cy="2971800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3"/>
          </p:nvPr>
        </p:nvSpPr>
        <p:spPr>
          <a:xfrm>
            <a:off x="457200" y="4495800"/>
            <a:ext cx="8229600" cy="1524000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E69EC-752F-48B2-86F4-83B769537085}" type="datetime1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60BAF0D-57AC-4C85-9FF2-A466D706B9E5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4235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efaul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owerpoint-Section-Brea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3886200" cy="2971800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657600"/>
            <a:ext cx="3886200" cy="1219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6473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729BA-3AEB-4C95-B59F-93BE8A4D08FB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9C21D-F2A5-432A-A26A-F1653A2C8C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124648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Arial" pitchFamily="34" charset="0"/>
              <a:buChar char="•"/>
              <a:defRPr sz="2600"/>
            </a:lvl1pPr>
            <a:lvl2pPr marL="914400" indent="-457200">
              <a:spcAft>
                <a:spcPts val="600"/>
              </a:spcAft>
              <a:buFont typeface="Calibri" pitchFamily="34" charset="0"/>
              <a:buChar char="–"/>
              <a:defRPr sz="2300"/>
            </a:lvl2pPr>
            <a:lvl3pPr marL="1428750" indent="-514350">
              <a:spcAft>
                <a:spcPts val="6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F35B7-B530-4A87-898A-55C9E24BFD0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91B6D-0529-42D8-9947-94B5CC8A30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747774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2CE63-8603-406F-8BF5-12012641E33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F94BE-C2C6-462F-BC0F-E6E65BC350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807916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Use for full-scree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6129B-524D-41E1-A08F-28E5FE0147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6490772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Explanation/Caption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5DA8C-EF72-459A-AFCE-0498BE24C09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030F5-5390-4DDA-833B-81C969DABF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29358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252A5-0DBA-4BB8-BF84-D33DA1938AB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F7D64-C6DF-49D7-8AF3-866728850B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687515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Ori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eaVert"/>
          <a:lstStyle>
            <a:lvl1pPr>
              <a:spcAft>
                <a:spcPts val="1200"/>
              </a:spcAft>
              <a:defRPr sz="2600"/>
            </a:lvl1pPr>
            <a:lvl2pPr>
              <a:spcAft>
                <a:spcPts val="1200"/>
              </a:spcAft>
              <a:defRPr sz="2300"/>
            </a:lvl2pPr>
            <a:lvl3pPr>
              <a:spcAft>
                <a:spcPts val="12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706A5-4942-4C9D-834F-BE5E5F76CE1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053F0-89AE-47EC-91A8-A6EAAE8DAF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72465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685800"/>
            <a:ext cx="7772400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810000" cy="4191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810000" cy="4191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2A85F-8ACA-4064-BD7C-E25B271CDD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2310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Powerpoint-Title-Slide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142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Quadr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1"/>
            <a:ext cx="4038600" cy="228599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1"/>
            <a:ext cx="4038600" cy="228599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200" y="3810000"/>
            <a:ext cx="4038600" cy="228599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3810000"/>
            <a:ext cx="4038600" cy="228599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1CF78-4A79-44AC-B692-5BE08D52DCA0}" type="datetime1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7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BF9D2FC7-45CA-4AF5-A301-891675C609CE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650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Powerpoint-Title-Slide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139707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efaul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owerpoint-Section-Break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3886200" cy="2971800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657600"/>
            <a:ext cx="3886200" cy="1219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19474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F7E7C-D39B-4E09-88FD-7FCE838A5EE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9EF1F-0F2A-4E9D-A019-57FA3B22C8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12546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Arial" pitchFamily="34" charset="0"/>
              <a:buChar char="•"/>
              <a:defRPr sz="2600"/>
            </a:lvl1pPr>
            <a:lvl2pPr marL="914400" indent="-457200">
              <a:spcAft>
                <a:spcPts val="600"/>
              </a:spcAft>
              <a:buFont typeface="Calibri" pitchFamily="34" charset="0"/>
              <a:buChar char="–"/>
              <a:defRPr sz="2300"/>
            </a:lvl2pPr>
            <a:lvl3pPr marL="1428750" indent="-514350">
              <a:spcAft>
                <a:spcPts val="6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54C12-F0CA-42B8-858B-057ED19767E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CEE8-4880-44EC-AB3E-3848893E27D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33668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98519-9F7F-4E9B-9C59-1CBF629BAD40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D7887-00CD-4ABD-8DEB-3D143B7AB54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917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Use for full-scree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F7E76-6464-4D3C-AE81-83CE148EEDB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451595"/>
      </p:ext>
    </p:extLst>
  </p:cSld>
  <p:clrMapOvr>
    <a:masterClrMapping/>
  </p:clrMapOvr>
  <p:hf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Explanation/Caption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0D4A4-CE59-46C5-8738-665D1451490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706E5-A7F5-47E7-B182-F25561C9D74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88026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BF1CA-39B5-48E9-B9DC-ABF1739C9F2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A00F9-AB67-4ED3-B71B-687E7F9B173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78914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Ori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eaVert"/>
          <a:lstStyle>
            <a:lvl1pPr>
              <a:spcAft>
                <a:spcPts val="1200"/>
              </a:spcAft>
              <a:defRPr sz="2600"/>
            </a:lvl1pPr>
            <a:lvl2pPr>
              <a:spcAft>
                <a:spcPts val="1200"/>
              </a:spcAft>
              <a:defRPr sz="2300"/>
            </a:lvl2pPr>
            <a:lvl3pPr>
              <a:spcAft>
                <a:spcPts val="12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E837D-DB81-4E42-A464-7D1E79489A0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9A812C-F110-4C68-A3F6-0A3E677B45A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9063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685800"/>
            <a:ext cx="7772400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810000" cy="4191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810000" cy="4191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EF1A0-49F5-436A-9F9E-B1CCE95BB29F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520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Quadr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1"/>
            <a:ext cx="2590800" cy="228599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3200400" y="1371600"/>
            <a:ext cx="2590800" cy="228599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5943600" y="1371600"/>
            <a:ext cx="2590800" cy="228599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3810001"/>
            <a:ext cx="2590800" cy="228599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6"/>
          </p:nvPr>
        </p:nvSpPr>
        <p:spPr>
          <a:xfrm>
            <a:off x="3200400" y="3810000"/>
            <a:ext cx="2590800" cy="228599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sz="half" idx="17"/>
          </p:nvPr>
        </p:nvSpPr>
        <p:spPr>
          <a:xfrm>
            <a:off x="5943600" y="3810000"/>
            <a:ext cx="2590800" cy="2285999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7D366-F8A8-41F4-9DCD-4BBE63F15C8F}" type="datetime1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20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A2E969C-374A-46BE-90DE-B00D0BC0F493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89136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-Title-Slid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2344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pic>
        <p:nvPicPr>
          <p:cNvPr id="4" name="Picture 3" descr="Powerpoint-Title-Slide-0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71813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efault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-Section-Break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533400"/>
            <a:ext cx="3886200" cy="2971800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657600"/>
            <a:ext cx="3886200" cy="1219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51356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ew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766E3-CACB-4047-87F9-0110116048F0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26805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Arial" pitchFamily="34" charset="0"/>
              <a:buChar char="•"/>
              <a:defRPr sz="2600"/>
            </a:lvl1pPr>
            <a:lvl2pPr marL="914400" indent="-457200">
              <a:spcAft>
                <a:spcPts val="600"/>
              </a:spcAft>
              <a:buFont typeface="Calibri" pitchFamily="34" charset="0"/>
              <a:buChar char="–"/>
              <a:defRPr sz="2400"/>
            </a:lvl2pPr>
            <a:lvl3pPr marL="1428750" indent="-514350">
              <a:spcAft>
                <a:spcPts val="600"/>
              </a:spcAft>
              <a:buFont typeface="Wingdings" pitchFamily="2" charset="2"/>
              <a:buChar char="§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2ED0-65CD-4828-8F86-51D4236DB70D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257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fault - Title and Content (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  <a:prstGeom prst="rect">
            <a:avLst/>
          </a:prstGeom>
        </p:spPr>
        <p:txBody>
          <a:bodyPr/>
          <a:lstStyle>
            <a:lvl1pPr marL="514350" indent="-514350">
              <a:spcAft>
                <a:spcPts val="600"/>
              </a:spcAft>
              <a:buFont typeface="+mj-lt"/>
              <a:buAutoNum type="arabicPeriod"/>
              <a:defRPr sz="2600"/>
            </a:lvl1pPr>
            <a:lvl2pPr marL="914400" indent="-457200">
              <a:spcAft>
                <a:spcPts val="600"/>
              </a:spcAft>
              <a:buFont typeface="+mj-lt"/>
              <a:buAutoNum type="alphaLcPeriod"/>
              <a:defRPr sz="2400"/>
            </a:lvl2pPr>
            <a:lvl3pPr marL="1428750" indent="-514350">
              <a:spcAft>
                <a:spcPts val="600"/>
              </a:spcAft>
              <a:buFont typeface="+mj-lt"/>
              <a:buAutoNum type="romanLcPeriod"/>
              <a:defRPr sz="20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2ED0-65CD-4828-8F86-51D4236DB70D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4044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spcAft>
                <a:spcPts val="600"/>
              </a:spcAft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2600"/>
            </a:lvl1pPr>
            <a:lvl2pPr>
              <a:spcAft>
                <a:spcPts val="600"/>
              </a:spcAft>
              <a:defRPr sz="2300"/>
            </a:lvl2pPr>
            <a:lvl3pPr>
              <a:spcAft>
                <a:spcPts val="600"/>
              </a:spcAft>
              <a:buFont typeface="Wingdings" pitchFamily="2" charset="2"/>
              <a:buChar char="§"/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5C2B3-A812-4203-BE78-D20E48B069E9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61934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Use for full-screen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84531"/>
      </p:ext>
    </p:extLst>
  </p:cSld>
  <p:clrMapOvr>
    <a:masterClrMapping/>
  </p:clrMapOvr>
  <p:hf hdr="0" ftr="0" dt="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Explanation/Caption (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A2BC3-D996-4101-A57E-CAB1B68DEBB2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03672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CC092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E448-3CBF-4925-BAC5-A6C41FBBE81A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457200" cy="365125"/>
          </a:xfrm>
        </p:spPr>
        <p:txBody>
          <a:bodyPr/>
          <a:lstStyle>
            <a:lvl1pPr algn="ctr">
              <a:defRPr/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892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Powerpoint-Slide-Background-01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471E49-8564-4A36-A027-1E2BCDDCB01C}" type="datetime1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35635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DDBF12-A30C-48A0-AABE-F148732FC9D1}" type="slidenum">
              <a:rPr lang="en-US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1030" name="Title Placeholder 7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9386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-Slide-Background-01.jpg"/>
          <p:cNvPicPr>
            <a:picLocks noChangeAspect="1"/>
          </p:cNvPicPr>
          <p:nvPr userDrawn="1"/>
        </p:nvPicPr>
        <p:blipFill>
          <a:blip r:embed="rId1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318B9-4480-4E12-9510-9EA90C94C20F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35635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9010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-Slide-Background-01.jpg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318B9-4480-4E12-9510-9EA90C94C20F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35635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9615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-Slide-Background-01.jpg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318B9-4480-4E12-9510-9EA90C94C20F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35635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5921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Powerpoint-Slide-Background-01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C570FB6-B031-409B-BC34-FF955E3DA117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356350"/>
            <a:ext cx="30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CF89D2-AC13-429B-A742-248D7E96AB7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24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Powerpoint-Slide-Background-01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3B3B3B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799E47E8-40CB-415A-8CD1-769E506BD884}" type="datetime1">
              <a:rPr lang="en-US"/>
              <a:pPr>
                <a:defRPr/>
              </a:pPr>
              <a:t>2/3/2016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 dirty="0">
                <a:solidFill>
                  <a:srgbClr val="3B3B3B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35635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3B3B3B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34663A7B-B882-4CE8-820A-7A89E5C2E0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222" name="Title Placeholder 7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922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37838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Powerpoint-Slide-Background-01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52EB6D-25C0-4B16-BBB9-1863D7B0A9E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356350"/>
            <a:ext cx="30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FD64355-3830-4073-88EF-C4D748E8F237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961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Powerpoint-Slide-Background-01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E8EC5F-FE7B-480E-B726-35AA405A0CC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2/3/2016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356350"/>
            <a:ext cx="30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20D56F-F1D5-49C9-BB11-EB6553634F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-Slide-Background-01.jpg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318B9-4480-4E12-9510-9EA90C94C20F}" type="datetime1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2/3/2016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35635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96AA5-4FA5-4716-81D6-9442A555257C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2324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hyperlink" Target="http://www.spp.org/documents/33058/mass-based%20and%20rate-based%20comparison_clean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spp.org/Documents/29180/SPP_State_by_State_Compliance_Assessment_Report_20150727.pdf" TargetMode="External"/><Relationship Id="rId5" Type="http://schemas.openxmlformats.org/officeDocument/2006/relationships/hyperlink" Target="http://www.spp.org/documents/28611/SPP%20Regional%20Compliance%20Assessment%20Report.pdf" TargetMode="External"/><Relationship Id="rId4" Type="http://schemas.openxmlformats.org/officeDocument/2006/relationships/hyperlink" Target="http://www.spp.org/documents/23336/CPP%20Reliability%20Analysis%20Results%20Final%20Version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533400"/>
            <a:ext cx="4419600" cy="2971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Clean Power Plan Compliance</a:t>
            </a:r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200" b="0" dirty="0" smtClean="0"/>
              <a:t>Lanny Nickell</a:t>
            </a:r>
            <a:br>
              <a:rPr lang="en-US" sz="2200" b="0" dirty="0" smtClean="0"/>
            </a:br>
            <a:r>
              <a:rPr lang="en-US" sz="2200" b="0" dirty="0" smtClean="0"/>
              <a:t/>
            </a:r>
            <a:br>
              <a:rPr lang="en-US" sz="2200" b="0" dirty="0" smtClean="0"/>
            </a:br>
            <a:r>
              <a:rPr lang="en-US" sz="2200" b="0" dirty="0" smtClean="0"/>
              <a:t>Presentation to MOPSC</a:t>
            </a:r>
            <a:br>
              <a:rPr lang="en-US" sz="2200" b="0" dirty="0" smtClean="0"/>
            </a:br>
            <a:r>
              <a:rPr lang="en-US" sz="2200" b="0" dirty="0" smtClean="0"/>
              <a:t>EW-2012-0065 Environmental Compliance Workshop</a:t>
            </a:r>
            <a:endParaRPr lang="en-US" sz="1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07F8D8-E62F-4FEB-89CB-5EE28C489A42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33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en-US" altLang="en-US" dirty="0" smtClean="0"/>
              <a:t>SPP’s Transmission Build Cycle</a:t>
            </a:r>
          </a:p>
        </p:txBody>
      </p:sp>
      <p:sp>
        <p:nvSpPr>
          <p:cNvPr id="16281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21E61CF-DE24-4876-A8DC-ED66AF9E1E7A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10</a:t>
            </a:fld>
            <a:endParaRPr lang="en-US" altLang="en-US" smtClean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42888" y="4427538"/>
            <a:ext cx="1984375" cy="9144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 Study</a:t>
            </a:r>
            <a:b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(12 mo.)</a:t>
            </a:r>
          </a:p>
        </p:txBody>
      </p:sp>
      <p:sp>
        <p:nvSpPr>
          <p:cNvPr id="7" name="Oval 6"/>
          <p:cNvSpPr/>
          <p:nvPr/>
        </p:nvSpPr>
        <p:spPr>
          <a:xfrm>
            <a:off x="2295525" y="1828800"/>
            <a:ext cx="2133600" cy="9144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NTC</a:t>
            </a:r>
            <a:b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</a:t>
            </a:r>
            <a:b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(3-12 mo.)</a:t>
            </a:r>
          </a:p>
        </p:txBody>
      </p:sp>
      <p:sp>
        <p:nvSpPr>
          <p:cNvPr id="9" name="Oval 8"/>
          <p:cNvSpPr/>
          <p:nvPr/>
        </p:nvSpPr>
        <p:spPr>
          <a:xfrm>
            <a:off x="3667125" y="1828800"/>
            <a:ext cx="4419600" cy="9144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Construction</a:t>
            </a:r>
            <a:b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(2-6 yr.)</a:t>
            </a:r>
          </a:p>
        </p:txBody>
      </p:sp>
      <p:sp>
        <p:nvSpPr>
          <p:cNvPr id="12" name="Oval 11"/>
          <p:cNvSpPr/>
          <p:nvPr/>
        </p:nvSpPr>
        <p:spPr>
          <a:xfrm>
            <a:off x="238125" y="1828800"/>
            <a:ext cx="2819400" cy="9144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Planning Study</a:t>
            </a:r>
            <a:b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(12-18 mo.)</a:t>
            </a:r>
          </a:p>
        </p:txBody>
      </p:sp>
      <p:sp>
        <p:nvSpPr>
          <p:cNvPr id="13" name="Oval 12"/>
          <p:cNvSpPr/>
          <p:nvPr/>
        </p:nvSpPr>
        <p:spPr>
          <a:xfrm>
            <a:off x="1998663" y="4427538"/>
            <a:ext cx="1066800" cy="9144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 Study</a:t>
            </a:r>
            <a:b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(6 mo.)</a:t>
            </a:r>
          </a:p>
        </p:txBody>
      </p:sp>
      <p:sp>
        <p:nvSpPr>
          <p:cNvPr id="24" name="Oval 23"/>
          <p:cNvSpPr/>
          <p:nvPr/>
        </p:nvSpPr>
        <p:spPr>
          <a:xfrm>
            <a:off x="3071813" y="4419600"/>
            <a:ext cx="2133600" cy="9144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NTC</a:t>
            </a:r>
            <a:b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Process</a:t>
            </a:r>
            <a:b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(3-12 mo.)</a:t>
            </a:r>
          </a:p>
        </p:txBody>
      </p:sp>
      <p:sp>
        <p:nvSpPr>
          <p:cNvPr id="25" name="Oval 24"/>
          <p:cNvSpPr/>
          <p:nvPr/>
        </p:nvSpPr>
        <p:spPr>
          <a:xfrm>
            <a:off x="4437063" y="4419600"/>
            <a:ext cx="3649662" cy="914400"/>
          </a:xfrm>
          <a:prstGeom prst="ellipse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Construction</a:t>
            </a:r>
            <a:b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(2-6 yr.)</a:t>
            </a:r>
          </a:p>
        </p:txBody>
      </p:sp>
      <p:sp>
        <p:nvSpPr>
          <p:cNvPr id="11" name="Arc 10"/>
          <p:cNvSpPr/>
          <p:nvPr/>
        </p:nvSpPr>
        <p:spPr>
          <a:xfrm>
            <a:off x="3697288" y="1905000"/>
            <a:ext cx="1927225" cy="800100"/>
          </a:xfrm>
          <a:prstGeom prst="arc">
            <a:avLst/>
          </a:prstGeom>
          <a:ln w="22225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Arc 25"/>
          <p:cNvSpPr/>
          <p:nvPr/>
        </p:nvSpPr>
        <p:spPr>
          <a:xfrm rot="10800000" flipH="1">
            <a:off x="3690142" y="1867293"/>
            <a:ext cx="1934158" cy="800887"/>
          </a:xfrm>
          <a:prstGeom prst="arc">
            <a:avLst/>
          </a:prstGeom>
          <a:ln w="22225">
            <a:solidFill>
              <a:schemeClr val="accent1">
                <a:lumMod val="75000"/>
              </a:schemeClr>
            </a:solidFill>
            <a:prstDash val="sysDot"/>
          </a:ln>
          <a:scene3d>
            <a:camera prst="orthographicFront">
              <a:rot lat="30000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1" name="Arc 30"/>
          <p:cNvSpPr/>
          <p:nvPr/>
        </p:nvSpPr>
        <p:spPr>
          <a:xfrm>
            <a:off x="4443413" y="4524375"/>
            <a:ext cx="1539875" cy="752475"/>
          </a:xfrm>
          <a:prstGeom prst="arc">
            <a:avLst/>
          </a:prstGeom>
          <a:ln w="22225">
            <a:solidFill>
              <a:schemeClr val="accent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Arc 31"/>
          <p:cNvSpPr/>
          <p:nvPr/>
        </p:nvSpPr>
        <p:spPr>
          <a:xfrm rot="10800000" flipH="1">
            <a:off x="4436675" y="4524473"/>
            <a:ext cx="1545868" cy="704655"/>
          </a:xfrm>
          <a:prstGeom prst="arc">
            <a:avLst/>
          </a:prstGeom>
          <a:ln w="22225">
            <a:solidFill>
              <a:schemeClr val="accent1">
                <a:lumMod val="75000"/>
              </a:schemeClr>
            </a:solidFill>
            <a:prstDash val="sysDot"/>
          </a:ln>
          <a:scene3d>
            <a:camera prst="orthographicFront">
              <a:rot lat="30000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38125" y="2874963"/>
            <a:ext cx="5386388" cy="238125"/>
          </a:xfrm>
          <a:prstGeom prst="rect">
            <a:avLst/>
          </a:prstGeom>
          <a:gradFill flip="none" rotWithShape="1">
            <a:gsLst>
              <a:gs pos="0">
                <a:srgbClr val="00B050">
                  <a:lumMod val="64000"/>
                  <a:lumOff val="36000"/>
                </a:srgbClr>
              </a:gs>
              <a:gs pos="100000">
                <a:srgbClr val="00B050">
                  <a:lumMod val="96000"/>
                  <a:lumOff val="4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6" name="Striped Right Arrow 35"/>
          <p:cNvSpPr/>
          <p:nvPr/>
        </p:nvSpPr>
        <p:spPr>
          <a:xfrm>
            <a:off x="5715000" y="2762250"/>
            <a:ext cx="2371725" cy="457200"/>
          </a:xfrm>
          <a:prstGeom prst="striped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2833" name="TextBox 36"/>
          <p:cNvSpPr txBox="1">
            <a:spLocks noChangeArrowheads="1"/>
          </p:cNvSpPr>
          <p:nvPr/>
        </p:nvSpPr>
        <p:spPr bwMode="auto">
          <a:xfrm rot="-5400000">
            <a:off x="5175250" y="3287713"/>
            <a:ext cx="854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prstClr val="black"/>
                </a:solidFill>
              </a:rPr>
              <a:t>3 ¼ yr.</a:t>
            </a:r>
          </a:p>
        </p:txBody>
      </p:sp>
      <p:sp>
        <p:nvSpPr>
          <p:cNvPr id="162834" name="TextBox 39"/>
          <p:cNvSpPr txBox="1">
            <a:spLocks noChangeArrowheads="1"/>
          </p:cNvSpPr>
          <p:nvPr/>
        </p:nvSpPr>
        <p:spPr bwMode="auto">
          <a:xfrm rot="-5400000">
            <a:off x="7659688" y="3287713"/>
            <a:ext cx="854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prstClr val="black"/>
                </a:solidFill>
              </a:rPr>
              <a:t>8 ½ yr.</a:t>
            </a:r>
          </a:p>
        </p:txBody>
      </p:sp>
      <p:cxnSp>
        <p:nvCxnSpPr>
          <p:cNvPr id="42" name="Straight Connector 41"/>
          <p:cNvCxnSpPr/>
          <p:nvPr/>
        </p:nvCxnSpPr>
        <p:spPr>
          <a:xfrm>
            <a:off x="5624513" y="2874963"/>
            <a:ext cx="0" cy="344487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8086725" y="2979738"/>
            <a:ext cx="0" cy="239712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214313" y="5457825"/>
            <a:ext cx="5768975" cy="238125"/>
          </a:xfrm>
          <a:prstGeom prst="rect">
            <a:avLst/>
          </a:prstGeom>
          <a:gradFill flip="none" rotWithShape="1">
            <a:gsLst>
              <a:gs pos="0">
                <a:srgbClr val="00B050">
                  <a:lumMod val="64000"/>
                  <a:lumOff val="36000"/>
                </a:srgbClr>
              </a:gs>
              <a:gs pos="100000">
                <a:srgbClr val="00B050">
                  <a:lumMod val="96000"/>
                  <a:lumOff val="4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0" name="Striped Right Arrow 49"/>
          <p:cNvSpPr/>
          <p:nvPr/>
        </p:nvSpPr>
        <p:spPr>
          <a:xfrm>
            <a:off x="6072188" y="5343525"/>
            <a:ext cx="2014537" cy="457200"/>
          </a:xfrm>
          <a:prstGeom prst="striped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2839" name="TextBox 50"/>
          <p:cNvSpPr txBox="1">
            <a:spLocks noChangeArrowheads="1"/>
          </p:cNvSpPr>
          <p:nvPr/>
        </p:nvSpPr>
        <p:spPr bwMode="auto">
          <a:xfrm rot="-5400000">
            <a:off x="5555456" y="5850732"/>
            <a:ext cx="85407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prstClr val="black"/>
                </a:solidFill>
              </a:rPr>
              <a:t>3 ½ yr.</a:t>
            </a:r>
          </a:p>
        </p:txBody>
      </p:sp>
      <p:sp>
        <p:nvSpPr>
          <p:cNvPr id="162840" name="TextBox 51"/>
          <p:cNvSpPr txBox="1">
            <a:spLocks noChangeArrowheads="1"/>
          </p:cNvSpPr>
          <p:nvPr/>
        </p:nvSpPr>
        <p:spPr bwMode="auto">
          <a:xfrm rot="-5400000">
            <a:off x="7635875" y="5870575"/>
            <a:ext cx="854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smtClean="0">
                <a:solidFill>
                  <a:prstClr val="black"/>
                </a:solidFill>
              </a:rPr>
              <a:t>8 ½ yr.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5983288" y="5464175"/>
            <a:ext cx="0" cy="34290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066088" y="5562600"/>
            <a:ext cx="0" cy="23812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843" name="TextBox 58"/>
          <p:cNvSpPr txBox="1">
            <a:spLocks noChangeArrowheads="1"/>
          </p:cNvSpPr>
          <p:nvPr/>
        </p:nvSpPr>
        <p:spPr bwMode="auto">
          <a:xfrm>
            <a:off x="609600" y="1371600"/>
            <a:ext cx="365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>
                <a:solidFill>
                  <a:prstClr val="black"/>
                </a:solidFill>
              </a:rPr>
              <a:t>Transmission Planning Process</a:t>
            </a:r>
          </a:p>
        </p:txBody>
      </p:sp>
      <p:sp>
        <p:nvSpPr>
          <p:cNvPr id="162844" name="TextBox 59"/>
          <p:cNvSpPr txBox="1">
            <a:spLocks noChangeArrowheads="1"/>
          </p:cNvSpPr>
          <p:nvPr/>
        </p:nvSpPr>
        <p:spPr bwMode="auto">
          <a:xfrm>
            <a:off x="606425" y="3962400"/>
            <a:ext cx="4048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mtClean="0">
                <a:solidFill>
                  <a:prstClr val="black"/>
                </a:solidFill>
              </a:rPr>
              <a:t>GI and Transmission Service Process</a:t>
            </a:r>
          </a:p>
        </p:txBody>
      </p:sp>
    </p:spTree>
    <p:extLst>
      <p:ext uri="{BB962C8B-B14F-4D97-AF65-F5344CB8AC3E}">
        <p14:creationId xmlns:p14="http://schemas.microsoft.com/office/powerpoint/2010/main" val="137182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10" descr="SPP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762000"/>
            <a:ext cx="4991100" cy="158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1" name="Text Box 3"/>
          <p:cNvSpPr txBox="1">
            <a:spLocks noChangeArrowheads="1"/>
          </p:cNvSpPr>
          <p:nvPr/>
        </p:nvSpPr>
        <p:spPr bwMode="auto">
          <a:xfrm>
            <a:off x="304800" y="2344738"/>
            <a:ext cx="8763000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b="1" dirty="0" smtClean="0">
                <a:solidFill>
                  <a:prstClr val="black"/>
                </a:solidFill>
                <a:latin typeface="Calibri" pitchFamily="34" charset="0"/>
              </a:rPr>
              <a:t>Additional Information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000" b="1" i="1" dirty="0">
              <a:solidFill>
                <a:prstClr val="black"/>
              </a:solidFill>
              <a:latin typeface="Calibri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i="1" dirty="0" smtClean="0">
                <a:solidFill>
                  <a:prstClr val="black"/>
                </a:solidFill>
                <a:latin typeface="Calibri" pitchFamily="34" charset="0"/>
              </a:rPr>
              <a:t>SPP’s 2014 Reliability Assessment Report </a:t>
            </a:r>
          </a:p>
          <a:p>
            <a:r>
              <a:rPr lang="en-US" sz="1200" u="sng" dirty="0" smtClean="0">
                <a:hlinkClick r:id="rId4"/>
              </a:rPr>
              <a:t>http</a:t>
            </a:r>
            <a:r>
              <a:rPr lang="en-US" sz="1200" u="sng" dirty="0">
                <a:hlinkClick r:id="rId4"/>
              </a:rPr>
              <a:t>://</a:t>
            </a:r>
            <a:r>
              <a:rPr lang="en-US" sz="1200" u="sng" dirty="0" smtClean="0">
                <a:hlinkClick r:id="rId4"/>
              </a:rPr>
              <a:t>www.spp.org/documents/23336/CPP%20Reliability%20Analysis%20Results%20Final%20Version.pdf</a:t>
            </a:r>
            <a:endParaRPr lang="en-US" sz="1200" u="sng" dirty="0"/>
          </a:p>
          <a:p>
            <a:endParaRPr lang="en-US" altLang="en-US" sz="1200" i="1" u="sng" dirty="0" smtClean="0">
              <a:solidFill>
                <a:prstClr val="black"/>
              </a:solidFill>
              <a:latin typeface="Calibri" pitchFamily="34" charset="0"/>
            </a:endParaRPr>
          </a:p>
          <a:p>
            <a:pPr marL="0" lvl="2" indent="0"/>
            <a:r>
              <a:rPr lang="en-US" altLang="en-US" i="1" dirty="0" smtClean="0">
                <a:solidFill>
                  <a:prstClr val="black"/>
                </a:solidFill>
                <a:latin typeface="Calibri" pitchFamily="34" charset="0"/>
              </a:rPr>
              <a:t>SPP’s </a:t>
            </a:r>
            <a:r>
              <a:rPr lang="en-US" altLang="en-US" i="1" dirty="0">
                <a:solidFill>
                  <a:prstClr val="black"/>
                </a:solidFill>
                <a:latin typeface="Calibri" pitchFamily="34" charset="0"/>
              </a:rPr>
              <a:t>2015 Regional Compliance Assessment </a:t>
            </a:r>
            <a:r>
              <a:rPr lang="en-US" altLang="en-US" i="1" dirty="0" smtClean="0">
                <a:solidFill>
                  <a:prstClr val="black"/>
                </a:solidFill>
                <a:latin typeface="Calibri" pitchFamily="34" charset="0"/>
              </a:rPr>
              <a:t>Report</a:t>
            </a:r>
            <a:r>
              <a:rPr lang="en-US" sz="1200" dirty="0"/>
              <a:t> </a:t>
            </a:r>
          </a:p>
          <a:p>
            <a:r>
              <a:rPr lang="en-US" sz="1200" u="sng" dirty="0">
                <a:hlinkClick r:id="rId5"/>
              </a:rPr>
              <a:t>http://www.spp.org/documents/28611/SPP%20Regional%20Compliance%20Assessment%20Report.pdf</a:t>
            </a:r>
            <a:endParaRPr lang="en-US" sz="1200" dirty="0"/>
          </a:p>
          <a:p>
            <a:r>
              <a:rPr lang="en-US" sz="1200" dirty="0"/>
              <a:t> </a:t>
            </a:r>
          </a:p>
          <a:p>
            <a:pPr marL="0" lvl="2" indent="0"/>
            <a:r>
              <a:rPr lang="en-US" altLang="en-US" i="1" dirty="0" smtClean="0">
                <a:solidFill>
                  <a:prstClr val="black"/>
                </a:solidFill>
                <a:latin typeface="Calibri" pitchFamily="34" charset="0"/>
              </a:rPr>
              <a:t>SPP’s </a:t>
            </a:r>
            <a:r>
              <a:rPr lang="en-US" altLang="en-US" i="1" dirty="0">
                <a:solidFill>
                  <a:prstClr val="black"/>
                </a:solidFill>
                <a:latin typeface="Calibri" pitchFamily="34" charset="0"/>
              </a:rPr>
              <a:t>2015 State-by-State Compliance Assessment Report</a:t>
            </a:r>
          </a:p>
          <a:p>
            <a:r>
              <a:rPr lang="en-US" sz="1200" u="sng" dirty="0" smtClean="0">
                <a:hlinkClick r:id="rId6"/>
              </a:rPr>
              <a:t>http</a:t>
            </a:r>
            <a:r>
              <a:rPr lang="en-US" sz="1200" u="sng" dirty="0">
                <a:hlinkClick r:id="rId6"/>
              </a:rPr>
              <a:t>://www.spp.org/Documents/29180/SPP_State_by_State_Compliance_Assessment_Report_20150727.pdf</a:t>
            </a:r>
            <a:endParaRPr lang="en-US" sz="1200" dirty="0"/>
          </a:p>
          <a:p>
            <a:pPr marL="28575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1200" i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i="1" dirty="0" smtClean="0">
                <a:solidFill>
                  <a:prstClr val="black"/>
                </a:solidFill>
                <a:latin typeface="Calibri" pitchFamily="34" charset="0"/>
              </a:rPr>
              <a:t>SPP’s Comparison of Mass-based and Rate-based Approaches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http://</a:t>
            </a:r>
            <a:r>
              <a:rPr lang="en-US" altLang="en-US" sz="1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www.spp.org/documents/33058/mass-based%20and%20rate-based%20comparison_clean.pdf</a:t>
            </a:r>
            <a:endParaRPr lang="en-US" altLang="en-US" sz="12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12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i="1" dirty="0" smtClean="0">
                <a:solidFill>
                  <a:schemeClr val="bg1">
                    <a:lumMod val="10000"/>
                  </a:schemeClr>
                </a:solidFill>
                <a:latin typeface="+mn-lt"/>
                <a:cs typeface="Arial" panose="020B0604020202020204" pitchFamily="34" charset="0"/>
              </a:rPr>
              <a:t>SPP’s Assessment of EPA’s Proposed Federal Plan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2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http://www.spp.org/documents/33057/spp%20assessment%20of%20proposed%20federal%20plan_clean.pdf</a:t>
            </a:r>
            <a:endParaRPr lang="en-US" altLang="en-US" sz="12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8610600" y="6356350"/>
            <a:ext cx="457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>
              <a:defRPr/>
            </a:pPr>
            <a:fld id="{2D4E716E-9BAE-49FE-B229-41E7ADA13ABC}" type="slidenum">
              <a:rPr lang="en-US" sz="1200" b="1">
                <a:solidFill>
                  <a:prstClr val="black">
                    <a:tint val="75000"/>
                  </a:prstClr>
                </a:solidFill>
              </a:rPr>
              <a:pPr algn="ctr">
                <a:defRPr/>
              </a:pPr>
              <a:t>11</a:t>
            </a:fld>
            <a:endParaRPr lang="en-US" sz="1200" b="1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37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B7ECB3-6CCC-4822-A411-F40939A72B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CC092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000" dirty="0" smtClean="0"/>
              <a:t>SPP’S CPP ASSESSMENTS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6448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Content Placeholder 2"/>
          <p:cNvSpPr>
            <a:spLocks noGrp="1"/>
          </p:cNvSpPr>
          <p:nvPr>
            <p:ph idx="1"/>
          </p:nvPr>
        </p:nvSpPr>
        <p:spPr bwMode="auto">
          <a:xfrm>
            <a:off x="381000" y="1371600"/>
            <a:ext cx="8610600" cy="213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charset="0"/>
              <a:buChar char="•"/>
            </a:pPr>
            <a:r>
              <a:rPr lang="en-US" altLang="en-US" sz="2400" b="0" dirty="0" smtClean="0"/>
              <a:t>SPP performed three quantitative assessments</a:t>
            </a:r>
          </a:p>
          <a:p>
            <a:pPr lvl="1"/>
            <a:r>
              <a:rPr lang="en-US" altLang="en-US" sz="2200" b="0" u="sng" dirty="0" smtClean="0"/>
              <a:t>Reliability Impact Assessment</a:t>
            </a:r>
            <a:r>
              <a:rPr lang="en-US" altLang="en-US" sz="2200" b="0" dirty="0" smtClean="0"/>
              <a:t>: Assessed impact of EPA’s projected generator retirements on transmission system and resource adequacy (Oct 2014) </a:t>
            </a:r>
          </a:p>
          <a:p>
            <a:pPr lvl="1"/>
            <a:r>
              <a:rPr lang="en-US" altLang="en-US" sz="2200" b="0" u="sng" dirty="0" smtClean="0"/>
              <a:t>Regional Compliance Assessment</a:t>
            </a:r>
            <a:r>
              <a:rPr lang="en-US" altLang="en-US" sz="2200" b="0" dirty="0" smtClean="0"/>
              <a:t>: Evaluate changes to existing resources and resource plans needed to comply with CPP under a regional compliance approach (Apr 2015)</a:t>
            </a:r>
          </a:p>
          <a:p>
            <a:pPr lvl="1"/>
            <a:r>
              <a:rPr lang="en-US" altLang="en-US" sz="2200" b="0" u="sng" dirty="0" smtClean="0"/>
              <a:t>State-by-State Compliance Assessment</a:t>
            </a:r>
            <a:r>
              <a:rPr lang="en-US" altLang="en-US" sz="2200" b="0" dirty="0"/>
              <a:t>: Evaluate changes to existing resources and resource plans needed to comply with CPP under a regional compliance </a:t>
            </a:r>
            <a:r>
              <a:rPr lang="en-US" altLang="en-US" sz="2200" b="0" dirty="0" smtClean="0"/>
              <a:t>approach (</a:t>
            </a:r>
            <a:r>
              <a:rPr lang="en-US" altLang="en-US" sz="2200" b="0" dirty="0"/>
              <a:t>Jul </a:t>
            </a:r>
            <a:r>
              <a:rPr lang="en-US" altLang="en-US" sz="2200" b="0" dirty="0" smtClean="0"/>
              <a:t>2015)</a:t>
            </a:r>
          </a:p>
          <a:p>
            <a:pPr>
              <a:buFont typeface="Arial" charset="0"/>
              <a:buChar char="•"/>
            </a:pPr>
            <a:r>
              <a:rPr lang="en-US" altLang="en-US" sz="2400" dirty="0"/>
              <a:t>All </a:t>
            </a:r>
            <a:r>
              <a:rPr lang="en-US" altLang="en-US" sz="2400" dirty="0" smtClean="0"/>
              <a:t>quantitative assessments to date performed </a:t>
            </a:r>
            <a:r>
              <a:rPr lang="en-US" altLang="en-US" sz="2400" dirty="0"/>
              <a:t>on draft </a:t>
            </a:r>
            <a:r>
              <a:rPr lang="en-US" altLang="en-US" sz="2400" dirty="0" smtClean="0"/>
              <a:t>rule</a:t>
            </a:r>
            <a:endParaRPr lang="en-US" alt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582F34-93F7-4B6D-9307-2A5D15F7CF27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11162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/>
              <a:t>Quantitative CPP Assessments</a:t>
            </a:r>
          </a:p>
        </p:txBody>
      </p:sp>
    </p:spTree>
    <p:extLst>
      <p:ext uri="{BB962C8B-B14F-4D97-AF65-F5344CB8AC3E}">
        <p14:creationId xmlns:p14="http://schemas.microsoft.com/office/powerpoint/2010/main" val="402850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15962"/>
          </a:xfrm>
        </p:spPr>
        <p:txBody>
          <a:bodyPr>
            <a:normAutofit/>
          </a:bodyPr>
          <a:lstStyle/>
          <a:p>
            <a:r>
              <a:rPr lang="en-US" dirty="0" smtClean="0"/>
              <a:t>Qualitative CPP Assessments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754563"/>
          </a:xfrm>
        </p:spPr>
        <p:txBody>
          <a:bodyPr/>
          <a:lstStyle/>
          <a:p>
            <a:r>
              <a:rPr lang="en-US" dirty="0" smtClean="0"/>
              <a:t>SPP has performed two qualitative assessments since the final CPP rule was issued</a:t>
            </a:r>
          </a:p>
          <a:p>
            <a:pPr lvl="1"/>
            <a:r>
              <a:rPr lang="en-US" dirty="0" smtClean="0"/>
              <a:t>Mass-based versus rate-based compliance approach</a:t>
            </a:r>
          </a:p>
          <a:p>
            <a:pPr lvl="1"/>
            <a:r>
              <a:rPr lang="en-US" dirty="0" smtClean="0"/>
              <a:t>Draft Federal Plan</a:t>
            </a:r>
          </a:p>
          <a:p>
            <a:r>
              <a:rPr lang="en-US" dirty="0" smtClean="0"/>
              <a:t>SPP has developed whitepapers that describe its assessments, primarily focusing on reliability and market efficiency concerns</a:t>
            </a:r>
          </a:p>
          <a:p>
            <a:r>
              <a:rPr lang="en-US" dirty="0" smtClean="0"/>
              <a:t>Latest versions of these whitepapers can be found at: </a:t>
            </a:r>
          </a:p>
          <a:p>
            <a:pPr marL="971550" lvl="2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http</a:t>
            </a:r>
            <a:r>
              <a:rPr lang="en-US" dirty="0">
                <a:solidFill>
                  <a:srgbClr val="FF0000"/>
                </a:solidFill>
              </a:rPr>
              <a:t>://www.spp.org/spp-documents-filings/?id=28580 </a:t>
            </a:r>
            <a:endParaRPr lang="en-US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6AA5-4FA5-4716-81D6-9442A555257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46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Conclusions from SPP’s Assessments*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lvl="0"/>
            <a:r>
              <a:rPr lang="en-US" dirty="0" smtClean="0"/>
              <a:t>New generation and transmission infrastructure likely needed to facilitate reliable compliance with CPP</a:t>
            </a:r>
          </a:p>
          <a:p>
            <a:pPr lvl="0"/>
            <a:r>
              <a:rPr lang="en-US" dirty="0" smtClean="0"/>
              <a:t>State approaches to compliance that do not rely on market-based carbon trading are </a:t>
            </a:r>
            <a:r>
              <a:rPr lang="en-US" dirty="0"/>
              <a:t>more costly </a:t>
            </a:r>
            <a:r>
              <a:rPr lang="en-US" dirty="0" smtClean="0"/>
              <a:t>and less reliable than regional approach or market-based approaches</a:t>
            </a:r>
            <a:endParaRPr lang="en-US" dirty="0"/>
          </a:p>
          <a:p>
            <a:r>
              <a:rPr lang="en-US" dirty="0" smtClean="0"/>
              <a:t>State approaches to compliance that do not rely on market-based carbon trading are likely to require more </a:t>
            </a:r>
            <a:r>
              <a:rPr lang="en-US" dirty="0"/>
              <a:t>new generation and transmission infrastructure </a:t>
            </a:r>
            <a:r>
              <a:rPr lang="en-US" dirty="0" smtClean="0"/>
              <a:t>than regional or market-based approaches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AB7CD-3293-4C6E-890A-1F0B4198E32D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966936"/>
            <a:ext cx="8153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*</a:t>
            </a:r>
            <a:r>
              <a:rPr lang="en-US" sz="1400" i="1" dirty="0" smtClean="0">
                <a:solidFill>
                  <a:srgbClr val="FF0000"/>
                </a:solidFill>
              </a:rPr>
              <a:t>In SPP’s quantitative assessments of the draft rule, the state-by-state approach was characterized by a lack of interstate carbon trading. State plans that incorporate trading ready provisions that are compatible can achieve similar results as the regional approach evaluated by SPP.</a:t>
            </a:r>
            <a:endParaRPr lang="en-US" sz="1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83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15962"/>
          </a:xfrm>
        </p:spPr>
        <p:txBody>
          <a:bodyPr>
            <a:normAutofit/>
          </a:bodyPr>
          <a:lstStyle/>
          <a:p>
            <a:r>
              <a:rPr lang="en-US" dirty="0" smtClean="0"/>
              <a:t>Conclusions from SPP’s Assessments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754563"/>
          </a:xfrm>
        </p:spPr>
        <p:txBody>
          <a:bodyPr/>
          <a:lstStyle/>
          <a:p>
            <a:r>
              <a:rPr lang="en-US" dirty="0" smtClean="0"/>
              <a:t>Both mass-based and rate-based approaches to compliance have advantages and disadvantages </a:t>
            </a:r>
          </a:p>
          <a:p>
            <a:r>
              <a:rPr lang="en-US" dirty="0" smtClean="0"/>
              <a:t>SPP is not currently advocating for one approach but does point out the following:</a:t>
            </a:r>
          </a:p>
          <a:p>
            <a:pPr lvl="1"/>
            <a:r>
              <a:rPr lang="en-US" dirty="0" smtClean="0"/>
              <a:t>An approach that incents addition of more generation </a:t>
            </a:r>
            <a:r>
              <a:rPr lang="en-US" dirty="0"/>
              <a:t>and/or </a:t>
            </a:r>
            <a:r>
              <a:rPr lang="en-US" dirty="0" smtClean="0"/>
              <a:t>retirements </a:t>
            </a:r>
            <a:r>
              <a:rPr lang="en-US" dirty="0"/>
              <a:t>of existing </a:t>
            </a:r>
            <a:r>
              <a:rPr lang="en-US" dirty="0" smtClean="0"/>
              <a:t>generation will impact need for more transmission expansion</a:t>
            </a:r>
          </a:p>
          <a:p>
            <a:pPr lvl="1"/>
            <a:r>
              <a:rPr lang="en-US" dirty="0" smtClean="0"/>
              <a:t>An approach that increases carbon market liquidity improves SPP’s ability to dispatch reliably and efficiently</a:t>
            </a:r>
          </a:p>
          <a:p>
            <a:r>
              <a:rPr lang="en-US" dirty="0" smtClean="0"/>
              <a:t>Flexibility afforded by compliance plan impacts reliability and cost effectiveness more than the mass-based/rate-based decision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96AA5-4FA5-4716-81D6-9442A555257C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41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B7ECB3-6CCC-4822-A411-F40939A72B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CC092F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000" dirty="0" smtClean="0"/>
              <a:t>PATH FORWARD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5558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815" y="425451"/>
            <a:ext cx="8458200" cy="715962"/>
          </a:xfrm>
        </p:spPr>
        <p:txBody>
          <a:bodyPr>
            <a:normAutofit/>
          </a:bodyPr>
          <a:lstStyle/>
          <a:p>
            <a:r>
              <a:rPr lang="en-US" dirty="0" smtClean="0"/>
              <a:t>CPP Compliance Considerations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AB7CD-3293-4C6E-890A-1F0B4198E32D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3115" y="1219200"/>
            <a:ext cx="8343900" cy="513715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b="0" dirty="0" smtClean="0"/>
              <a:t>SPP studies indicate a regional approach to compliance is more cost effective than a state-by-state approach and less disruptive of SPP’s reliability &amp; economic benefits</a:t>
            </a:r>
            <a:endParaRPr lang="en-US" b="0" dirty="0"/>
          </a:p>
          <a:p>
            <a:pPr>
              <a:buFont typeface="+mj-lt"/>
              <a:buAutoNum type="arabicPeriod"/>
            </a:pPr>
            <a:r>
              <a:rPr lang="en-US" b="0" dirty="0" smtClean="0"/>
              <a:t>A regional compliance approach does not have to depend on a single compliance plan for a region, but could be accomplished with compatible state compliance plans that rely on market-based solutions</a:t>
            </a:r>
          </a:p>
          <a:p>
            <a:pPr>
              <a:buFont typeface="+mj-lt"/>
              <a:buAutoNum type="arabicPeriod"/>
            </a:pPr>
            <a:r>
              <a:rPr lang="en-US" b="0" dirty="0" smtClean="0"/>
              <a:t>States </a:t>
            </a:r>
            <a:r>
              <a:rPr lang="en-US" b="0" dirty="0"/>
              <a:t>are encouraged to </a:t>
            </a:r>
            <a:r>
              <a:rPr lang="en-US" b="0" dirty="0" smtClean="0"/>
              <a:t>develop plans, even if litigating, </a:t>
            </a:r>
            <a:r>
              <a:rPr lang="en-US" b="0" dirty="0"/>
              <a:t>rather than waiting for EPA’s Federal Plan to be </a:t>
            </a:r>
            <a:r>
              <a:rPr lang="en-US" b="0" dirty="0" smtClean="0"/>
              <a:t>imposed</a:t>
            </a:r>
          </a:p>
        </p:txBody>
      </p:sp>
    </p:spTree>
    <p:extLst>
      <p:ext uri="{BB962C8B-B14F-4D97-AF65-F5344CB8AC3E}">
        <p14:creationId xmlns:p14="http://schemas.microsoft.com/office/powerpoint/2010/main" val="375470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815" y="425451"/>
            <a:ext cx="8458200" cy="715962"/>
          </a:xfrm>
        </p:spPr>
        <p:txBody>
          <a:bodyPr>
            <a:normAutofit/>
          </a:bodyPr>
          <a:lstStyle/>
          <a:p>
            <a:r>
              <a:rPr lang="en-US" dirty="0" smtClean="0"/>
              <a:t>CPP Compliance Considerations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CAB7CD-3293-4C6E-890A-1F0B4198E32D}" type="slidenum">
              <a:rPr lang="en-US" smtClean="0">
                <a:solidFill>
                  <a:srgbClr val="3B3B3B">
                    <a:tint val="75000"/>
                  </a:srgbClr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3B3B3B">
                  <a:tint val="75000"/>
                </a:srgbClr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3115" y="1219200"/>
            <a:ext cx="8343900" cy="5137150"/>
          </a:xfrm>
        </p:spPr>
        <p:txBody>
          <a:bodyPr/>
          <a:lstStyle/>
          <a:p>
            <a:pPr>
              <a:buFont typeface="+mj-lt"/>
              <a:buAutoNum type="arabicPeriod" startAt="4"/>
            </a:pPr>
            <a:r>
              <a:rPr lang="en-US" b="0" dirty="0" smtClean="0"/>
              <a:t>SPP </a:t>
            </a:r>
            <a:r>
              <a:rPr lang="en-US" b="0" dirty="0"/>
              <a:t>is </a:t>
            </a:r>
            <a:r>
              <a:rPr lang="en-US" b="0" dirty="0" smtClean="0"/>
              <a:t>responsible for planning and operating the electric transmission system across its 14-state region </a:t>
            </a:r>
            <a:r>
              <a:rPr lang="en-US" b="0" dirty="0"/>
              <a:t>and is </a:t>
            </a:r>
            <a:r>
              <a:rPr lang="en-US" b="0" dirty="0" smtClean="0"/>
              <a:t>best equipped to assess reliability </a:t>
            </a:r>
            <a:r>
              <a:rPr lang="en-US" b="0" dirty="0"/>
              <a:t>impacts </a:t>
            </a:r>
            <a:r>
              <a:rPr lang="en-US" b="0" dirty="0" smtClean="0"/>
              <a:t>of state compliance plans to </a:t>
            </a:r>
            <a:r>
              <a:rPr lang="en-US" b="0" dirty="0"/>
              <a:t>the SPP </a:t>
            </a:r>
            <a:r>
              <a:rPr lang="en-US" b="0" dirty="0" smtClean="0"/>
              <a:t>region</a:t>
            </a:r>
          </a:p>
          <a:p>
            <a:pPr>
              <a:buFont typeface="+mj-lt"/>
              <a:buAutoNum type="arabicPeriod" startAt="4"/>
            </a:pPr>
            <a:r>
              <a:rPr lang="en-US" b="0" dirty="0" smtClean="0"/>
              <a:t>SPP can best assess reliability impacts to its region by performing a consolidated review of the compliance plans for states operating in SPP</a:t>
            </a:r>
          </a:p>
          <a:p>
            <a:pPr>
              <a:buFont typeface="+mj-lt"/>
              <a:buAutoNum type="arabicPeriod" startAt="4"/>
            </a:pPr>
            <a:r>
              <a:rPr lang="en-US" b="0" dirty="0" smtClean="0"/>
              <a:t>SPP stands ready to assist any way that it can to ensure a reliable</a:t>
            </a:r>
            <a:r>
              <a:rPr lang="en-US" b="0" dirty="0"/>
              <a:t>, cost effective </a:t>
            </a:r>
            <a:r>
              <a:rPr lang="en-US" b="0" dirty="0" smtClean="0"/>
              <a:t>approach to compliance</a:t>
            </a:r>
          </a:p>
          <a:p>
            <a:pPr>
              <a:buFont typeface="+mj-lt"/>
              <a:buAutoNum type="arabicPeriod" startAt="4"/>
            </a:pPr>
            <a:r>
              <a:rPr lang="en-US" b="0" dirty="0" smtClean="0"/>
              <a:t>SPP is working with its neighbors to develop a coordination plan</a:t>
            </a:r>
          </a:p>
        </p:txBody>
      </p:sp>
    </p:spTree>
    <p:extLst>
      <p:ext uri="{BB962C8B-B14F-4D97-AF65-F5344CB8AC3E}">
        <p14:creationId xmlns:p14="http://schemas.microsoft.com/office/powerpoint/2010/main" val="138428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PP_Customized_Template">
  <a:themeElements>
    <a:clrScheme name="SPP">
      <a:dk1>
        <a:srgbClr val="3B3B3B"/>
      </a:dk1>
      <a:lt1>
        <a:srgbClr val="F8F8F8"/>
      </a:lt1>
      <a:dk2>
        <a:srgbClr val="929292"/>
      </a:dk2>
      <a:lt2>
        <a:srgbClr val="D3D3D3"/>
      </a:lt2>
      <a:accent1>
        <a:srgbClr val="C00000"/>
      </a:accent1>
      <a:accent2>
        <a:srgbClr val="FFB375"/>
      </a:accent2>
      <a:accent3>
        <a:srgbClr val="A8BFDF"/>
      </a:accent3>
      <a:accent4>
        <a:srgbClr val="FF0000"/>
      </a:accent4>
      <a:accent5>
        <a:srgbClr val="474B78"/>
      </a:accent5>
      <a:accent6>
        <a:srgbClr val="7D3C4A"/>
      </a:accent6>
      <a:hlink>
        <a:srgbClr val="C00000"/>
      </a:hlink>
      <a:folHlink>
        <a:srgbClr val="FF404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SPP">
      <a:dk1>
        <a:srgbClr val="3B3B3B"/>
      </a:dk1>
      <a:lt1>
        <a:srgbClr val="F8F8F8"/>
      </a:lt1>
      <a:dk2>
        <a:srgbClr val="929292"/>
      </a:dk2>
      <a:lt2>
        <a:srgbClr val="D3D3D3"/>
      </a:lt2>
      <a:accent1>
        <a:srgbClr val="C00000"/>
      </a:accent1>
      <a:accent2>
        <a:srgbClr val="FFB375"/>
      </a:accent2>
      <a:accent3>
        <a:srgbClr val="A8BFDF"/>
      </a:accent3>
      <a:accent4>
        <a:srgbClr val="FF0000"/>
      </a:accent4>
      <a:accent5>
        <a:srgbClr val="474B78"/>
      </a:accent5>
      <a:accent6>
        <a:srgbClr val="7D3C4A"/>
      </a:accent6>
      <a:hlink>
        <a:srgbClr val="C00000"/>
      </a:hlink>
      <a:folHlink>
        <a:srgbClr val="FF404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PP_PowerPoint_Template_Alternate">
  <a:themeElements>
    <a:clrScheme name="SPP">
      <a:dk1>
        <a:srgbClr val="3B3B3B"/>
      </a:dk1>
      <a:lt1>
        <a:srgbClr val="F8F8F8"/>
      </a:lt1>
      <a:dk2>
        <a:srgbClr val="929292"/>
      </a:dk2>
      <a:lt2>
        <a:srgbClr val="D3D3D3"/>
      </a:lt2>
      <a:accent1>
        <a:srgbClr val="C00000"/>
      </a:accent1>
      <a:accent2>
        <a:srgbClr val="FFB375"/>
      </a:accent2>
      <a:accent3>
        <a:srgbClr val="A8BFDF"/>
      </a:accent3>
      <a:accent4>
        <a:srgbClr val="FF0000"/>
      </a:accent4>
      <a:accent5>
        <a:srgbClr val="474B78"/>
      </a:accent5>
      <a:accent6>
        <a:srgbClr val="7D3C4A"/>
      </a:accent6>
      <a:hlink>
        <a:srgbClr val="C00000"/>
      </a:hlink>
      <a:folHlink>
        <a:srgbClr val="FF404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PP_PowerPoint_Template_Alternate">
  <a:themeElements>
    <a:clrScheme name="SPP">
      <a:dk1>
        <a:srgbClr val="3B3B3B"/>
      </a:dk1>
      <a:lt1>
        <a:srgbClr val="F8F8F8"/>
      </a:lt1>
      <a:dk2>
        <a:srgbClr val="929292"/>
      </a:dk2>
      <a:lt2>
        <a:srgbClr val="D3D3D3"/>
      </a:lt2>
      <a:accent1>
        <a:srgbClr val="C00000"/>
      </a:accent1>
      <a:accent2>
        <a:srgbClr val="FFB375"/>
      </a:accent2>
      <a:accent3>
        <a:srgbClr val="A8BFDF"/>
      </a:accent3>
      <a:accent4>
        <a:srgbClr val="FF0000"/>
      </a:accent4>
      <a:accent5>
        <a:srgbClr val="474B78"/>
      </a:accent5>
      <a:accent6>
        <a:srgbClr val="7D3C4A"/>
      </a:accent6>
      <a:hlink>
        <a:srgbClr val="C00000"/>
      </a:hlink>
      <a:folHlink>
        <a:srgbClr val="FF404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DRAFT SPP PowerPoint Template">
  <a:themeElements>
    <a:clrScheme name="SPP colors">
      <a:dk1>
        <a:sysClr val="windowText" lastClr="000000"/>
      </a:dk1>
      <a:lt1>
        <a:sysClr val="window" lastClr="FFFFFF"/>
      </a:lt1>
      <a:dk2>
        <a:srgbClr val="595959"/>
      </a:dk2>
      <a:lt2>
        <a:srgbClr val="A5A5A5"/>
      </a:lt2>
      <a:accent1>
        <a:srgbClr val="C00000"/>
      </a:accent1>
      <a:accent2>
        <a:srgbClr val="00B050"/>
      </a:accent2>
      <a:accent3>
        <a:srgbClr val="FFC000"/>
      </a:accent3>
      <a:accent4>
        <a:srgbClr val="1A3361"/>
      </a:accent4>
      <a:accent5>
        <a:srgbClr val="E65C01"/>
      </a:accent5>
      <a:accent6>
        <a:srgbClr val="7030A0"/>
      </a:accent6>
      <a:hlink>
        <a:srgbClr val="244582"/>
      </a:hlink>
      <a:folHlink>
        <a:srgbClr val="24458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SPP_PowerPoint_Template_Alternate">
  <a:themeElements>
    <a:clrScheme name="SPP">
      <a:dk1>
        <a:srgbClr val="3B3B3B"/>
      </a:dk1>
      <a:lt1>
        <a:srgbClr val="F8F8F8"/>
      </a:lt1>
      <a:dk2>
        <a:srgbClr val="929292"/>
      </a:dk2>
      <a:lt2>
        <a:srgbClr val="D3D3D3"/>
      </a:lt2>
      <a:accent1>
        <a:srgbClr val="C00000"/>
      </a:accent1>
      <a:accent2>
        <a:srgbClr val="FFB375"/>
      </a:accent2>
      <a:accent3>
        <a:srgbClr val="A8BFDF"/>
      </a:accent3>
      <a:accent4>
        <a:srgbClr val="FF0000"/>
      </a:accent4>
      <a:accent5>
        <a:srgbClr val="474B78"/>
      </a:accent5>
      <a:accent6>
        <a:srgbClr val="7D3C4A"/>
      </a:accent6>
      <a:hlink>
        <a:srgbClr val="C00000"/>
      </a:hlink>
      <a:folHlink>
        <a:srgbClr val="FF404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3_DRAFT SPP PowerPoint Template">
  <a:themeElements>
    <a:clrScheme name="SPP colors">
      <a:dk1>
        <a:sysClr val="windowText" lastClr="000000"/>
      </a:dk1>
      <a:lt1>
        <a:sysClr val="window" lastClr="FFFFFF"/>
      </a:lt1>
      <a:dk2>
        <a:srgbClr val="595959"/>
      </a:dk2>
      <a:lt2>
        <a:srgbClr val="A5A5A5"/>
      </a:lt2>
      <a:accent1>
        <a:srgbClr val="C00000"/>
      </a:accent1>
      <a:accent2>
        <a:srgbClr val="00B050"/>
      </a:accent2>
      <a:accent3>
        <a:srgbClr val="FFC000"/>
      </a:accent3>
      <a:accent4>
        <a:srgbClr val="1A3361"/>
      </a:accent4>
      <a:accent5>
        <a:srgbClr val="E65C01"/>
      </a:accent5>
      <a:accent6>
        <a:srgbClr val="7030A0"/>
      </a:accent6>
      <a:hlink>
        <a:srgbClr val="244582"/>
      </a:hlink>
      <a:folHlink>
        <a:srgbClr val="24458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4_DRAFT SPP PowerPoint Template">
  <a:themeElements>
    <a:clrScheme name="SPP colors">
      <a:dk1>
        <a:sysClr val="windowText" lastClr="000000"/>
      </a:dk1>
      <a:lt1>
        <a:sysClr val="window" lastClr="FFFFFF"/>
      </a:lt1>
      <a:dk2>
        <a:srgbClr val="595959"/>
      </a:dk2>
      <a:lt2>
        <a:srgbClr val="A5A5A5"/>
      </a:lt2>
      <a:accent1>
        <a:srgbClr val="C00000"/>
      </a:accent1>
      <a:accent2>
        <a:srgbClr val="00B050"/>
      </a:accent2>
      <a:accent3>
        <a:srgbClr val="FFC000"/>
      </a:accent3>
      <a:accent4>
        <a:srgbClr val="1A3361"/>
      </a:accent4>
      <a:accent5>
        <a:srgbClr val="E65C01"/>
      </a:accent5>
      <a:accent6>
        <a:srgbClr val="7030A0"/>
      </a:accent6>
      <a:hlink>
        <a:srgbClr val="244582"/>
      </a:hlink>
      <a:folHlink>
        <a:srgbClr val="24458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SPP_PowerPoint_Template_Alternate">
  <a:themeElements>
    <a:clrScheme name="SPP">
      <a:dk1>
        <a:srgbClr val="3B3B3B"/>
      </a:dk1>
      <a:lt1>
        <a:srgbClr val="F8F8F8"/>
      </a:lt1>
      <a:dk2>
        <a:srgbClr val="929292"/>
      </a:dk2>
      <a:lt2>
        <a:srgbClr val="D3D3D3"/>
      </a:lt2>
      <a:accent1>
        <a:srgbClr val="C00000"/>
      </a:accent1>
      <a:accent2>
        <a:srgbClr val="FFB375"/>
      </a:accent2>
      <a:accent3>
        <a:srgbClr val="A8BFDF"/>
      </a:accent3>
      <a:accent4>
        <a:srgbClr val="FF0000"/>
      </a:accent4>
      <a:accent5>
        <a:srgbClr val="474B78"/>
      </a:accent5>
      <a:accent6>
        <a:srgbClr val="7D3C4A"/>
      </a:accent6>
      <a:hlink>
        <a:srgbClr val="C00000"/>
      </a:hlink>
      <a:folHlink>
        <a:srgbClr val="FF404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25123</TotalTime>
  <Words>591</Words>
  <Application>Microsoft Office PowerPoint</Application>
  <PresentationFormat>On-screen Show (4:3)</PresentationFormat>
  <Paragraphs>83</Paragraphs>
  <Slides>11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1_SPP_Customized_Template</vt:lpstr>
      <vt:lpstr>Custom Design</vt:lpstr>
      <vt:lpstr>1_SPP_PowerPoint_Template_Alternate</vt:lpstr>
      <vt:lpstr>SPP_PowerPoint_Template_Alternate</vt:lpstr>
      <vt:lpstr>1_DRAFT SPP PowerPoint Template</vt:lpstr>
      <vt:lpstr>3_SPP_PowerPoint_Template_Alternate</vt:lpstr>
      <vt:lpstr>13_DRAFT SPP PowerPoint Template</vt:lpstr>
      <vt:lpstr>14_DRAFT SPP PowerPoint Template</vt:lpstr>
      <vt:lpstr>2_SPP_PowerPoint_Template_Alternate</vt:lpstr>
      <vt:lpstr>Clean Power Plan Compliance  Lanny Nickell  Presentation to MOPSC EW-2012-0065 Environmental Compliance Workshop</vt:lpstr>
      <vt:lpstr>PowerPoint Presentation</vt:lpstr>
      <vt:lpstr>Quantitative CPP Assessments</vt:lpstr>
      <vt:lpstr>Qualitative CPP Assessments</vt:lpstr>
      <vt:lpstr>Conclusions from SPP’s Assessments*</vt:lpstr>
      <vt:lpstr>Conclusions from SPP’s Assessments</vt:lpstr>
      <vt:lpstr>PowerPoint Presentation</vt:lpstr>
      <vt:lpstr>CPP Compliance Considerations</vt:lpstr>
      <vt:lpstr>CPP Compliance Considerations</vt:lpstr>
      <vt:lpstr>SPP’s Transmission Build Cycle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Milestones</dc:title>
  <dc:creator>Rosemary  Sacris</dc:creator>
  <cp:lastModifiedBy>Sundermeyer, Susan</cp:lastModifiedBy>
  <cp:revision>443</cp:revision>
  <cp:lastPrinted>2016-02-02T21:32:09Z</cp:lastPrinted>
  <dcterms:created xsi:type="dcterms:W3CDTF">2013-08-01T00:11:49Z</dcterms:created>
  <dcterms:modified xsi:type="dcterms:W3CDTF">2016-02-03T19:52:50Z</dcterms:modified>
</cp:coreProperties>
</file>