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0" r:id="rId5"/>
    <p:sldMasterId id="2147483721" r:id="rId6"/>
    <p:sldMasterId id="2147483733" r:id="rId7"/>
    <p:sldMasterId id="2147483745" r:id="rId8"/>
    <p:sldMasterId id="2147483757" r:id="rId9"/>
  </p:sldMasterIdLst>
  <p:notesMasterIdLst>
    <p:notesMasterId r:id="rId21"/>
  </p:notesMasterIdLst>
  <p:handoutMasterIdLst>
    <p:handoutMasterId r:id="rId22"/>
  </p:handoutMasterIdLst>
  <p:sldIdLst>
    <p:sldId id="299" r:id="rId10"/>
    <p:sldId id="396" r:id="rId11"/>
    <p:sldId id="357" r:id="rId12"/>
    <p:sldId id="408" r:id="rId13"/>
    <p:sldId id="367" r:id="rId14"/>
    <p:sldId id="409" r:id="rId15"/>
    <p:sldId id="400" r:id="rId16"/>
    <p:sldId id="402" r:id="rId17"/>
    <p:sldId id="384" r:id="rId18"/>
    <p:sldId id="394" r:id="rId19"/>
    <p:sldId id="38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52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5184">
          <p15:clr>
            <a:srgbClr val="A4A3A4"/>
          </p15:clr>
        </p15:guide>
        <p15:guide id="4" pos="440">
          <p15:clr>
            <a:srgbClr val="A4A3A4"/>
          </p15:clr>
        </p15:guide>
        <p15:guide id="5" pos="1056">
          <p15:clr>
            <a:srgbClr val="A4A3A4"/>
          </p15:clr>
        </p15:guide>
        <p15:guide id="6" pos="4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mary  Sacris" initials="R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6" autoAdjust="0"/>
  </p:normalViewPr>
  <p:slideViewPr>
    <p:cSldViewPr>
      <p:cViewPr varScale="1">
        <p:scale>
          <a:sx n="81" d="100"/>
          <a:sy n="81" d="100"/>
        </p:scale>
        <p:origin x="-202" y="-82"/>
      </p:cViewPr>
      <p:guideLst>
        <p:guide orient="horz" pos="3152"/>
        <p:guide orient="horz" pos="1104"/>
        <p:guide pos="5184"/>
        <p:guide pos="440"/>
        <p:guide pos="1056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1E5CE-2853-4A9B-8D7D-B7795A1B4F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438EEF-A30E-4E9F-9582-92E1C28C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B1C750-CA0C-4A69-8306-6499304C5E7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D29F89-4803-4764-8B4F-92A3B989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749C3-4B7B-4047-A836-F6D60B4978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9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GaramondPro-Regular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E223D-9BD3-44E8-B481-98B4FAC95B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7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292E9-239E-4FAE-B8D2-FDA5FCA9B3D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3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29F89-4803-4764-8B4F-92A3B98993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29F89-4803-4764-8B4F-92A3B98993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5285308" y="14278716"/>
            <a:ext cx="4042419" cy="7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9109" tIns="69556" rIns="139109" bIns="69556" anchor="b"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F2B8AFE-0019-4DD0-8C8D-D359D7264260}" type="slidenum">
              <a:rPr lang="en-US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1128713"/>
            <a:ext cx="7507288" cy="563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912" y="7139359"/>
            <a:ext cx="6837904" cy="6761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9109" tIns="69556" rIns="139109" bIns="695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74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werpoint-Title-Slide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5EA1935-3A62-42B0-8EE4-401A36C34356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40826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07D-864A-43CB-A83B-43DFBC2715A3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F7FB-8C75-42E4-AF1D-22B055BE731A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EC1CB1D-D244-4B1A-ABF7-907DBBC99212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0651-19DC-4822-8C26-056DEDF5B283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E21C66-65B0-4856-8521-C42568CEBEC6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0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B406-566C-4DDB-8847-9CDC0B7D4130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EE7A7A4-8FBE-4B56-8BD1-5987E957CEE3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itle-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7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itle-Slide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Title-Slide-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1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66E3-CACB-4047-87F9-0110116048F0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6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5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 sz="2600"/>
            </a:lvl1pPr>
            <a:lvl2pPr marL="914400" indent="-457200">
              <a:spcAft>
                <a:spcPts val="600"/>
              </a:spcAft>
              <a:buFont typeface="+mj-lt"/>
              <a:buAutoNum type="alphaLcPeriod"/>
              <a:defRPr sz="2400"/>
            </a:lvl2pPr>
            <a:lvl3pPr marL="1428750" indent="-514350">
              <a:spcAft>
                <a:spcPts val="600"/>
              </a:spcAft>
              <a:buFont typeface="+mj-lt"/>
              <a:buAutoNum type="romanLcPeriod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8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werpoint-Title-Slide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770484-134D-45F5-86FA-D7F24006A433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9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C2B3-A812-4203-BE78-D20E48B069E9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5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1786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C3-D996-4101-A57E-CAB1B68DEBB2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1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E448-3CBF-4925-BAC5-A6C41FBBE81A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76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07D-864A-43CB-A83B-43DFBC2715A3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itle-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57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pic>
        <p:nvPicPr>
          <p:cNvPr id="4" name="Picture 3" descr="Powerpoint-Title-Slide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ection-Brea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94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66E3-CACB-4047-87F9-0110116048F0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2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-Section-Brea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107F8D8-E62F-4FEB-89CB-5EE28C489A42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4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 sz="2600"/>
            </a:lvl1pPr>
            <a:lvl2pPr marL="914400" indent="-457200">
              <a:spcAft>
                <a:spcPts val="600"/>
              </a:spcAft>
              <a:buFont typeface="+mj-lt"/>
              <a:buAutoNum type="alphaLcPeriod"/>
              <a:defRPr sz="2400"/>
            </a:lvl2pPr>
            <a:lvl3pPr marL="1428750" indent="-514350">
              <a:spcAft>
                <a:spcPts val="600"/>
              </a:spcAft>
              <a:buFont typeface="+mj-lt"/>
              <a:buAutoNum type="romanLcPeriod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83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C2B3-A812-4203-BE78-D20E48B069E9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0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345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C3-D996-4101-A57E-CAB1B68DEBB2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7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E448-3CBF-4925-BAC5-A6C41FBBE81A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07D-864A-43CB-A83B-43DFBC2715A3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3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itle-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1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pic>
        <p:nvPicPr>
          <p:cNvPr id="4" name="Picture 3" descr="Powerpoint-Title-Slide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96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ection-Brea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6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66E3-CACB-4047-87F9-0110116048F0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3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1317-337F-430F-9C0F-9ACF970E557A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D5E1EC-9C7D-4989-9DC5-C81134B7723F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59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35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 sz="2600"/>
            </a:lvl1pPr>
            <a:lvl2pPr marL="914400" indent="-457200">
              <a:spcAft>
                <a:spcPts val="600"/>
              </a:spcAft>
              <a:buFont typeface="+mj-lt"/>
              <a:buAutoNum type="alphaLcPeriod"/>
              <a:defRPr sz="2400"/>
            </a:lvl2pPr>
            <a:lvl3pPr marL="1428750" indent="-514350">
              <a:spcAft>
                <a:spcPts val="600"/>
              </a:spcAft>
              <a:buFont typeface="+mj-lt"/>
              <a:buAutoNum type="romanLcPeriod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5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C2B3-A812-4203-BE78-D20E48B069E9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5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780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C3-D996-4101-A57E-CAB1B68DEBB2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47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E448-3CBF-4925-BAC5-A6C41FBBE81A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47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07D-864A-43CB-A83B-43DFBC2715A3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7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owerpoint-Title-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266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owerpoint-Title-Slid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0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-Section-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4932-93AA-46E9-BAAC-4C8C0C24624D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CAB7CD-3293-4C6E-890A-1F0B4198E32D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6619-EAE2-4BA8-8D1E-0D930B13EB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48C3-1111-4FEE-A465-9603E3D8D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03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3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B088-48F7-4EFC-AA6F-6FB73ECC3B1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ECB3-6CCC-4822-A411-F40939A72B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98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5BB8-C6D4-4C7F-BB6D-FD9EDC6B93A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F20A-AB7D-45FD-B369-F664A7972E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96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2444-878E-4A1E-AF7D-EC2F737C77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047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DBA8-14F5-4E66-8288-ADB47FCF68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EE7E-24AD-47D2-9CAA-5F1AA2E56F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4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3EB5-CDE6-44C0-ABAE-1799EC1BC5C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E780-38DD-4D94-8844-3EC1ECE85B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19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3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B12E-B5E3-4E7F-86CE-E9FE63F7446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E1B0-F193-4771-A800-05F9E4C0FC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40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werpoint-Title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08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werpoint-Title-Slid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B7FE1CB9-6587-4B09-814B-6CB5F1A79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23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-Section-Brea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3B183340-2790-42D5-92A7-3331A52E8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5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658E-3396-4787-BF3D-ACCD2F6AC50E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777A4F-B592-4341-B124-F16646B84123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8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F56506-C4F1-49F5-8383-2E5A156D5FAC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3EA73C89-2BE0-473C-ABD2-212A3EAD6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45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9C11AF-C883-411A-B01E-234A012DFE05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B6B6BB7D-AC7E-4F65-8740-E02A7C74C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74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 sz="2600"/>
            </a:lvl1pPr>
            <a:lvl2pPr marL="914400" indent="-457200">
              <a:spcAft>
                <a:spcPts val="600"/>
              </a:spcAft>
              <a:buFont typeface="+mj-lt"/>
              <a:buAutoNum type="alphaLcPeriod"/>
              <a:defRPr sz="2400"/>
            </a:lvl2pPr>
            <a:lvl3pPr marL="1428750" indent="-514350">
              <a:spcAft>
                <a:spcPts val="600"/>
              </a:spcAft>
              <a:buFont typeface="+mj-lt"/>
              <a:buAutoNum type="romanLcPeriod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1B1E1A-AC56-4462-8041-43D911701640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65CBB480-FF99-48E3-A271-01734FBB4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26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9F4E7D-05E3-4A16-80BA-F5EC6FA2178F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DEAF602A-D7A8-4786-A77D-C2C56F275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32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11C270-C033-4948-A6AE-E77DE7412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2465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8D3D61-8FCE-4117-99E8-5AA2CA32AEA4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2EC8CDA9-305A-4497-8994-57928D226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86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91339F-1335-4C5B-AD3E-EBAC30D68210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51B92DD3-84F1-4872-9E0F-B38D45808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21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F68097-3439-4BC6-A089-9EA438951997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5B490FF3-6133-4A23-8712-A46A1F8C9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03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owerpoint-Title-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24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owerpoint-Title-Slid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4495800"/>
            <a:ext cx="8229600" cy="1524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69EC-752F-48B2-86F4-83B769537085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60BAF0D-57AC-4C85-9FF2-A466D706B9E5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3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-Section-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7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29BA-3AEB-4C95-B59F-93BE8A4D08F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C21D-F2A5-432A-A26A-F1653A2C8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46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3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35B7-B530-4A87-898A-55C9E24BFD0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91B6D-0529-42D8-9947-94B5CC8A3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777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CE63-8603-406F-8BF5-12012641E33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94BE-C2C6-462F-BC0F-E6E65BC35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079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6129B-524D-41E1-A08F-28E5FE014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90772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DA8C-EF72-459A-AFCE-0498BE24C0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30F5-5390-4DDA-833B-81C969DAB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935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52A5-0DBA-4BB8-BF84-D33DA1938AB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7D64-C6DF-49D7-8AF3-866728850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8751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3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06A5-4942-4C9D-834F-BE5E5F76CE1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53F0-89AE-47EC-91A8-A6EAAE8DA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465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A85F-8ACA-4064-BD7C-E25B271C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231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owerpoint-Title-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4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10000"/>
            <a:ext cx="40386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10000"/>
            <a:ext cx="40386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CF78-4A79-44AC-B692-5BE08D52DCA0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F9D2FC7-45CA-4AF5-A301-891675C609CE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5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owerpoint-Title-Slid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97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-Section-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47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7E7C-D39B-4E09-88FD-7FCE838A5E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EF1F-0F2A-4E9D-A019-57FA3B22C8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25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3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4C12-F0CA-42B8-858B-057ED19767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CEE8-4880-44EC-AB3E-3848893E27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6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8519-9F7F-4E9B-9C59-1CBF629BAD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7887-00CD-4ABD-8DEB-3D143B7AB5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9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7E76-6464-4D3C-AE81-83CE148EED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51595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D4A4-CE59-46C5-8738-665D145149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06E5-A7F5-47E7-B182-F25561C9D7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802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F1CA-39B5-48E9-B9DC-ABF1739C9F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00F9-AB67-4ED3-B71B-687E7F9B1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89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300"/>
            </a:lvl2pPr>
            <a:lvl3pPr>
              <a:spcAft>
                <a:spcPts val="12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837D-DB81-4E42-A464-7D1E79489A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812C-F110-4C68-A3F6-0A3E677B45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90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F1A0-49F5-436A-9F9E-B1CCE95BB2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2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25908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200400" y="1371600"/>
            <a:ext cx="25908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943600" y="1371600"/>
            <a:ext cx="25908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810001"/>
            <a:ext cx="25908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3200400" y="3810000"/>
            <a:ext cx="25908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5943600" y="3810000"/>
            <a:ext cx="2590800" cy="22859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D366-F8A8-41F4-9DCD-4BBE63F15C8F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2E969C-374A-46BE-90DE-B00D0BC0F493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91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itle-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3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pic>
        <p:nvPicPr>
          <p:cNvPr id="4" name="Picture 3" descr="Powerpoint-Title-Slide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18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efaul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ection-Brea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86200" cy="29718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8862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13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66E3-CACB-4047-87F9-0110116048F0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680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Arial" pitchFamily="34" charset="0"/>
              <a:buChar char="•"/>
              <a:defRPr sz="2600"/>
            </a:lvl1pPr>
            <a:lvl2pPr marL="914400" indent="-457200">
              <a:spcAft>
                <a:spcPts val="600"/>
              </a:spcAft>
              <a:buFont typeface="Calibri" pitchFamily="34" charset="0"/>
              <a:buChar char="–"/>
              <a:defRPr sz="2400"/>
            </a:lvl2pPr>
            <a:lvl3pPr marL="1428750" indent="-514350">
              <a:spcAft>
                <a:spcPts val="600"/>
              </a:spcAft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25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- 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 sz="2600"/>
            </a:lvl1pPr>
            <a:lvl2pPr marL="914400" indent="-457200">
              <a:spcAft>
                <a:spcPts val="600"/>
              </a:spcAft>
              <a:buFont typeface="+mj-lt"/>
              <a:buAutoNum type="alphaLcPeriod"/>
              <a:defRPr sz="2400"/>
            </a:lvl2pPr>
            <a:lvl3pPr marL="1428750" indent="-514350">
              <a:spcAft>
                <a:spcPts val="600"/>
              </a:spcAft>
              <a:buFont typeface="+mj-lt"/>
              <a:buAutoNum type="romanLcPeriod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2ED0-65CD-4828-8F86-51D4236DB70D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0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C2B3-A812-4203-BE78-D20E48B069E9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9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Use for full-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4531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Explanation/Captio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C3-D996-4101-A57E-CAB1B68DEBB2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6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09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E448-3CBF-4925-BAC5-A6C41FBBE81A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-Slide-Background-0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471E49-8564-4A36-A027-1E2BCDDCB01C}" type="datetime1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DBF12-A30C-48A0-AABE-F148732FC9D1}" type="slidenum">
              <a:rPr lang="en-US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030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93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lide-Background-01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18B9-4480-4E12-9510-9EA90C94C20F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901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lide-Background-0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18B9-4480-4E12-9510-9EA90C94C20F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61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lide-Background-0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18B9-4480-4E12-9510-9EA90C94C20F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592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-Slide-Background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570FB6-B031-409B-BC34-FF955E3DA11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CF89D2-AC13-429B-A742-248D7E96AB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owerpoint-Slide-Background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3B3B3B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799E47E8-40CB-415A-8CD1-769E506BD884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rgbClr val="3B3B3B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3B3B3B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34663A7B-B882-4CE8-820A-7A89E5C2E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2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78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-Slide-Background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2EB6D-25C0-4B16-BBB9-1863D7B0A9E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0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64355-3830-4073-88EF-C4D748E8F23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-Slide-Background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8EC5F-FE7B-480E-B726-35AA405A0CC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20D56F-F1D5-49C9-BB11-EB6553634F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Slide-Background-0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18B9-4480-4E12-9510-9EA90C94C20F}" type="datetime1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2/3/2016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6AA5-4FA5-4716-81D6-9442A555257C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324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spp.org/documents/33058/mass-based%20and%20rate-based%20comparison_clea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pp.org/Documents/29180/SPP_State_by_State_Compliance_Assessment_Report_20150727.pdf" TargetMode="External"/><Relationship Id="rId5" Type="http://schemas.openxmlformats.org/officeDocument/2006/relationships/hyperlink" Target="http://www.spp.org/documents/28611/SPP%20Regional%20Compliance%20Assessment%20Report.pdf" TargetMode="External"/><Relationship Id="rId4" Type="http://schemas.openxmlformats.org/officeDocument/2006/relationships/hyperlink" Target="http://www.spp.org/documents/23336/CPP%20Reliability%20Analysis%20Results%20Final%20Versio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4419600" cy="297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Clean Power Plan Compliance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200" b="0" dirty="0" smtClean="0"/>
              <a:t>Lanny Nickell</a:t>
            </a:r>
            <a:br>
              <a:rPr lang="en-US" sz="2200" b="0" dirty="0" smtClean="0"/>
            </a:b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Presentation to MOPSC</a:t>
            </a:r>
            <a:br>
              <a:rPr lang="en-US" sz="2200" b="0" dirty="0" smtClean="0"/>
            </a:br>
            <a:r>
              <a:rPr lang="en-US" sz="2200" b="0" dirty="0" smtClean="0"/>
              <a:t>EW-2012-0065 Environmental Compliance Workshop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F8D8-E62F-4FEB-89CB-5EE28C489A42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SPP’s Transmission Build Cycle</a:t>
            </a:r>
          </a:p>
        </p:txBody>
      </p:sp>
      <p:sp>
        <p:nvSpPr>
          <p:cNvPr id="162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1E61CF-DE24-4876-A8DC-ED66AF9E1E7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888" y="4427538"/>
            <a:ext cx="1984375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 Study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 mo.)</a:t>
            </a:r>
          </a:p>
        </p:txBody>
      </p:sp>
      <p:sp>
        <p:nvSpPr>
          <p:cNvPr id="7" name="Oval 6"/>
          <p:cNvSpPr/>
          <p:nvPr/>
        </p:nvSpPr>
        <p:spPr>
          <a:xfrm>
            <a:off x="2295525" y="1828800"/>
            <a:ext cx="21336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(3-12 mo.)</a:t>
            </a:r>
          </a:p>
        </p:txBody>
      </p:sp>
      <p:sp>
        <p:nvSpPr>
          <p:cNvPr id="9" name="Oval 8"/>
          <p:cNvSpPr/>
          <p:nvPr/>
        </p:nvSpPr>
        <p:spPr>
          <a:xfrm>
            <a:off x="3667125" y="1828800"/>
            <a:ext cx="44196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Construction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(2-6 yr.)</a:t>
            </a:r>
          </a:p>
        </p:txBody>
      </p:sp>
      <p:sp>
        <p:nvSpPr>
          <p:cNvPr id="12" name="Oval 11"/>
          <p:cNvSpPr/>
          <p:nvPr/>
        </p:nvSpPr>
        <p:spPr>
          <a:xfrm>
            <a:off x="238125" y="1828800"/>
            <a:ext cx="28194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Study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(12-18 mo.)</a:t>
            </a:r>
          </a:p>
        </p:txBody>
      </p:sp>
      <p:sp>
        <p:nvSpPr>
          <p:cNvPr id="13" name="Oval 12"/>
          <p:cNvSpPr/>
          <p:nvPr/>
        </p:nvSpPr>
        <p:spPr>
          <a:xfrm>
            <a:off x="1998663" y="4427538"/>
            <a:ext cx="10668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 Study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 mo.)</a:t>
            </a:r>
          </a:p>
        </p:txBody>
      </p:sp>
      <p:sp>
        <p:nvSpPr>
          <p:cNvPr id="24" name="Oval 23"/>
          <p:cNvSpPr/>
          <p:nvPr/>
        </p:nvSpPr>
        <p:spPr>
          <a:xfrm>
            <a:off x="3071813" y="4419600"/>
            <a:ext cx="21336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(3-12 mo.)</a:t>
            </a:r>
          </a:p>
        </p:txBody>
      </p:sp>
      <p:sp>
        <p:nvSpPr>
          <p:cNvPr id="25" name="Oval 24"/>
          <p:cNvSpPr/>
          <p:nvPr/>
        </p:nvSpPr>
        <p:spPr>
          <a:xfrm>
            <a:off x="4437063" y="4419600"/>
            <a:ext cx="3649662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Construction</a:t>
            </a:r>
            <a:b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(2-6 yr.)</a:t>
            </a:r>
          </a:p>
        </p:txBody>
      </p:sp>
      <p:sp>
        <p:nvSpPr>
          <p:cNvPr id="11" name="Arc 10"/>
          <p:cNvSpPr/>
          <p:nvPr/>
        </p:nvSpPr>
        <p:spPr>
          <a:xfrm>
            <a:off x="3697288" y="1905000"/>
            <a:ext cx="1927225" cy="800100"/>
          </a:xfrm>
          <a:prstGeom prst="arc">
            <a:avLst/>
          </a:prstGeom>
          <a:ln w="222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10800000" flipH="1">
            <a:off x="3690142" y="1867293"/>
            <a:ext cx="1934158" cy="800887"/>
          </a:xfrm>
          <a:prstGeom prst="arc">
            <a:avLst/>
          </a:prstGeom>
          <a:ln w="22225">
            <a:solidFill>
              <a:schemeClr val="accent1">
                <a:lumMod val="75000"/>
              </a:schemeClr>
            </a:solidFill>
            <a:prstDash val="sysDot"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>
            <a:off x="4443413" y="4524375"/>
            <a:ext cx="1539875" cy="752475"/>
          </a:xfrm>
          <a:prstGeom prst="arc">
            <a:avLst/>
          </a:prstGeom>
          <a:ln w="222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0800000" flipH="1">
            <a:off x="4436675" y="4524473"/>
            <a:ext cx="1545868" cy="704655"/>
          </a:xfrm>
          <a:prstGeom prst="arc">
            <a:avLst/>
          </a:prstGeom>
          <a:ln w="22225">
            <a:solidFill>
              <a:schemeClr val="accent1">
                <a:lumMod val="75000"/>
              </a:schemeClr>
            </a:solidFill>
            <a:prstDash val="sysDot"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8125" y="2874963"/>
            <a:ext cx="5386388" cy="238125"/>
          </a:xfrm>
          <a:prstGeom prst="rect">
            <a:avLst/>
          </a:prstGeom>
          <a:gradFill flip="none" rotWithShape="1">
            <a:gsLst>
              <a:gs pos="0">
                <a:srgbClr val="00B050">
                  <a:lumMod val="64000"/>
                  <a:lumOff val="36000"/>
                </a:srgbClr>
              </a:gs>
              <a:gs pos="100000">
                <a:srgbClr val="00B050">
                  <a:lumMod val="96000"/>
                  <a:lumOff val="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triped Right Arrow 35"/>
          <p:cNvSpPr/>
          <p:nvPr/>
        </p:nvSpPr>
        <p:spPr>
          <a:xfrm>
            <a:off x="5715000" y="2762250"/>
            <a:ext cx="2371725" cy="457200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2833" name="TextBox 36"/>
          <p:cNvSpPr txBox="1">
            <a:spLocks noChangeArrowheads="1"/>
          </p:cNvSpPr>
          <p:nvPr/>
        </p:nvSpPr>
        <p:spPr bwMode="auto">
          <a:xfrm rot="-5400000">
            <a:off x="5175250" y="3287713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</a:rPr>
              <a:t>3 ¼ yr.</a:t>
            </a:r>
          </a:p>
        </p:txBody>
      </p:sp>
      <p:sp>
        <p:nvSpPr>
          <p:cNvPr id="162834" name="TextBox 39"/>
          <p:cNvSpPr txBox="1">
            <a:spLocks noChangeArrowheads="1"/>
          </p:cNvSpPr>
          <p:nvPr/>
        </p:nvSpPr>
        <p:spPr bwMode="auto">
          <a:xfrm rot="-5400000">
            <a:off x="7659688" y="3287713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</a:rPr>
              <a:t>8 ½ yr.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624513" y="2874963"/>
            <a:ext cx="0" cy="3444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6725" y="2979738"/>
            <a:ext cx="0" cy="2397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14313" y="5457825"/>
            <a:ext cx="5768975" cy="238125"/>
          </a:xfrm>
          <a:prstGeom prst="rect">
            <a:avLst/>
          </a:prstGeom>
          <a:gradFill flip="none" rotWithShape="1">
            <a:gsLst>
              <a:gs pos="0">
                <a:srgbClr val="00B050">
                  <a:lumMod val="64000"/>
                  <a:lumOff val="36000"/>
                </a:srgbClr>
              </a:gs>
              <a:gs pos="100000">
                <a:srgbClr val="00B050">
                  <a:lumMod val="96000"/>
                  <a:lumOff val="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Striped Right Arrow 49"/>
          <p:cNvSpPr/>
          <p:nvPr/>
        </p:nvSpPr>
        <p:spPr>
          <a:xfrm>
            <a:off x="6072188" y="5343525"/>
            <a:ext cx="2014537" cy="457200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2839" name="TextBox 50"/>
          <p:cNvSpPr txBox="1">
            <a:spLocks noChangeArrowheads="1"/>
          </p:cNvSpPr>
          <p:nvPr/>
        </p:nvSpPr>
        <p:spPr bwMode="auto">
          <a:xfrm rot="-5400000">
            <a:off x="5555456" y="5850732"/>
            <a:ext cx="85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</a:rPr>
              <a:t>3 ½ yr.</a:t>
            </a:r>
          </a:p>
        </p:txBody>
      </p:sp>
      <p:sp>
        <p:nvSpPr>
          <p:cNvPr id="162840" name="TextBox 51"/>
          <p:cNvSpPr txBox="1">
            <a:spLocks noChangeArrowheads="1"/>
          </p:cNvSpPr>
          <p:nvPr/>
        </p:nvSpPr>
        <p:spPr bwMode="auto">
          <a:xfrm rot="-5400000">
            <a:off x="7635875" y="5870575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</a:rPr>
              <a:t>8 ½ yr.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983288" y="5464175"/>
            <a:ext cx="0" cy="3429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66088" y="5562600"/>
            <a:ext cx="0" cy="2381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43" name="TextBox 58"/>
          <p:cNvSpPr txBox="1">
            <a:spLocks noChangeArrowheads="1"/>
          </p:cNvSpPr>
          <p:nvPr/>
        </p:nvSpPr>
        <p:spPr bwMode="auto">
          <a:xfrm>
            <a:off x="609600" y="1371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Transmission Planning Process</a:t>
            </a:r>
          </a:p>
        </p:txBody>
      </p:sp>
      <p:sp>
        <p:nvSpPr>
          <p:cNvPr id="162844" name="TextBox 59"/>
          <p:cNvSpPr txBox="1">
            <a:spLocks noChangeArrowheads="1"/>
          </p:cNvSpPr>
          <p:nvPr/>
        </p:nvSpPr>
        <p:spPr bwMode="auto">
          <a:xfrm>
            <a:off x="606425" y="3962400"/>
            <a:ext cx="404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GI and Transmission Service Process</a:t>
            </a:r>
          </a:p>
        </p:txBody>
      </p:sp>
    </p:spTree>
    <p:extLst>
      <p:ext uri="{BB962C8B-B14F-4D97-AF65-F5344CB8AC3E}">
        <p14:creationId xmlns:p14="http://schemas.microsoft.com/office/powerpoint/2010/main" val="13718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" descr="SP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49911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04800" y="2344738"/>
            <a:ext cx="8763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Calibri" pitchFamily="34" charset="0"/>
              </a:rPr>
              <a:t>Additional Information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1" i="1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i="1" dirty="0" smtClean="0">
                <a:solidFill>
                  <a:prstClr val="black"/>
                </a:solidFill>
                <a:latin typeface="Calibri" pitchFamily="34" charset="0"/>
              </a:rPr>
              <a:t>SPP’s 2014 Reliability Assessment Report </a:t>
            </a:r>
          </a:p>
          <a:p>
            <a:r>
              <a:rPr lang="en-US" sz="1200" u="sng" dirty="0" smtClean="0">
                <a:hlinkClick r:id="rId4"/>
              </a:rPr>
              <a:t>http</a:t>
            </a:r>
            <a:r>
              <a:rPr lang="en-US" sz="1200" u="sng" dirty="0">
                <a:hlinkClick r:id="rId4"/>
              </a:rPr>
              <a:t>://</a:t>
            </a:r>
            <a:r>
              <a:rPr lang="en-US" sz="1200" u="sng" dirty="0" smtClean="0">
                <a:hlinkClick r:id="rId4"/>
              </a:rPr>
              <a:t>www.spp.org/documents/23336/CPP%20Reliability%20Analysis%20Results%20Final%20Version.pdf</a:t>
            </a:r>
            <a:endParaRPr lang="en-US" sz="1200" u="sng" dirty="0"/>
          </a:p>
          <a:p>
            <a:endParaRPr lang="en-US" altLang="en-US" sz="1200" i="1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2" indent="0"/>
            <a:r>
              <a:rPr lang="en-US" altLang="en-US" i="1" dirty="0" smtClean="0">
                <a:solidFill>
                  <a:prstClr val="black"/>
                </a:solidFill>
                <a:latin typeface="Calibri" pitchFamily="34" charset="0"/>
              </a:rPr>
              <a:t>SPP’s </a:t>
            </a:r>
            <a:r>
              <a:rPr lang="en-US" altLang="en-US" i="1" dirty="0">
                <a:solidFill>
                  <a:prstClr val="black"/>
                </a:solidFill>
                <a:latin typeface="Calibri" pitchFamily="34" charset="0"/>
              </a:rPr>
              <a:t>2015 Regional Compliance Assessment </a:t>
            </a:r>
            <a:r>
              <a:rPr lang="en-US" altLang="en-US" i="1" dirty="0" smtClean="0">
                <a:solidFill>
                  <a:prstClr val="black"/>
                </a:solidFill>
                <a:latin typeface="Calibri" pitchFamily="34" charset="0"/>
              </a:rPr>
              <a:t>Report</a:t>
            </a:r>
            <a:r>
              <a:rPr lang="en-US" sz="1200" dirty="0"/>
              <a:t> </a:t>
            </a:r>
          </a:p>
          <a:p>
            <a:r>
              <a:rPr lang="en-US" sz="1200" u="sng" dirty="0">
                <a:hlinkClick r:id="rId5"/>
              </a:rPr>
              <a:t>http://www.spp.org/documents/28611/SPP%20Regional%20Compliance%20Assessment%20Report.pdf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0" lvl="2" indent="0"/>
            <a:r>
              <a:rPr lang="en-US" altLang="en-US" i="1" dirty="0" smtClean="0">
                <a:solidFill>
                  <a:prstClr val="black"/>
                </a:solidFill>
                <a:latin typeface="Calibri" pitchFamily="34" charset="0"/>
              </a:rPr>
              <a:t>SPP’s </a:t>
            </a:r>
            <a:r>
              <a:rPr lang="en-US" altLang="en-US" i="1" dirty="0">
                <a:solidFill>
                  <a:prstClr val="black"/>
                </a:solidFill>
                <a:latin typeface="Calibri" pitchFamily="34" charset="0"/>
              </a:rPr>
              <a:t>2015 State-by-State Compliance Assessment Report</a:t>
            </a:r>
          </a:p>
          <a:p>
            <a:r>
              <a:rPr lang="en-US" sz="1200" u="sng" dirty="0" smtClean="0">
                <a:hlinkClick r:id="rId6"/>
              </a:rPr>
              <a:t>http</a:t>
            </a:r>
            <a:r>
              <a:rPr lang="en-US" sz="1200" u="sng" dirty="0">
                <a:hlinkClick r:id="rId6"/>
              </a:rPr>
              <a:t>://www.spp.org/Documents/29180/SPP_State_by_State_Compliance_Assessment_Report_20150727.pdf</a:t>
            </a:r>
            <a:endParaRPr lang="en-US" sz="1200" dirty="0"/>
          </a:p>
          <a:p>
            <a:pPr marL="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i="1" dirty="0" smtClean="0">
                <a:solidFill>
                  <a:prstClr val="black"/>
                </a:solidFill>
                <a:latin typeface="Calibri" pitchFamily="34" charset="0"/>
              </a:rPr>
              <a:t>SPP’s Comparison of Mass-based and Rate-based Approaches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altLang="en-US" sz="1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www.spp.org/documents/33058/mass-based%20and%20rate-based%20comparison_clean.pdf</a:t>
            </a:r>
            <a:endParaRPr lang="en-US" altLang="en-US" sz="12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i="1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SPP’s Assessment of EPA’s Proposed Federal Plan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http://www.spp.org/documents/33057/spp%20assessment%20of%20proposed%20federal%20plan_clean.pdf</a:t>
            </a:r>
            <a:endParaRPr lang="en-US" altLang="en-US" sz="12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610600" y="6356350"/>
            <a:ext cx="457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2D4E716E-9BAE-49FE-B229-41E7ADA13ABC}" type="slidenum">
              <a:rPr lang="en-US" sz="1200" b="1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11</a:t>
            </a:fld>
            <a:endParaRPr lang="en-US" sz="12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7ECB3-6CCC-4822-A411-F40939A72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C09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SPP’S CPP ASSESSMENTS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44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6106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altLang="en-US" sz="2400" b="0" dirty="0" smtClean="0"/>
              <a:t>SPP performed three quantitative assessments</a:t>
            </a:r>
          </a:p>
          <a:p>
            <a:pPr lvl="1"/>
            <a:r>
              <a:rPr lang="en-US" altLang="en-US" sz="2200" b="0" u="sng" dirty="0" smtClean="0"/>
              <a:t>Reliability Impact Assessment</a:t>
            </a:r>
            <a:r>
              <a:rPr lang="en-US" altLang="en-US" sz="2200" b="0" dirty="0" smtClean="0"/>
              <a:t>: Assessed impact of EPA’s projected generator retirements on transmission system and resource adequacy (Oct 2014) </a:t>
            </a:r>
          </a:p>
          <a:p>
            <a:pPr lvl="1"/>
            <a:r>
              <a:rPr lang="en-US" altLang="en-US" sz="2200" b="0" u="sng" dirty="0" smtClean="0"/>
              <a:t>Regional Compliance Assessment</a:t>
            </a:r>
            <a:r>
              <a:rPr lang="en-US" altLang="en-US" sz="2200" b="0" dirty="0" smtClean="0"/>
              <a:t>: Evaluate changes to existing resources and resource plans needed to comply with CPP under a regional compliance approach (Apr 2015)</a:t>
            </a:r>
          </a:p>
          <a:p>
            <a:pPr lvl="1"/>
            <a:r>
              <a:rPr lang="en-US" altLang="en-US" sz="2200" b="0" u="sng" dirty="0" smtClean="0"/>
              <a:t>State-by-State Compliance Assessment</a:t>
            </a:r>
            <a:r>
              <a:rPr lang="en-US" altLang="en-US" sz="2200" b="0" dirty="0"/>
              <a:t>: Evaluate changes to existing resources and resource plans needed to comply with CPP under a regional compliance </a:t>
            </a:r>
            <a:r>
              <a:rPr lang="en-US" altLang="en-US" sz="2200" b="0" dirty="0" smtClean="0"/>
              <a:t>approach (</a:t>
            </a:r>
            <a:r>
              <a:rPr lang="en-US" altLang="en-US" sz="2200" b="0" dirty="0"/>
              <a:t>Jul </a:t>
            </a:r>
            <a:r>
              <a:rPr lang="en-US" altLang="en-US" sz="2200" b="0" dirty="0" smtClean="0"/>
              <a:t>2015)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All </a:t>
            </a:r>
            <a:r>
              <a:rPr lang="en-US" altLang="en-US" sz="2400" dirty="0" smtClean="0"/>
              <a:t>quantitative assessments to date performed </a:t>
            </a:r>
            <a:r>
              <a:rPr lang="en-US" altLang="en-US" sz="2400" dirty="0"/>
              <a:t>on draft </a:t>
            </a:r>
            <a:r>
              <a:rPr lang="en-US" altLang="en-US" sz="2400" dirty="0" smtClean="0"/>
              <a:t>rule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82F34-93F7-4B6D-9307-2A5D15F7CF27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Quantitative CPP Assessments</a:t>
            </a:r>
          </a:p>
        </p:txBody>
      </p:sp>
    </p:spTree>
    <p:extLst>
      <p:ext uri="{BB962C8B-B14F-4D97-AF65-F5344CB8AC3E}">
        <p14:creationId xmlns:p14="http://schemas.microsoft.com/office/powerpoint/2010/main" val="40285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CPP Assessments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SPP has performed two qualitative assessments since the final CPP rule was issued</a:t>
            </a:r>
          </a:p>
          <a:p>
            <a:pPr lvl="1"/>
            <a:r>
              <a:rPr lang="en-US" dirty="0" smtClean="0"/>
              <a:t>Mass-based versus rate-based compliance approach</a:t>
            </a:r>
          </a:p>
          <a:p>
            <a:pPr lvl="1"/>
            <a:r>
              <a:rPr lang="en-US" dirty="0" smtClean="0"/>
              <a:t>Draft Federal Plan</a:t>
            </a:r>
          </a:p>
          <a:p>
            <a:r>
              <a:rPr lang="en-US" dirty="0" smtClean="0"/>
              <a:t>SPP has developed whitepapers that describe its assessments, primarily focusing on reliability and market efficiency concerns</a:t>
            </a:r>
          </a:p>
          <a:p>
            <a:r>
              <a:rPr lang="en-US" dirty="0" smtClean="0"/>
              <a:t>Latest versions of these whitepapers can be found at: </a:t>
            </a:r>
          </a:p>
          <a:p>
            <a:pPr marL="97155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>
                <a:solidFill>
                  <a:srgbClr val="FF0000"/>
                </a:solidFill>
              </a:rPr>
              <a:t>://www.spp.org/spp-documents-filings/?id=28580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6AA5-4FA5-4716-81D6-9442A55525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Conclusions from SPP’s Assessments*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New generation and transmission infrastructure likely needed to facilitate reliable compliance with CPP</a:t>
            </a:r>
          </a:p>
          <a:p>
            <a:pPr lvl="0"/>
            <a:r>
              <a:rPr lang="en-US" dirty="0" smtClean="0"/>
              <a:t>State approaches to compliance that do not rely on market-based carbon trading are </a:t>
            </a:r>
            <a:r>
              <a:rPr lang="en-US" dirty="0"/>
              <a:t>more costly </a:t>
            </a:r>
            <a:r>
              <a:rPr lang="en-US" dirty="0" smtClean="0"/>
              <a:t>and less reliable than regional approach or market-based approaches</a:t>
            </a:r>
            <a:endParaRPr lang="en-US" dirty="0"/>
          </a:p>
          <a:p>
            <a:r>
              <a:rPr lang="en-US" dirty="0" smtClean="0"/>
              <a:t>State approaches to compliance that do not rely on market-based carbon trading are likely to require more </a:t>
            </a:r>
            <a:r>
              <a:rPr lang="en-US" dirty="0"/>
              <a:t>new generation and transmission infrastructure </a:t>
            </a:r>
            <a:r>
              <a:rPr lang="en-US" dirty="0" smtClean="0"/>
              <a:t>than regional or market-based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AB7CD-3293-4C6E-890A-1F0B4198E32D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966936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i="1" dirty="0" smtClean="0">
                <a:solidFill>
                  <a:srgbClr val="FF0000"/>
                </a:solidFill>
              </a:rPr>
              <a:t>In SPP’s quantitative assessments of the draft rule, the state-by-state approach was characterized by a lack of interstate carbon trading. State plans that incorporate trading ready provisions that are compatible can achieve similar results as the regional approach evaluated by SPP.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from SPP’s Assessments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Both mass-based and rate-based approaches to compliance have advantages and disadvantages </a:t>
            </a:r>
          </a:p>
          <a:p>
            <a:r>
              <a:rPr lang="en-US" dirty="0" smtClean="0"/>
              <a:t>SPP is not currently advocating for one approach but does point out the following:</a:t>
            </a:r>
          </a:p>
          <a:p>
            <a:pPr lvl="1"/>
            <a:r>
              <a:rPr lang="en-US" dirty="0" smtClean="0"/>
              <a:t>An approach that incents addition of more generation </a:t>
            </a:r>
            <a:r>
              <a:rPr lang="en-US" dirty="0"/>
              <a:t>and/or </a:t>
            </a:r>
            <a:r>
              <a:rPr lang="en-US" dirty="0" smtClean="0"/>
              <a:t>retirements </a:t>
            </a:r>
            <a:r>
              <a:rPr lang="en-US" dirty="0"/>
              <a:t>of existing </a:t>
            </a:r>
            <a:r>
              <a:rPr lang="en-US" dirty="0" smtClean="0"/>
              <a:t>generation will impact need for more transmission expansion</a:t>
            </a:r>
          </a:p>
          <a:p>
            <a:pPr lvl="1"/>
            <a:r>
              <a:rPr lang="en-US" dirty="0" smtClean="0"/>
              <a:t>An approach that increases carbon market liquidity improves SPP’s ability to dispatch reliably and efficiently</a:t>
            </a:r>
          </a:p>
          <a:p>
            <a:r>
              <a:rPr lang="en-US" dirty="0" smtClean="0"/>
              <a:t>Flexibility afforded by compliance plan impacts reliability and cost effectiveness more than the mass-based/rate-based decision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6AA5-4FA5-4716-81D6-9442A55525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7ECB3-6CCC-4822-A411-F40939A72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C09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PATH FORWARD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55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425451"/>
            <a:ext cx="8458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CPP Compliance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AB7CD-3293-4C6E-890A-1F0B4198E32D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3115" y="1219200"/>
            <a:ext cx="8343900" cy="513715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b="0" dirty="0" smtClean="0"/>
              <a:t>SPP studies indicate a regional approach to compliance is more cost effective than a state-by-state approach and less disruptive of SPP’s reliability &amp; economic benefits</a:t>
            </a:r>
            <a:endParaRPr lang="en-US" b="0" dirty="0"/>
          </a:p>
          <a:p>
            <a:pPr>
              <a:buFont typeface="+mj-lt"/>
              <a:buAutoNum type="arabicPeriod"/>
            </a:pPr>
            <a:r>
              <a:rPr lang="en-US" b="0" dirty="0" smtClean="0"/>
              <a:t>A regional compliance approach does not have to depend on a single compliance plan for a region, but could be accomplished with compatible state compliance plans that rely on market-based solutions</a:t>
            </a:r>
          </a:p>
          <a:p>
            <a:pPr>
              <a:buFont typeface="+mj-lt"/>
              <a:buAutoNum type="arabicPeriod"/>
            </a:pPr>
            <a:r>
              <a:rPr lang="en-US" b="0" dirty="0" smtClean="0"/>
              <a:t>States </a:t>
            </a:r>
            <a:r>
              <a:rPr lang="en-US" b="0" dirty="0"/>
              <a:t>are encouraged to </a:t>
            </a:r>
            <a:r>
              <a:rPr lang="en-US" b="0" dirty="0" smtClean="0"/>
              <a:t>develop plans, even if litigating, </a:t>
            </a:r>
            <a:r>
              <a:rPr lang="en-US" b="0" dirty="0"/>
              <a:t>rather than waiting for EPA’s Federal Plan to be </a:t>
            </a:r>
            <a:r>
              <a:rPr lang="en-US" b="0" dirty="0" smtClean="0"/>
              <a:t>imposed</a:t>
            </a:r>
          </a:p>
        </p:txBody>
      </p:sp>
    </p:spTree>
    <p:extLst>
      <p:ext uri="{BB962C8B-B14F-4D97-AF65-F5344CB8AC3E}">
        <p14:creationId xmlns:p14="http://schemas.microsoft.com/office/powerpoint/2010/main" val="37547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425451"/>
            <a:ext cx="8458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CPP Compliance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AB7CD-3293-4C6E-890A-1F0B4198E32D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3115" y="1219200"/>
            <a:ext cx="8343900" cy="513715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b="0" dirty="0" smtClean="0"/>
              <a:t>SPP </a:t>
            </a:r>
            <a:r>
              <a:rPr lang="en-US" b="0" dirty="0"/>
              <a:t>is </a:t>
            </a:r>
            <a:r>
              <a:rPr lang="en-US" b="0" dirty="0" smtClean="0"/>
              <a:t>responsible for planning and operating the electric transmission system across its 14-state region </a:t>
            </a:r>
            <a:r>
              <a:rPr lang="en-US" b="0" dirty="0"/>
              <a:t>and is </a:t>
            </a:r>
            <a:r>
              <a:rPr lang="en-US" b="0" dirty="0" smtClean="0"/>
              <a:t>best equipped to assess reliability </a:t>
            </a:r>
            <a:r>
              <a:rPr lang="en-US" b="0" dirty="0"/>
              <a:t>impacts </a:t>
            </a:r>
            <a:r>
              <a:rPr lang="en-US" b="0" dirty="0" smtClean="0"/>
              <a:t>of state compliance plans to </a:t>
            </a:r>
            <a:r>
              <a:rPr lang="en-US" b="0" dirty="0"/>
              <a:t>the SPP </a:t>
            </a:r>
            <a:r>
              <a:rPr lang="en-US" b="0" dirty="0" smtClean="0"/>
              <a:t>region</a:t>
            </a:r>
          </a:p>
          <a:p>
            <a:pPr>
              <a:buFont typeface="+mj-lt"/>
              <a:buAutoNum type="arabicPeriod" startAt="4"/>
            </a:pPr>
            <a:r>
              <a:rPr lang="en-US" b="0" dirty="0" smtClean="0"/>
              <a:t>SPP can best assess reliability impacts to its region by performing a consolidated review of the compliance plans for states operating in SPP</a:t>
            </a:r>
          </a:p>
          <a:p>
            <a:pPr>
              <a:buFont typeface="+mj-lt"/>
              <a:buAutoNum type="arabicPeriod" startAt="4"/>
            </a:pPr>
            <a:r>
              <a:rPr lang="en-US" b="0" dirty="0" smtClean="0"/>
              <a:t>SPP stands ready to assist any way that it can to ensure a reliable</a:t>
            </a:r>
            <a:r>
              <a:rPr lang="en-US" b="0" dirty="0"/>
              <a:t>, cost effective </a:t>
            </a:r>
            <a:r>
              <a:rPr lang="en-US" b="0" dirty="0" smtClean="0"/>
              <a:t>approach to compliance</a:t>
            </a:r>
          </a:p>
          <a:p>
            <a:pPr>
              <a:buFont typeface="+mj-lt"/>
              <a:buAutoNum type="arabicPeriod" startAt="4"/>
            </a:pPr>
            <a:r>
              <a:rPr lang="en-US" b="0" dirty="0" smtClean="0"/>
              <a:t>SPP is working with its neighbors to develop a coordination plan</a:t>
            </a:r>
          </a:p>
        </p:txBody>
      </p:sp>
    </p:spTree>
    <p:extLst>
      <p:ext uri="{BB962C8B-B14F-4D97-AF65-F5344CB8AC3E}">
        <p14:creationId xmlns:p14="http://schemas.microsoft.com/office/powerpoint/2010/main" val="13842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P_Customized_Template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P_PowerPoint_Template_Alternate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P_PowerPoint_Template_Alternate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RAFT SPP PowerPoint Template">
  <a:themeElements>
    <a:clrScheme name="SPP colors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C00000"/>
      </a:accent1>
      <a:accent2>
        <a:srgbClr val="00B050"/>
      </a:accent2>
      <a:accent3>
        <a:srgbClr val="FFC000"/>
      </a:accent3>
      <a:accent4>
        <a:srgbClr val="1A3361"/>
      </a:accent4>
      <a:accent5>
        <a:srgbClr val="E65C01"/>
      </a:accent5>
      <a:accent6>
        <a:srgbClr val="7030A0"/>
      </a:accent6>
      <a:hlink>
        <a:srgbClr val="244582"/>
      </a:hlink>
      <a:folHlink>
        <a:srgbClr val="2445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PP_PowerPoint_Template_Alternate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DRAFT SPP PowerPoint Template">
  <a:themeElements>
    <a:clrScheme name="SPP colors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C00000"/>
      </a:accent1>
      <a:accent2>
        <a:srgbClr val="00B050"/>
      </a:accent2>
      <a:accent3>
        <a:srgbClr val="FFC000"/>
      </a:accent3>
      <a:accent4>
        <a:srgbClr val="1A3361"/>
      </a:accent4>
      <a:accent5>
        <a:srgbClr val="E65C01"/>
      </a:accent5>
      <a:accent6>
        <a:srgbClr val="7030A0"/>
      </a:accent6>
      <a:hlink>
        <a:srgbClr val="244582"/>
      </a:hlink>
      <a:folHlink>
        <a:srgbClr val="2445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DRAFT SPP PowerPoint Template">
  <a:themeElements>
    <a:clrScheme name="SPP colors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C00000"/>
      </a:accent1>
      <a:accent2>
        <a:srgbClr val="00B050"/>
      </a:accent2>
      <a:accent3>
        <a:srgbClr val="FFC000"/>
      </a:accent3>
      <a:accent4>
        <a:srgbClr val="1A3361"/>
      </a:accent4>
      <a:accent5>
        <a:srgbClr val="E65C01"/>
      </a:accent5>
      <a:accent6>
        <a:srgbClr val="7030A0"/>
      </a:accent6>
      <a:hlink>
        <a:srgbClr val="244582"/>
      </a:hlink>
      <a:folHlink>
        <a:srgbClr val="2445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PP_PowerPoint_Template_Alternate">
  <a:themeElements>
    <a:clrScheme name="SPP">
      <a:dk1>
        <a:srgbClr val="3B3B3B"/>
      </a:dk1>
      <a:lt1>
        <a:srgbClr val="F8F8F8"/>
      </a:lt1>
      <a:dk2>
        <a:srgbClr val="929292"/>
      </a:dk2>
      <a:lt2>
        <a:srgbClr val="D3D3D3"/>
      </a:lt2>
      <a:accent1>
        <a:srgbClr val="C00000"/>
      </a:accent1>
      <a:accent2>
        <a:srgbClr val="FFB375"/>
      </a:accent2>
      <a:accent3>
        <a:srgbClr val="A8BFDF"/>
      </a:accent3>
      <a:accent4>
        <a:srgbClr val="FF0000"/>
      </a:accent4>
      <a:accent5>
        <a:srgbClr val="474B78"/>
      </a:accent5>
      <a:accent6>
        <a:srgbClr val="7D3C4A"/>
      </a:accent6>
      <a:hlink>
        <a:srgbClr val="C00000"/>
      </a:hlink>
      <a:folHlink>
        <a:srgbClr val="FF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25123</TotalTime>
  <Words>591</Words>
  <Application>Microsoft Office PowerPoint</Application>
  <PresentationFormat>On-screen Show (4:3)</PresentationFormat>
  <Paragraphs>83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1_SPP_Customized_Template</vt:lpstr>
      <vt:lpstr>Custom Design</vt:lpstr>
      <vt:lpstr>1_SPP_PowerPoint_Template_Alternate</vt:lpstr>
      <vt:lpstr>SPP_PowerPoint_Template_Alternate</vt:lpstr>
      <vt:lpstr>1_DRAFT SPP PowerPoint Template</vt:lpstr>
      <vt:lpstr>3_SPP_PowerPoint_Template_Alternate</vt:lpstr>
      <vt:lpstr>13_DRAFT SPP PowerPoint Template</vt:lpstr>
      <vt:lpstr>14_DRAFT SPP PowerPoint Template</vt:lpstr>
      <vt:lpstr>2_SPP_PowerPoint_Template_Alternate</vt:lpstr>
      <vt:lpstr>Clean Power Plan Compliance  Lanny Nickell  Presentation to MOPSC EW-2012-0065 Environmental Compliance Workshop</vt:lpstr>
      <vt:lpstr>PowerPoint Presentation</vt:lpstr>
      <vt:lpstr>Quantitative CPP Assessments</vt:lpstr>
      <vt:lpstr>Qualitative CPP Assessments</vt:lpstr>
      <vt:lpstr>Conclusions from SPP’s Assessments*</vt:lpstr>
      <vt:lpstr>Conclusions from SPP’s Assessments</vt:lpstr>
      <vt:lpstr>PowerPoint Presentation</vt:lpstr>
      <vt:lpstr>CPP Compliance Considerations</vt:lpstr>
      <vt:lpstr>CPP Compliance Considerations</vt:lpstr>
      <vt:lpstr>SPP’s Transmission Build Cycle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</dc:title>
  <dc:creator>Rosemary  Sacris</dc:creator>
  <cp:lastModifiedBy>Sundermeyer, Susan</cp:lastModifiedBy>
  <cp:revision>443</cp:revision>
  <cp:lastPrinted>2016-02-02T21:32:09Z</cp:lastPrinted>
  <dcterms:created xsi:type="dcterms:W3CDTF">2013-08-01T00:11:49Z</dcterms:created>
  <dcterms:modified xsi:type="dcterms:W3CDTF">2016-02-03T19:52:50Z</dcterms:modified>
</cp:coreProperties>
</file>