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0" r:id="rId2"/>
    <p:sldId id="297" r:id="rId3"/>
    <p:sldId id="298" r:id="rId4"/>
    <p:sldId id="259" r:id="rId5"/>
    <p:sldId id="277" r:id="rId6"/>
    <p:sldId id="295" r:id="rId7"/>
    <p:sldId id="273" r:id="rId8"/>
    <p:sldId id="272" r:id="rId9"/>
    <p:sldId id="271" r:id="rId10"/>
    <p:sldId id="275" r:id="rId11"/>
    <p:sldId id="292" r:id="rId12"/>
    <p:sldId id="265" r:id="rId13"/>
    <p:sldId id="284" r:id="rId14"/>
    <p:sldId id="289" r:id="rId15"/>
    <p:sldId id="287" r:id="rId16"/>
    <p:sldId id="29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43" autoAdjust="0"/>
  </p:normalViewPr>
  <p:slideViewPr>
    <p:cSldViewPr>
      <p:cViewPr varScale="1">
        <p:scale>
          <a:sx n="63" d="100"/>
          <a:sy n="63" d="100"/>
        </p:scale>
        <p:origin x="11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EF34B-7664-4985-84AD-7EDFCE9DCE70}" type="datetimeFigureOut">
              <a:rPr lang="en-US" smtClean="0"/>
              <a:t>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5797A0-91CD-4FB0-AB8B-87ACC3B23912}" type="slidenum">
              <a:rPr lang="en-US" smtClean="0"/>
              <a:t>‹#›</a:t>
            </a:fld>
            <a:endParaRPr lang="en-US"/>
          </a:p>
        </p:txBody>
      </p:sp>
    </p:spTree>
    <p:extLst>
      <p:ext uri="{BB962C8B-B14F-4D97-AF65-F5344CB8AC3E}">
        <p14:creationId xmlns:p14="http://schemas.microsoft.com/office/powerpoint/2010/main" val="1541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797A0-91CD-4FB0-AB8B-87ACC3B23912}" type="slidenum">
              <a:rPr lang="en-US" smtClean="0"/>
              <a:t>1</a:t>
            </a:fld>
            <a:endParaRPr lang="en-US"/>
          </a:p>
        </p:txBody>
      </p:sp>
    </p:spTree>
    <p:extLst>
      <p:ext uri="{BB962C8B-B14F-4D97-AF65-F5344CB8AC3E}">
        <p14:creationId xmlns:p14="http://schemas.microsoft.com/office/powerpoint/2010/main" val="106698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Requiring generators to pay to emit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into the atmosphere creates a direct economic incentive for them to reduce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emissions as much as possible to avoid having to purchase allowances.  </a:t>
            </a:r>
          </a:p>
        </p:txBody>
      </p:sp>
      <p:sp>
        <p:nvSpPr>
          <p:cNvPr id="4" name="Slide Number Placeholder 3"/>
          <p:cNvSpPr>
            <a:spLocks noGrp="1"/>
          </p:cNvSpPr>
          <p:nvPr>
            <p:ph type="sldNum" sz="quarter" idx="10"/>
          </p:nvPr>
        </p:nvSpPr>
        <p:spPr/>
        <p:txBody>
          <a:bodyPr/>
          <a:lstStyle/>
          <a:p>
            <a:fld id="{035797A0-91CD-4FB0-AB8B-87ACC3B23912}" type="slidenum">
              <a:rPr lang="en-US" smtClean="0"/>
              <a:t>12</a:t>
            </a:fld>
            <a:endParaRPr lang="en-US"/>
          </a:p>
        </p:txBody>
      </p:sp>
    </p:spTree>
    <p:extLst>
      <p:ext uri="{BB962C8B-B14F-4D97-AF65-F5344CB8AC3E}">
        <p14:creationId xmlns:p14="http://schemas.microsoft.com/office/powerpoint/2010/main" val="826944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5797A0-91CD-4FB0-AB8B-87ACC3B23912}" type="slidenum">
              <a:rPr lang="en-US" smtClean="0"/>
              <a:t>13</a:t>
            </a:fld>
            <a:endParaRPr lang="en-US"/>
          </a:p>
        </p:txBody>
      </p:sp>
    </p:spTree>
    <p:extLst>
      <p:ext uri="{BB962C8B-B14F-4D97-AF65-F5344CB8AC3E}">
        <p14:creationId xmlns:p14="http://schemas.microsoft.com/office/powerpoint/2010/main" val="826944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EPA EJ Analysis Found Half of MO’s 21 CPP-Affected Plants Have Higher-Than-Average % of Low Income and/or Minority Populations w/in 3-Mile Radius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5797A0-91CD-4FB0-AB8B-87ACC3B23912}" type="slidenum">
              <a:rPr lang="en-US" smtClean="0"/>
              <a:t>14</a:t>
            </a:fld>
            <a:endParaRPr lang="en-US"/>
          </a:p>
        </p:txBody>
      </p:sp>
    </p:spTree>
    <p:extLst>
      <p:ext uri="{BB962C8B-B14F-4D97-AF65-F5344CB8AC3E}">
        <p14:creationId xmlns:p14="http://schemas.microsoft.com/office/powerpoint/2010/main" val="82694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5797A0-91CD-4FB0-AB8B-87ACC3B23912}" type="slidenum">
              <a:rPr lang="en-US" smtClean="0"/>
              <a:t>15</a:t>
            </a:fld>
            <a:endParaRPr lang="en-US"/>
          </a:p>
        </p:txBody>
      </p:sp>
    </p:spTree>
    <p:extLst>
      <p:ext uri="{BB962C8B-B14F-4D97-AF65-F5344CB8AC3E}">
        <p14:creationId xmlns:p14="http://schemas.microsoft.com/office/powerpoint/2010/main" val="82694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MO is 4</a:t>
            </a:r>
            <a:r>
              <a:rPr lang="en-US" sz="1200" b="0" baseline="30000" dirty="0" smtClean="0"/>
              <a:t>th</a:t>
            </a:r>
            <a:r>
              <a:rPr lang="en-US" sz="1200" b="0" dirty="0" smtClean="0"/>
              <a:t> Largest Coal Expenditure in Country; 2</a:t>
            </a:r>
            <a:r>
              <a:rPr lang="en-US" sz="1200" b="0" baseline="30000" dirty="0" smtClean="0"/>
              <a:t>nd</a:t>
            </a:r>
            <a:r>
              <a:rPr lang="en-US" sz="1200" b="0" dirty="0" smtClean="0"/>
              <a:t> Largest Per Capita Expenditure.</a:t>
            </a:r>
            <a:r>
              <a:rPr lang="en-US" sz="1200" b="0" baseline="0" dirty="0" smtClean="0"/>
              <a:t> </a:t>
            </a:r>
            <a:r>
              <a:rPr lang="en-US" sz="1200" b="0" dirty="0" smtClean="0"/>
              <a:t>Missouri Needs  to Craft State Plan That Maximizes Economic and Environmental Benefit for Missourians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035797A0-91CD-4FB0-AB8B-87ACC3B23912}" type="slidenum">
              <a:rPr lang="en-US" smtClean="0"/>
              <a:t>16</a:t>
            </a:fld>
            <a:endParaRPr lang="en-US"/>
          </a:p>
        </p:txBody>
      </p:sp>
    </p:spTree>
    <p:extLst>
      <p:ext uri="{BB962C8B-B14F-4D97-AF65-F5344CB8AC3E}">
        <p14:creationId xmlns:p14="http://schemas.microsoft.com/office/powerpoint/2010/main" val="339919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list of plants/units:</a:t>
            </a:r>
            <a:r>
              <a:rPr lang="en-US" sz="1200" kern="1200" baseline="0" dirty="0" smtClean="0">
                <a:solidFill>
                  <a:schemeClr val="tx1"/>
                </a:solidFill>
                <a:effectLst/>
                <a:latin typeface="+mn-lt"/>
                <a:ea typeface="+mn-ea"/>
                <a:cs typeface="+mn-cs"/>
              </a:rPr>
              <a:t> Independence </a:t>
            </a:r>
            <a:r>
              <a:rPr lang="en-US" sz="1200" kern="1200" dirty="0" smtClean="0">
                <a:solidFill>
                  <a:schemeClr val="tx1"/>
                </a:solidFill>
                <a:effectLst/>
                <a:latin typeface="+mn-lt"/>
                <a:ea typeface="+mn-ea"/>
                <a:cs typeface="+mn-cs"/>
              </a:rPr>
              <a:t>Blue Valley plant,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AECI’s Chamois plant, KCP&amp;L Lake Road Unit 4, Ameren’s Meramec plant, KCP&amp;L’s Montrose plant, KCP&amp;L Sibley Units 1-2, and City Utilities of Springfield’s James River plant, Units 3-5.</a:t>
            </a:r>
            <a:r>
              <a:rPr lang="en-US" sz="1200" kern="1200" baseline="0" dirty="0" smtClean="0">
                <a:solidFill>
                  <a:schemeClr val="tx1"/>
                </a:solidFill>
                <a:effectLst/>
                <a:latin typeface="+mn-lt"/>
                <a:ea typeface="+mn-ea"/>
                <a:cs typeface="+mn-cs"/>
              </a:rPr>
              <a:t>   </a:t>
            </a:r>
            <a:r>
              <a:rPr lang="en-US" dirty="0" smtClean="0"/>
              <a:t>Mention</a:t>
            </a:r>
            <a:r>
              <a:rPr lang="en-US" baseline="0" dirty="0" smtClean="0"/>
              <a:t> that these numbers assume this generation is not replaced with carbon-emitting sources. </a:t>
            </a:r>
          </a:p>
          <a:p>
            <a:endParaRPr lang="en-US" baseline="0" dirty="0" smtClean="0"/>
          </a:p>
          <a:p>
            <a:r>
              <a:rPr lang="en-US" baseline="0" dirty="0" smtClean="0"/>
              <a:t>Explain Ameren’s 2014 IRP and its treatment of Sioux (20133 Retirement) and AECI’s January 2014 presentation to PSC that mentioned Thomas Hill 1.</a:t>
            </a:r>
            <a:endParaRPr lang="en-US" dirty="0"/>
          </a:p>
        </p:txBody>
      </p:sp>
      <p:sp>
        <p:nvSpPr>
          <p:cNvPr id="4" name="Slide Number Placeholder 3"/>
          <p:cNvSpPr>
            <a:spLocks noGrp="1"/>
          </p:cNvSpPr>
          <p:nvPr>
            <p:ph type="sldNum" sz="quarter" idx="10"/>
          </p:nvPr>
        </p:nvSpPr>
        <p:spPr/>
        <p:txBody>
          <a:bodyPr/>
          <a:lstStyle/>
          <a:p>
            <a:fld id="{035797A0-91CD-4FB0-AB8B-87ACC3B23912}" type="slidenum">
              <a:rPr lang="en-US" smtClean="0"/>
              <a:t>2</a:t>
            </a:fld>
            <a:endParaRPr lang="en-US"/>
          </a:p>
        </p:txBody>
      </p:sp>
    </p:spTree>
    <p:extLst>
      <p:ext uri="{BB962C8B-B14F-4D97-AF65-F5344CB8AC3E}">
        <p14:creationId xmlns:p14="http://schemas.microsoft.com/office/powerpoint/2010/main" val="349331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list of plants/units:</a:t>
            </a:r>
            <a:r>
              <a:rPr lang="en-US" sz="1200" kern="1200" baseline="0" dirty="0" smtClean="0">
                <a:solidFill>
                  <a:schemeClr val="tx1"/>
                </a:solidFill>
                <a:effectLst/>
                <a:latin typeface="+mn-lt"/>
                <a:ea typeface="+mn-ea"/>
                <a:cs typeface="+mn-cs"/>
              </a:rPr>
              <a:t> Independence </a:t>
            </a:r>
            <a:r>
              <a:rPr lang="en-US" sz="1200" kern="1200" dirty="0" smtClean="0">
                <a:solidFill>
                  <a:schemeClr val="tx1"/>
                </a:solidFill>
                <a:effectLst/>
                <a:latin typeface="+mn-lt"/>
                <a:ea typeface="+mn-ea"/>
                <a:cs typeface="+mn-cs"/>
              </a:rPr>
              <a:t>Blue Valley plant,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AECI’s Chamois plant, KCP&amp;L Lake Road Unit 4, Ameren’s Meramec plant, KCP&amp;L’s Montrose plant, KCP&amp;L Sibley Units 1-2, and City Utilities of Springfield’s James River plant, Units 3-5.</a:t>
            </a:r>
            <a:r>
              <a:rPr lang="en-US" sz="1200" kern="1200" baseline="0" dirty="0" smtClean="0">
                <a:solidFill>
                  <a:schemeClr val="tx1"/>
                </a:solidFill>
                <a:effectLst/>
                <a:latin typeface="+mn-lt"/>
                <a:ea typeface="+mn-ea"/>
                <a:cs typeface="+mn-cs"/>
              </a:rPr>
              <a:t>   </a:t>
            </a:r>
            <a:r>
              <a:rPr lang="en-US" dirty="0" smtClean="0"/>
              <a:t>Mention</a:t>
            </a:r>
            <a:r>
              <a:rPr lang="en-US" baseline="0" dirty="0" smtClean="0"/>
              <a:t> that these numbers assume this generation is not replaced with carbon-emitting sources. </a:t>
            </a:r>
          </a:p>
          <a:p>
            <a:endParaRPr lang="en-US" baseline="0" dirty="0" smtClean="0"/>
          </a:p>
          <a:p>
            <a:r>
              <a:rPr lang="en-US" baseline="0" dirty="0" smtClean="0"/>
              <a:t>Explain Ameren’s 2014 IRP and its treatment of Sioux (20133 Retirement) and AECI’s January 2014 presentation to PSC that mentioned Thomas Hill 1.</a:t>
            </a:r>
            <a:endParaRPr lang="en-US" dirty="0"/>
          </a:p>
        </p:txBody>
      </p:sp>
      <p:sp>
        <p:nvSpPr>
          <p:cNvPr id="4" name="Slide Number Placeholder 3"/>
          <p:cNvSpPr>
            <a:spLocks noGrp="1"/>
          </p:cNvSpPr>
          <p:nvPr>
            <p:ph type="sldNum" sz="quarter" idx="10"/>
          </p:nvPr>
        </p:nvSpPr>
        <p:spPr/>
        <p:txBody>
          <a:bodyPr/>
          <a:lstStyle/>
          <a:p>
            <a:fld id="{035797A0-91CD-4FB0-AB8B-87ACC3B23912}" type="slidenum">
              <a:rPr lang="en-US" smtClean="0"/>
              <a:t>3</a:t>
            </a:fld>
            <a:endParaRPr lang="en-US"/>
          </a:p>
        </p:txBody>
      </p:sp>
    </p:spTree>
    <p:extLst>
      <p:ext uri="{BB962C8B-B14F-4D97-AF65-F5344CB8AC3E}">
        <p14:creationId xmlns:p14="http://schemas.microsoft.com/office/powerpoint/2010/main" val="349331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picture</a:t>
            </a:r>
            <a:endParaRPr lang="en-US" dirty="0"/>
          </a:p>
        </p:txBody>
      </p:sp>
      <p:sp>
        <p:nvSpPr>
          <p:cNvPr id="4" name="Slide Number Placeholder 3"/>
          <p:cNvSpPr>
            <a:spLocks noGrp="1"/>
          </p:cNvSpPr>
          <p:nvPr>
            <p:ph type="sldNum" sz="quarter" idx="10"/>
          </p:nvPr>
        </p:nvSpPr>
        <p:spPr/>
        <p:txBody>
          <a:bodyPr/>
          <a:lstStyle/>
          <a:p>
            <a:fld id="{035797A0-91CD-4FB0-AB8B-87ACC3B23912}" type="slidenum">
              <a:rPr lang="en-US" smtClean="0"/>
              <a:t>4</a:t>
            </a:fld>
            <a:endParaRPr lang="en-US"/>
          </a:p>
        </p:txBody>
      </p:sp>
    </p:spTree>
    <p:extLst>
      <p:ext uri="{BB962C8B-B14F-4D97-AF65-F5344CB8AC3E}">
        <p14:creationId xmlns:p14="http://schemas.microsoft.com/office/powerpoint/2010/main" val="20316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the American Wind Energy Association, in 2014 there were 10 companies in Missouri involved in wind turbine parts manufacturing with between 501 and 1,000 Missourians employed directly and indirectly in the wind energy sector.  Missouri’s 252 wind turbines were also generating $1.4 million in annual land lease payments to farmers and other property owners.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 picture?</a:t>
            </a:r>
          </a:p>
          <a:p>
            <a:endParaRPr lang="en-US" dirty="0"/>
          </a:p>
        </p:txBody>
      </p:sp>
      <p:sp>
        <p:nvSpPr>
          <p:cNvPr id="4" name="Slide Number Placeholder 3"/>
          <p:cNvSpPr>
            <a:spLocks noGrp="1"/>
          </p:cNvSpPr>
          <p:nvPr>
            <p:ph type="sldNum" sz="quarter" idx="10"/>
          </p:nvPr>
        </p:nvSpPr>
        <p:spPr/>
        <p:txBody>
          <a:bodyPr/>
          <a:lstStyle/>
          <a:p>
            <a:fld id="{035797A0-91CD-4FB0-AB8B-87ACC3B23912}" type="slidenum">
              <a:rPr lang="en-US" smtClean="0"/>
              <a:t>5</a:t>
            </a:fld>
            <a:endParaRPr lang="en-US"/>
          </a:p>
        </p:txBody>
      </p:sp>
    </p:spTree>
    <p:extLst>
      <p:ext uri="{BB962C8B-B14F-4D97-AF65-F5344CB8AC3E}">
        <p14:creationId xmlns:p14="http://schemas.microsoft.com/office/powerpoint/2010/main" val="3480548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picture</a:t>
            </a:r>
            <a:endParaRPr lang="en-US" dirty="0"/>
          </a:p>
        </p:txBody>
      </p:sp>
      <p:sp>
        <p:nvSpPr>
          <p:cNvPr id="4" name="Slide Number Placeholder 3"/>
          <p:cNvSpPr>
            <a:spLocks noGrp="1"/>
          </p:cNvSpPr>
          <p:nvPr>
            <p:ph type="sldNum" sz="quarter" idx="10"/>
          </p:nvPr>
        </p:nvSpPr>
        <p:spPr/>
        <p:txBody>
          <a:bodyPr/>
          <a:lstStyle/>
          <a:p>
            <a:fld id="{035797A0-91CD-4FB0-AB8B-87ACC3B23912}" type="slidenum">
              <a:rPr lang="en-US" smtClean="0"/>
              <a:t>6</a:t>
            </a:fld>
            <a:endParaRPr lang="en-US"/>
          </a:p>
        </p:txBody>
      </p:sp>
    </p:spTree>
    <p:extLst>
      <p:ext uri="{BB962C8B-B14F-4D97-AF65-F5344CB8AC3E}">
        <p14:creationId xmlns:p14="http://schemas.microsoft.com/office/powerpoint/2010/main" val="20316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Municipal utilities are leading the way.  Springfield 5 MW solar farm in 2014.  New wind contract in 2014.  RFP was for 50 MW.  Bids were too good to pass up – settled on 200 MW.  15% lower than </a:t>
            </a:r>
            <a:r>
              <a:rPr lang="en-US" baseline="0" dirty="0" err="1" smtClean="0"/>
              <a:t>Twitty</a:t>
            </a:r>
            <a:r>
              <a:rPr lang="en-US" baseline="0" dirty="0" smtClean="0"/>
              <a:t> plant.  (News Leader Article)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Keep in mind that </a:t>
            </a:r>
            <a:r>
              <a:rPr lang="en-US" baseline="0" dirty="0" err="1" smtClean="0"/>
              <a:t>Twitty</a:t>
            </a:r>
            <a:r>
              <a:rPr lang="en-US" baseline="0" dirty="0" smtClean="0"/>
              <a:t> Unit 2 is one of the newest and largest coal units in the country (2011, 300 MW) , so presumably one of the most efficient in the country. </a:t>
            </a:r>
            <a:endParaRPr lang="en-US" dirty="0" smtClean="0"/>
          </a:p>
          <a:p>
            <a:endParaRPr lang="en-US" dirty="0"/>
          </a:p>
        </p:txBody>
      </p:sp>
      <p:sp>
        <p:nvSpPr>
          <p:cNvPr id="4" name="Slide Number Placeholder 3"/>
          <p:cNvSpPr>
            <a:spLocks noGrp="1"/>
          </p:cNvSpPr>
          <p:nvPr>
            <p:ph type="sldNum" sz="quarter" idx="10"/>
          </p:nvPr>
        </p:nvSpPr>
        <p:spPr/>
        <p:txBody>
          <a:bodyPr/>
          <a:lstStyle/>
          <a:p>
            <a:fld id="{035797A0-91CD-4FB0-AB8B-87ACC3B23912}" type="slidenum">
              <a:rPr lang="en-US" smtClean="0"/>
              <a:t>7</a:t>
            </a:fld>
            <a:endParaRPr lang="en-US"/>
          </a:p>
        </p:txBody>
      </p:sp>
    </p:spTree>
    <p:extLst>
      <p:ext uri="{BB962C8B-B14F-4D97-AF65-F5344CB8AC3E}">
        <p14:creationId xmlns:p14="http://schemas.microsoft.com/office/powerpoint/2010/main" val="417050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utilities</a:t>
            </a:r>
            <a:r>
              <a:rPr lang="en-US" baseline="0" dirty="0" smtClean="0"/>
              <a:t> are also making great strides in renewables:  KCPL is purchasing 400 MW of wind.  AECI last year brought on 150 MW, bringing their total to 750 MW.</a:t>
            </a:r>
            <a:endParaRPr lang="en-US" dirty="0"/>
          </a:p>
        </p:txBody>
      </p:sp>
      <p:sp>
        <p:nvSpPr>
          <p:cNvPr id="4" name="Slide Number Placeholder 3"/>
          <p:cNvSpPr>
            <a:spLocks noGrp="1"/>
          </p:cNvSpPr>
          <p:nvPr>
            <p:ph type="sldNum" sz="quarter" idx="10"/>
          </p:nvPr>
        </p:nvSpPr>
        <p:spPr/>
        <p:txBody>
          <a:bodyPr/>
          <a:lstStyle/>
          <a:p>
            <a:fld id="{035797A0-91CD-4FB0-AB8B-87ACC3B23912}" type="slidenum">
              <a:rPr lang="en-US" smtClean="0"/>
              <a:t>10</a:t>
            </a:fld>
            <a:endParaRPr lang="en-US"/>
          </a:p>
        </p:txBody>
      </p:sp>
    </p:spTree>
    <p:extLst>
      <p:ext uri="{BB962C8B-B14F-4D97-AF65-F5344CB8AC3E}">
        <p14:creationId xmlns:p14="http://schemas.microsoft.com/office/powerpoint/2010/main" val="367701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Energy Plan includes recommendation that MEEIA</a:t>
            </a:r>
            <a:r>
              <a:rPr lang="en-US" baseline="0" dirty="0" smtClean="0"/>
              <a:t> become mandatory for IOUs and set voluntary goals for non-IOUs…Sierra Club supports this</a:t>
            </a:r>
            <a:endParaRPr lang="en-US" dirty="0"/>
          </a:p>
        </p:txBody>
      </p:sp>
      <p:sp>
        <p:nvSpPr>
          <p:cNvPr id="4" name="Slide Number Placeholder 3"/>
          <p:cNvSpPr>
            <a:spLocks noGrp="1"/>
          </p:cNvSpPr>
          <p:nvPr>
            <p:ph type="sldNum" sz="quarter" idx="10"/>
          </p:nvPr>
        </p:nvSpPr>
        <p:spPr/>
        <p:txBody>
          <a:bodyPr/>
          <a:lstStyle/>
          <a:p>
            <a:fld id="{035797A0-91CD-4FB0-AB8B-87ACC3B23912}" type="slidenum">
              <a:rPr lang="en-US" smtClean="0"/>
              <a:t>11</a:t>
            </a:fld>
            <a:endParaRPr lang="en-US"/>
          </a:p>
        </p:txBody>
      </p:sp>
    </p:spTree>
    <p:extLst>
      <p:ext uri="{BB962C8B-B14F-4D97-AF65-F5344CB8AC3E}">
        <p14:creationId xmlns:p14="http://schemas.microsoft.com/office/powerpoint/2010/main" val="405002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425B4D-6404-4C41-82E2-4C339ADBBD78}"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2F976-7D8E-4F08-8D9D-C691185DDF0E}" type="slidenum">
              <a:rPr lang="en-US" smtClean="0"/>
              <a:t>‹#›</a:t>
            </a:fld>
            <a:endParaRPr lang="en-US"/>
          </a:p>
        </p:txBody>
      </p:sp>
    </p:spTree>
    <p:extLst>
      <p:ext uri="{BB962C8B-B14F-4D97-AF65-F5344CB8AC3E}">
        <p14:creationId xmlns:p14="http://schemas.microsoft.com/office/powerpoint/2010/main" val="160087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25B4D-6404-4C41-82E2-4C339ADBBD78}"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2F976-7D8E-4F08-8D9D-C691185DDF0E}" type="slidenum">
              <a:rPr lang="en-US" smtClean="0"/>
              <a:t>‹#›</a:t>
            </a:fld>
            <a:endParaRPr lang="en-US"/>
          </a:p>
        </p:txBody>
      </p:sp>
    </p:spTree>
    <p:extLst>
      <p:ext uri="{BB962C8B-B14F-4D97-AF65-F5344CB8AC3E}">
        <p14:creationId xmlns:p14="http://schemas.microsoft.com/office/powerpoint/2010/main" val="337427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25B4D-6404-4C41-82E2-4C339ADBBD78}"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2F976-7D8E-4F08-8D9D-C691185DDF0E}" type="slidenum">
              <a:rPr lang="en-US" smtClean="0"/>
              <a:t>‹#›</a:t>
            </a:fld>
            <a:endParaRPr lang="en-US"/>
          </a:p>
        </p:txBody>
      </p:sp>
    </p:spTree>
    <p:extLst>
      <p:ext uri="{BB962C8B-B14F-4D97-AF65-F5344CB8AC3E}">
        <p14:creationId xmlns:p14="http://schemas.microsoft.com/office/powerpoint/2010/main" val="164777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25B4D-6404-4C41-82E2-4C339ADBBD78}"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2F976-7D8E-4F08-8D9D-C691185DDF0E}" type="slidenum">
              <a:rPr lang="en-US" smtClean="0"/>
              <a:t>‹#›</a:t>
            </a:fld>
            <a:endParaRPr lang="en-US"/>
          </a:p>
        </p:txBody>
      </p:sp>
    </p:spTree>
    <p:extLst>
      <p:ext uri="{BB962C8B-B14F-4D97-AF65-F5344CB8AC3E}">
        <p14:creationId xmlns:p14="http://schemas.microsoft.com/office/powerpoint/2010/main" val="323595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25B4D-6404-4C41-82E2-4C339ADBBD78}"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2F976-7D8E-4F08-8D9D-C691185DDF0E}" type="slidenum">
              <a:rPr lang="en-US" smtClean="0"/>
              <a:t>‹#›</a:t>
            </a:fld>
            <a:endParaRPr lang="en-US"/>
          </a:p>
        </p:txBody>
      </p:sp>
    </p:spTree>
    <p:extLst>
      <p:ext uri="{BB962C8B-B14F-4D97-AF65-F5344CB8AC3E}">
        <p14:creationId xmlns:p14="http://schemas.microsoft.com/office/powerpoint/2010/main" val="123574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425B4D-6404-4C41-82E2-4C339ADBBD78}"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2F976-7D8E-4F08-8D9D-C691185DDF0E}" type="slidenum">
              <a:rPr lang="en-US" smtClean="0"/>
              <a:t>‹#›</a:t>
            </a:fld>
            <a:endParaRPr lang="en-US"/>
          </a:p>
        </p:txBody>
      </p:sp>
    </p:spTree>
    <p:extLst>
      <p:ext uri="{BB962C8B-B14F-4D97-AF65-F5344CB8AC3E}">
        <p14:creationId xmlns:p14="http://schemas.microsoft.com/office/powerpoint/2010/main" val="229024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425B4D-6404-4C41-82E2-4C339ADBBD78}" type="datetimeFigureOut">
              <a:rPr lang="en-US" smtClean="0"/>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2F976-7D8E-4F08-8D9D-C691185DDF0E}" type="slidenum">
              <a:rPr lang="en-US" smtClean="0"/>
              <a:t>‹#›</a:t>
            </a:fld>
            <a:endParaRPr lang="en-US"/>
          </a:p>
        </p:txBody>
      </p:sp>
    </p:spTree>
    <p:extLst>
      <p:ext uri="{BB962C8B-B14F-4D97-AF65-F5344CB8AC3E}">
        <p14:creationId xmlns:p14="http://schemas.microsoft.com/office/powerpoint/2010/main" val="333577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425B4D-6404-4C41-82E2-4C339ADBBD78}" type="datetimeFigureOut">
              <a:rPr lang="en-US" smtClean="0"/>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2F976-7D8E-4F08-8D9D-C691185DDF0E}" type="slidenum">
              <a:rPr lang="en-US" smtClean="0"/>
              <a:t>‹#›</a:t>
            </a:fld>
            <a:endParaRPr lang="en-US"/>
          </a:p>
        </p:txBody>
      </p:sp>
    </p:spTree>
    <p:extLst>
      <p:ext uri="{BB962C8B-B14F-4D97-AF65-F5344CB8AC3E}">
        <p14:creationId xmlns:p14="http://schemas.microsoft.com/office/powerpoint/2010/main" val="317190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25B4D-6404-4C41-82E2-4C339ADBBD78}" type="datetimeFigureOut">
              <a:rPr lang="en-US" smtClean="0"/>
              <a:t>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2F976-7D8E-4F08-8D9D-C691185DDF0E}" type="slidenum">
              <a:rPr lang="en-US" smtClean="0"/>
              <a:t>‹#›</a:t>
            </a:fld>
            <a:endParaRPr lang="en-US"/>
          </a:p>
        </p:txBody>
      </p:sp>
    </p:spTree>
    <p:extLst>
      <p:ext uri="{BB962C8B-B14F-4D97-AF65-F5344CB8AC3E}">
        <p14:creationId xmlns:p14="http://schemas.microsoft.com/office/powerpoint/2010/main" val="147693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25B4D-6404-4C41-82E2-4C339ADBBD78}"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2F976-7D8E-4F08-8D9D-C691185DDF0E}" type="slidenum">
              <a:rPr lang="en-US" smtClean="0"/>
              <a:t>‹#›</a:t>
            </a:fld>
            <a:endParaRPr lang="en-US"/>
          </a:p>
        </p:txBody>
      </p:sp>
    </p:spTree>
    <p:extLst>
      <p:ext uri="{BB962C8B-B14F-4D97-AF65-F5344CB8AC3E}">
        <p14:creationId xmlns:p14="http://schemas.microsoft.com/office/powerpoint/2010/main" val="323032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25B4D-6404-4C41-82E2-4C339ADBBD78}"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2F976-7D8E-4F08-8D9D-C691185DDF0E}" type="slidenum">
              <a:rPr lang="en-US" smtClean="0"/>
              <a:t>‹#›</a:t>
            </a:fld>
            <a:endParaRPr lang="en-US"/>
          </a:p>
        </p:txBody>
      </p:sp>
    </p:spTree>
    <p:extLst>
      <p:ext uri="{BB962C8B-B14F-4D97-AF65-F5344CB8AC3E}">
        <p14:creationId xmlns:p14="http://schemas.microsoft.com/office/powerpoint/2010/main" val="357419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25B4D-6404-4C41-82E2-4C339ADBBD78}" type="datetimeFigureOut">
              <a:rPr lang="en-US" smtClean="0"/>
              <a:t>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2F976-7D8E-4F08-8D9D-C691185DDF0E}" type="slidenum">
              <a:rPr lang="en-US" smtClean="0"/>
              <a:t>‹#›</a:t>
            </a:fld>
            <a:endParaRPr lang="en-US"/>
          </a:p>
        </p:txBody>
      </p:sp>
    </p:spTree>
    <p:extLst>
      <p:ext uri="{BB962C8B-B14F-4D97-AF65-F5344CB8AC3E}">
        <p14:creationId xmlns:p14="http://schemas.microsoft.com/office/powerpoint/2010/main" val="4228964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ndy.knott@sierraclub.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b="-10000"/>
          </a:stretch>
        </a:blipFill>
        <a:effectLst/>
      </p:bgPr>
    </p:bg>
    <p:spTree>
      <p:nvGrpSpPr>
        <p:cNvPr id="1" name=""/>
        <p:cNvGrpSpPr/>
        <p:nvPr/>
      </p:nvGrpSpPr>
      <p:grpSpPr>
        <a:xfrm>
          <a:off x="0" y="0"/>
          <a:ext cx="0" cy="0"/>
          <a:chOff x="0" y="0"/>
          <a:chExt cx="0" cy="0"/>
        </a:xfrm>
      </p:grpSpPr>
      <p:pic>
        <p:nvPicPr>
          <p:cNvPr id="1026" name="Picture 2" descr="C:\Users\Andy Knott\Desktop\Andy Folder\Resources\Sierra Club Logos\SC Logo_Vert Web 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3886200"/>
            <a:ext cx="1143000" cy="22656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3453" y="782122"/>
            <a:ext cx="7793800" cy="2646878"/>
          </a:xfrm>
          <a:prstGeom prst="rect">
            <a:avLst/>
          </a:prstGeom>
          <a:noFill/>
        </p:spPr>
        <p:txBody>
          <a:bodyPr wrap="none" rtlCol="0">
            <a:spAutoFit/>
          </a:bodyPr>
          <a:lstStyle/>
          <a:p>
            <a:pPr algn="ctr"/>
            <a:r>
              <a:rPr lang="en-US" sz="4000" b="1" dirty="0" smtClean="0"/>
              <a:t>Missouri Public Service Commission</a:t>
            </a:r>
          </a:p>
          <a:p>
            <a:pPr algn="ctr"/>
            <a:r>
              <a:rPr lang="en-US" sz="4000" b="1" dirty="0" smtClean="0"/>
              <a:t>Workshop on </a:t>
            </a:r>
          </a:p>
          <a:p>
            <a:pPr algn="ctr"/>
            <a:r>
              <a:rPr lang="en-US" sz="4000" b="1" dirty="0" smtClean="0"/>
              <a:t>EPA’s Clean Power Plan</a:t>
            </a:r>
          </a:p>
          <a:p>
            <a:pPr algn="ctr"/>
            <a:endParaRPr lang="en-US" sz="1400" b="1" dirty="0" smtClean="0"/>
          </a:p>
          <a:p>
            <a:pPr algn="ctr"/>
            <a:r>
              <a:rPr lang="en-US" sz="3200" b="1" dirty="0" smtClean="0"/>
              <a:t>February 4, 2016</a:t>
            </a:r>
            <a:endParaRPr lang="en-US" sz="3200" b="1" dirty="0"/>
          </a:p>
        </p:txBody>
      </p:sp>
      <p:sp>
        <p:nvSpPr>
          <p:cNvPr id="2" name="TextBox 1"/>
          <p:cNvSpPr txBox="1"/>
          <p:nvPr/>
        </p:nvSpPr>
        <p:spPr>
          <a:xfrm>
            <a:off x="1295400" y="5410200"/>
            <a:ext cx="3405804" cy="1200329"/>
          </a:xfrm>
          <a:prstGeom prst="rect">
            <a:avLst/>
          </a:prstGeom>
          <a:noFill/>
        </p:spPr>
        <p:txBody>
          <a:bodyPr wrap="none" rtlCol="0">
            <a:spAutoFit/>
          </a:bodyPr>
          <a:lstStyle/>
          <a:p>
            <a:r>
              <a:rPr lang="en-US" dirty="0" smtClean="0"/>
              <a:t>Andy Knott</a:t>
            </a:r>
          </a:p>
          <a:p>
            <a:r>
              <a:rPr lang="en-US" dirty="0" smtClean="0"/>
              <a:t>Sierra Club Beyond Coal Campaign</a:t>
            </a:r>
          </a:p>
          <a:p>
            <a:r>
              <a:rPr lang="en-US" b="1" dirty="0">
                <a:hlinkClick r:id="rId5"/>
              </a:rPr>
              <a:t>andy.knott@sierraclub.org</a:t>
            </a:r>
            <a:endParaRPr lang="en-US" b="1" dirty="0"/>
          </a:p>
          <a:p>
            <a:endParaRPr lang="en-US" dirty="0"/>
          </a:p>
        </p:txBody>
      </p:sp>
    </p:spTree>
    <p:extLst>
      <p:ext uri="{BB962C8B-B14F-4D97-AF65-F5344CB8AC3E}">
        <p14:creationId xmlns:p14="http://schemas.microsoft.com/office/powerpoint/2010/main" val="2452160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457200" y="292608"/>
            <a:ext cx="8001000" cy="1077218"/>
          </a:xfrm>
          <a:prstGeom prst="rect">
            <a:avLst/>
          </a:prstGeom>
        </p:spPr>
        <p:txBody>
          <a:bodyPr wrap="square">
            <a:spAutoFit/>
          </a:bodyPr>
          <a:lstStyle/>
          <a:p>
            <a:r>
              <a:rPr lang="en-US" sz="3200" b="1" dirty="0" smtClean="0"/>
              <a:t>Smaller Cities Also Investing in Low-Cost Renewables</a:t>
            </a:r>
            <a:endParaRPr lang="en-US" sz="3200" b="1" dirty="0"/>
          </a:p>
        </p:txBody>
      </p:sp>
      <p:sp>
        <p:nvSpPr>
          <p:cNvPr id="4" name="TextBox 3"/>
          <p:cNvSpPr txBox="1"/>
          <p:nvPr/>
        </p:nvSpPr>
        <p:spPr>
          <a:xfrm>
            <a:off x="548640" y="1828800"/>
            <a:ext cx="7772400" cy="4524315"/>
          </a:xfrm>
          <a:prstGeom prst="rect">
            <a:avLst/>
          </a:prstGeom>
          <a:noFill/>
        </p:spPr>
        <p:txBody>
          <a:bodyPr wrap="square" rtlCol="0">
            <a:spAutoFit/>
          </a:bodyPr>
          <a:lstStyle/>
          <a:p>
            <a:r>
              <a:rPr lang="en-US" sz="2800" b="1" dirty="0" smtClean="0"/>
              <a:t>Missouri Public Utility Alliance – Solar Farms:</a:t>
            </a:r>
          </a:p>
          <a:p>
            <a:endParaRPr lang="en-US" sz="2800" b="1" dirty="0" smtClean="0"/>
          </a:p>
          <a:p>
            <a:r>
              <a:rPr lang="en-US" sz="2800" b="1" dirty="0" smtClean="0"/>
              <a:t>Butler						3.2 MW</a:t>
            </a:r>
          </a:p>
          <a:p>
            <a:r>
              <a:rPr lang="en-US" sz="2800" b="1" dirty="0" smtClean="0"/>
              <a:t>Macon					3.2 MW</a:t>
            </a:r>
          </a:p>
          <a:p>
            <a:r>
              <a:rPr lang="en-US" sz="2800" b="1" dirty="0" smtClean="0"/>
              <a:t>Trenton					3.2 MW</a:t>
            </a:r>
          </a:p>
          <a:p>
            <a:r>
              <a:rPr lang="en-US" sz="2800" b="1" dirty="0" smtClean="0"/>
              <a:t>Marshall					3.2 MW</a:t>
            </a:r>
          </a:p>
          <a:p>
            <a:r>
              <a:rPr lang="en-US" sz="2800" b="1" dirty="0" smtClean="0"/>
              <a:t>Rolla (broke ground yesterday)		3.2 MW</a:t>
            </a:r>
          </a:p>
          <a:p>
            <a:endParaRPr lang="en-US" sz="2800" b="1" dirty="0" smtClean="0"/>
          </a:p>
          <a:p>
            <a:r>
              <a:rPr lang="en-US" sz="2800" b="1" dirty="0" smtClean="0"/>
              <a:t>TOTAL					</a:t>
            </a:r>
            <a:r>
              <a:rPr lang="en-US" sz="2800" b="1" smtClean="0"/>
              <a:t>	</a:t>
            </a:r>
            <a:r>
              <a:rPr lang="en-US" sz="2800" b="1" smtClean="0"/>
              <a:t>16 </a:t>
            </a:r>
            <a:r>
              <a:rPr lang="en-US" sz="2800" b="1" dirty="0" smtClean="0"/>
              <a:t>MW</a:t>
            </a:r>
          </a:p>
          <a:p>
            <a:endParaRPr lang="en-US" dirty="0"/>
          </a:p>
          <a:p>
            <a:endParaRPr lang="en-US" dirty="0"/>
          </a:p>
        </p:txBody>
      </p:sp>
      <p:pic>
        <p:nvPicPr>
          <p:cNvPr id="6" name="Picture 2" descr="C:\Users\Andy Knott\Desktop\Andy Folder\Resources\Sierra Club Logos\SC Logo_Vert Web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654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457200" y="292608"/>
            <a:ext cx="7848600" cy="1077218"/>
          </a:xfrm>
          <a:prstGeom prst="rect">
            <a:avLst/>
          </a:prstGeom>
        </p:spPr>
        <p:txBody>
          <a:bodyPr wrap="square">
            <a:spAutoFit/>
          </a:bodyPr>
          <a:lstStyle/>
          <a:p>
            <a:r>
              <a:rPr lang="en-US" sz="3200" b="1" dirty="0"/>
              <a:t>Increased Energy Efficiency </a:t>
            </a:r>
            <a:r>
              <a:rPr lang="en-US" sz="3200" b="1" dirty="0" smtClean="0"/>
              <a:t>(EE) Under the CPP = Enormous </a:t>
            </a:r>
            <a:r>
              <a:rPr lang="en-US" sz="3200" b="1" dirty="0"/>
              <a:t>Benefits To Missouri</a:t>
            </a:r>
          </a:p>
        </p:txBody>
      </p:sp>
      <p:sp>
        <p:nvSpPr>
          <p:cNvPr id="3" name="TextBox 2"/>
          <p:cNvSpPr txBox="1"/>
          <p:nvPr/>
        </p:nvSpPr>
        <p:spPr>
          <a:xfrm>
            <a:off x="548640" y="1828800"/>
            <a:ext cx="7696200" cy="6001643"/>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smtClean="0"/>
              <a:t>State Energy Plan emphasizes benefits of EE; Recommends making MEEEIA mandatory</a:t>
            </a:r>
          </a:p>
          <a:p>
            <a:pPr marL="285750" indent="-285750">
              <a:buFont typeface="Wingdings" panose="05000000000000000000" pitchFamily="2" charset="2"/>
              <a:buChar char="Ø"/>
            </a:pPr>
            <a:endParaRPr lang="en-US" sz="1600" b="1" dirty="0"/>
          </a:p>
          <a:p>
            <a:pPr marL="457200" indent="-457200">
              <a:buFont typeface="Wingdings" panose="05000000000000000000" pitchFamily="2" charset="2"/>
              <a:buChar char="Ø"/>
            </a:pPr>
            <a:r>
              <a:rPr lang="en-US" sz="2800" b="1" dirty="0" smtClean="0"/>
              <a:t>Untapped potential:  ACEEE ranks MO 44</a:t>
            </a:r>
            <a:r>
              <a:rPr lang="en-US" sz="2800" b="1" baseline="30000" dirty="0" smtClean="0"/>
              <a:t>th</a:t>
            </a:r>
            <a:r>
              <a:rPr lang="en-US" sz="2800" b="1" dirty="0" smtClean="0"/>
              <a:t> in nation on EE programs</a:t>
            </a:r>
          </a:p>
          <a:p>
            <a:pPr marL="285750" indent="-285750">
              <a:buFont typeface="Wingdings" panose="05000000000000000000" pitchFamily="2" charset="2"/>
              <a:buChar char="Ø"/>
            </a:pPr>
            <a:endParaRPr lang="en-US" sz="1600" b="1" dirty="0"/>
          </a:p>
          <a:p>
            <a:pPr marL="457200" indent="-457200">
              <a:buFont typeface="Wingdings" panose="05000000000000000000" pitchFamily="2" charset="2"/>
              <a:buChar char="Ø"/>
            </a:pPr>
            <a:r>
              <a:rPr lang="en-US" sz="2800" b="1" dirty="0" smtClean="0"/>
              <a:t>EE widely seen as least-cost option for CPP compliance while also enhancing reliability</a:t>
            </a:r>
          </a:p>
          <a:p>
            <a:pPr marL="457200" indent="-457200">
              <a:buFont typeface="Wingdings" panose="05000000000000000000" pitchFamily="2" charset="2"/>
              <a:buChar char="Ø"/>
            </a:pPr>
            <a:endParaRPr lang="en-US" sz="1600" b="1" dirty="0" smtClean="0"/>
          </a:p>
          <a:p>
            <a:pPr marL="457200" indent="-457200">
              <a:buFont typeface="Wingdings" panose="05000000000000000000" pitchFamily="2" charset="2"/>
              <a:buChar char="Ø"/>
            </a:pPr>
            <a:r>
              <a:rPr lang="en-US" sz="2800" b="1" dirty="0"/>
              <a:t>Recent Synapse </a:t>
            </a:r>
            <a:r>
              <a:rPr lang="en-US" sz="2800" b="1" dirty="0" smtClean="0"/>
              <a:t>Study: Missouri residents would </a:t>
            </a:r>
            <a:r>
              <a:rPr lang="en-US" sz="2800" b="1" i="1" dirty="0" smtClean="0"/>
              <a:t>save </a:t>
            </a:r>
            <a:r>
              <a:rPr lang="en-US" sz="2800" b="1" i="1" dirty="0"/>
              <a:t>n</a:t>
            </a:r>
            <a:r>
              <a:rPr lang="en-US" sz="2800" b="1" i="1" dirty="0" smtClean="0"/>
              <a:t>early </a:t>
            </a:r>
            <a:r>
              <a:rPr lang="en-US" sz="2800" b="1" i="1" dirty="0"/>
              <a:t>$10/month</a:t>
            </a:r>
            <a:r>
              <a:rPr lang="en-US" sz="2800" b="1" dirty="0"/>
              <a:t> </a:t>
            </a:r>
            <a:r>
              <a:rPr lang="en-US" sz="2800" b="1" dirty="0" smtClean="0"/>
              <a:t>under </a:t>
            </a:r>
            <a:r>
              <a:rPr lang="en-US" sz="2800" b="1" dirty="0"/>
              <a:t>CPP </a:t>
            </a:r>
            <a:r>
              <a:rPr lang="en-US" sz="2800" b="1" dirty="0" smtClean="0"/>
              <a:t>state plan </a:t>
            </a:r>
            <a:r>
              <a:rPr lang="en-US" sz="2800" b="1" dirty="0"/>
              <a:t>t</a:t>
            </a:r>
            <a:r>
              <a:rPr lang="en-US" sz="2800" b="1" dirty="0" smtClean="0"/>
              <a:t>hat maximizes </a:t>
            </a:r>
            <a:r>
              <a:rPr lang="en-US" sz="2800" b="1" dirty="0"/>
              <a:t>EE </a:t>
            </a:r>
            <a:r>
              <a:rPr lang="en-US" sz="2800" b="1" dirty="0" smtClean="0"/>
              <a:t>programs</a:t>
            </a:r>
            <a:endParaRPr lang="en-US" sz="2800" b="1" dirty="0"/>
          </a:p>
          <a:p>
            <a:pPr marL="457200" indent="-457200">
              <a:buFont typeface="Wingdings" panose="05000000000000000000" pitchFamily="2" charset="2"/>
              <a:buChar char="Ø"/>
            </a:pPr>
            <a:endParaRPr lang="en-US" sz="2800" b="1" dirty="0" smtClean="0"/>
          </a:p>
          <a:p>
            <a:endParaRPr lang="en-US" sz="2800" b="1" dirty="0"/>
          </a:p>
          <a:p>
            <a:endParaRPr lang="en-US" sz="2800" b="1" dirty="0" smtClean="0"/>
          </a:p>
        </p:txBody>
      </p:sp>
      <p:pic>
        <p:nvPicPr>
          <p:cNvPr id="5" name="Picture 2" descr="C:\Users\Andy Knott\Desktop\Andy Folder\Resources\Sierra Club Logos\SC Logo_Vert Web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231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548640" y="1828800"/>
            <a:ext cx="7985760" cy="4278094"/>
          </a:xfrm>
          <a:prstGeom prst="rect">
            <a:avLst/>
          </a:prstGeom>
        </p:spPr>
        <p:txBody>
          <a:bodyPr wrap="square">
            <a:spAutoFit/>
          </a:bodyPr>
          <a:lstStyle/>
          <a:p>
            <a:r>
              <a:rPr lang="en-US" sz="2800" b="1" dirty="0"/>
              <a:t>Allowance Allocation Should Be By </a:t>
            </a:r>
            <a:r>
              <a:rPr lang="en-US" sz="2800" b="1" dirty="0" smtClean="0"/>
              <a:t>Auction:</a:t>
            </a:r>
          </a:p>
          <a:p>
            <a:endParaRPr lang="en-US" sz="1600" b="1" u="sng" dirty="0" smtClean="0"/>
          </a:p>
          <a:p>
            <a:pPr marL="457200" indent="-457200">
              <a:buFont typeface="Wingdings" panose="05000000000000000000" pitchFamily="2" charset="2"/>
              <a:buChar char="Ø"/>
            </a:pPr>
            <a:r>
              <a:rPr lang="en-US" sz="2800" b="1" dirty="0"/>
              <a:t>Creates direct economic incentive for generators to reduce emissions as much as possible to minimize allowance purchases </a:t>
            </a:r>
          </a:p>
          <a:p>
            <a:pPr marL="457200" indent="-457200">
              <a:buFont typeface="Wingdings" panose="05000000000000000000" pitchFamily="2" charset="2"/>
              <a:buChar char="Ø"/>
            </a:pPr>
            <a:endParaRPr lang="en-US" sz="1600" b="1" dirty="0"/>
          </a:p>
          <a:p>
            <a:pPr marL="457200" indent="-457200">
              <a:buFont typeface="Wingdings" panose="05000000000000000000" pitchFamily="2" charset="2"/>
              <a:buChar char="Ø"/>
            </a:pPr>
            <a:r>
              <a:rPr lang="en-US" sz="2800" b="1" dirty="0"/>
              <a:t>Leads to efficient distribution of allowances</a:t>
            </a:r>
          </a:p>
          <a:p>
            <a:pPr marL="457200" indent="-457200">
              <a:buFont typeface="Wingdings" panose="05000000000000000000" pitchFamily="2" charset="2"/>
              <a:buChar char="Ø"/>
            </a:pPr>
            <a:endParaRPr lang="en-US" sz="1600" b="1" dirty="0"/>
          </a:p>
          <a:p>
            <a:pPr marL="457200" indent="-457200">
              <a:buFont typeface="Wingdings" panose="05000000000000000000" pitchFamily="2" charset="2"/>
              <a:buChar char="Ø"/>
            </a:pPr>
            <a:r>
              <a:rPr lang="en-US" sz="2800" b="1" dirty="0"/>
              <a:t>Provides immediate price signals in the market</a:t>
            </a:r>
          </a:p>
          <a:p>
            <a:endParaRPr lang="en-US" sz="2800" dirty="0"/>
          </a:p>
          <a:p>
            <a:endParaRPr lang="en-US" sz="2800" b="1" dirty="0"/>
          </a:p>
        </p:txBody>
      </p:sp>
      <p:sp>
        <p:nvSpPr>
          <p:cNvPr id="9" name="TextBox 8"/>
          <p:cNvSpPr txBox="1"/>
          <p:nvPr/>
        </p:nvSpPr>
        <p:spPr>
          <a:xfrm>
            <a:off x="457200" y="292608"/>
            <a:ext cx="7772400" cy="1077218"/>
          </a:xfrm>
          <a:prstGeom prst="rect">
            <a:avLst/>
          </a:prstGeom>
          <a:noFill/>
        </p:spPr>
        <p:txBody>
          <a:bodyPr wrap="square" rtlCol="0">
            <a:spAutoFit/>
          </a:bodyPr>
          <a:lstStyle/>
          <a:p>
            <a:r>
              <a:rPr lang="en-US" sz="3200" b="1" dirty="0"/>
              <a:t>Certain Plan Elements Are Essential If Missouri Uses A Mass-Based Approach</a:t>
            </a:r>
          </a:p>
        </p:txBody>
      </p:sp>
      <p:pic>
        <p:nvPicPr>
          <p:cNvPr id="8" name="Picture 2" descr="C:\Users\Andy Knott\Desktop\Andy Folder\Resources\Sierra Club Logos\SC Logo_Vert Web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258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548640" y="1828800"/>
            <a:ext cx="7921009" cy="4770537"/>
          </a:xfrm>
          <a:prstGeom prst="rect">
            <a:avLst/>
          </a:prstGeom>
        </p:spPr>
        <p:txBody>
          <a:bodyPr wrap="square">
            <a:spAutoFit/>
          </a:bodyPr>
          <a:lstStyle/>
          <a:p>
            <a:r>
              <a:rPr lang="en-US" sz="2800" b="1" dirty="0" smtClean="0"/>
              <a:t>RGGI’s Successful Allowance Auction Experience:</a:t>
            </a:r>
          </a:p>
          <a:p>
            <a:endParaRPr lang="en-US" sz="1600" b="1" u="sng" dirty="0" smtClean="0"/>
          </a:p>
          <a:p>
            <a:pPr marL="457200" indent="-457200">
              <a:buFont typeface="Wingdings" panose="05000000000000000000" pitchFamily="2" charset="2"/>
              <a:buChar char="Ø"/>
            </a:pPr>
            <a:r>
              <a:rPr lang="en-US" sz="2800" b="1" dirty="0"/>
              <a:t>Since 2009, RGGI disbursed nearly $2 billion in auction proceeds back into the economy</a:t>
            </a:r>
            <a:r>
              <a:rPr lang="en-US" sz="2800" b="1" dirty="0" smtClean="0"/>
              <a:t>:</a:t>
            </a:r>
          </a:p>
          <a:p>
            <a:endParaRPr lang="en-US" sz="1600" b="1" dirty="0"/>
          </a:p>
          <a:p>
            <a:pPr marL="914400" lvl="1" indent="-457200">
              <a:buFont typeface="Wingdings" panose="05000000000000000000" pitchFamily="2" charset="2"/>
              <a:buChar char="Ø"/>
            </a:pPr>
            <a:r>
              <a:rPr lang="en-US" sz="2800" b="1" dirty="0"/>
              <a:t>Energy Efficiency Measures</a:t>
            </a:r>
          </a:p>
          <a:p>
            <a:pPr marL="457200" indent="-457200">
              <a:buFont typeface="Wingdings" panose="05000000000000000000" pitchFamily="2" charset="2"/>
              <a:buChar char="Ø"/>
            </a:pPr>
            <a:endParaRPr lang="en-US" sz="1600" b="1" dirty="0"/>
          </a:p>
          <a:p>
            <a:pPr marL="914400" lvl="1" indent="-457200">
              <a:buFont typeface="Wingdings" panose="05000000000000000000" pitchFamily="2" charset="2"/>
              <a:buChar char="Ø"/>
            </a:pPr>
            <a:r>
              <a:rPr lang="en-US" sz="2800" b="1" dirty="0"/>
              <a:t>Community-Based Renewable Power</a:t>
            </a:r>
          </a:p>
          <a:p>
            <a:pPr marL="457200" indent="-457200">
              <a:buFont typeface="Wingdings" panose="05000000000000000000" pitchFamily="2" charset="2"/>
              <a:buChar char="Ø"/>
            </a:pPr>
            <a:endParaRPr lang="en-US" sz="1600" b="1" dirty="0"/>
          </a:p>
          <a:p>
            <a:pPr marL="914400" lvl="1" indent="-457200">
              <a:buFont typeface="Wingdings" panose="05000000000000000000" pitchFamily="2" charset="2"/>
              <a:buChar char="Ø"/>
            </a:pPr>
            <a:r>
              <a:rPr lang="en-US" sz="2800" b="1" dirty="0"/>
              <a:t>Low-Income Customer Bill Assistance </a:t>
            </a:r>
          </a:p>
          <a:p>
            <a:pPr marL="457200" indent="-457200">
              <a:buFont typeface="Wingdings" panose="05000000000000000000" pitchFamily="2" charset="2"/>
              <a:buChar char="Ø"/>
            </a:pPr>
            <a:endParaRPr lang="en-US" sz="1600" b="1" dirty="0"/>
          </a:p>
          <a:p>
            <a:pPr marL="914400" lvl="1" indent="-457200">
              <a:buFont typeface="Wingdings" panose="05000000000000000000" pitchFamily="2" charset="2"/>
              <a:buChar char="Ø"/>
            </a:pPr>
            <a:r>
              <a:rPr lang="en-US" sz="2800" b="1" dirty="0"/>
              <a:t>Education and Job Training Programs</a:t>
            </a:r>
          </a:p>
          <a:p>
            <a:endParaRPr lang="en-US" sz="2800" b="1" dirty="0"/>
          </a:p>
        </p:txBody>
      </p:sp>
      <p:sp>
        <p:nvSpPr>
          <p:cNvPr id="9" name="TextBox 8"/>
          <p:cNvSpPr txBox="1"/>
          <p:nvPr/>
        </p:nvSpPr>
        <p:spPr>
          <a:xfrm>
            <a:off x="457200" y="292608"/>
            <a:ext cx="7772400" cy="1077218"/>
          </a:xfrm>
          <a:prstGeom prst="rect">
            <a:avLst/>
          </a:prstGeom>
          <a:noFill/>
        </p:spPr>
        <p:txBody>
          <a:bodyPr wrap="square" rtlCol="0">
            <a:spAutoFit/>
          </a:bodyPr>
          <a:lstStyle/>
          <a:p>
            <a:r>
              <a:rPr lang="en-US" sz="3200" b="1" dirty="0"/>
              <a:t>Certain Plan Elements Are Essential If Missouri Uses A Mass-Based Approach</a:t>
            </a:r>
          </a:p>
        </p:txBody>
      </p:sp>
      <p:pic>
        <p:nvPicPr>
          <p:cNvPr id="7" name="Picture 2" descr="C:\Users\Andy Knott\Desktop\Andy Folder\Resources\Sierra Club Logos\SC Logo_Vert Web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696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9" name="TextBox 8"/>
          <p:cNvSpPr txBox="1"/>
          <p:nvPr/>
        </p:nvSpPr>
        <p:spPr>
          <a:xfrm>
            <a:off x="457200" y="292608"/>
            <a:ext cx="7772400" cy="1077218"/>
          </a:xfrm>
          <a:prstGeom prst="rect">
            <a:avLst/>
          </a:prstGeom>
          <a:noFill/>
        </p:spPr>
        <p:txBody>
          <a:bodyPr wrap="square" rtlCol="0">
            <a:spAutoFit/>
          </a:bodyPr>
          <a:lstStyle/>
          <a:p>
            <a:r>
              <a:rPr lang="en-US" sz="3200" b="1" dirty="0"/>
              <a:t>Certain Plan Elements Are Essential If Missouri Uses A Mass-Based Approach</a:t>
            </a:r>
          </a:p>
        </p:txBody>
      </p:sp>
      <p:sp>
        <p:nvSpPr>
          <p:cNvPr id="4" name="Rectangle 3"/>
          <p:cNvSpPr/>
          <p:nvPr/>
        </p:nvSpPr>
        <p:spPr>
          <a:xfrm>
            <a:off x="548640" y="1828800"/>
            <a:ext cx="8100060" cy="4401205"/>
          </a:xfrm>
          <a:prstGeom prst="rect">
            <a:avLst/>
          </a:prstGeom>
        </p:spPr>
        <p:txBody>
          <a:bodyPr wrap="square">
            <a:spAutoFit/>
          </a:bodyPr>
          <a:lstStyle/>
          <a:p>
            <a:r>
              <a:rPr lang="en-US" sz="2800" b="1" dirty="0" smtClean="0"/>
              <a:t>Plan Should Avoid Adverse </a:t>
            </a:r>
            <a:r>
              <a:rPr lang="en-US" sz="2800" b="1" dirty="0"/>
              <a:t>Impacts </a:t>
            </a:r>
            <a:r>
              <a:rPr lang="en-US" sz="2800" b="1" dirty="0" smtClean="0"/>
              <a:t>to Environmental </a:t>
            </a:r>
            <a:r>
              <a:rPr lang="en-US" sz="2800" b="1" dirty="0"/>
              <a:t>Justice </a:t>
            </a:r>
            <a:r>
              <a:rPr lang="en-US" sz="2800" b="1" dirty="0" smtClean="0"/>
              <a:t>Communities:</a:t>
            </a:r>
          </a:p>
          <a:p>
            <a:endParaRPr lang="en-US" sz="2800" b="1" u="sng" dirty="0" smtClean="0"/>
          </a:p>
          <a:p>
            <a:pPr marL="457200" indent="-457200">
              <a:buFont typeface="Wingdings" panose="05000000000000000000" pitchFamily="2" charset="2"/>
              <a:buChar char="Ø"/>
            </a:pPr>
            <a:r>
              <a:rPr lang="en-US" sz="2800" b="1" dirty="0"/>
              <a:t>Sierra Club generally supports trading-ready program with multi-state trading, but</a:t>
            </a:r>
          </a:p>
          <a:p>
            <a:endParaRPr lang="en-US" sz="2800" b="1" dirty="0"/>
          </a:p>
          <a:p>
            <a:pPr marL="457200" indent="-457200">
              <a:buFont typeface="Wingdings" panose="05000000000000000000" pitchFamily="2" charset="2"/>
              <a:buChar char="Ø"/>
            </a:pPr>
            <a:r>
              <a:rPr lang="en-US" sz="2800" b="1" dirty="0"/>
              <a:t>Trading program must contain limitations to ensure health benefits of co-pollutant reductions are equitably distributed</a:t>
            </a:r>
          </a:p>
          <a:p>
            <a:endParaRPr lang="en-US" sz="2800" b="1" dirty="0"/>
          </a:p>
        </p:txBody>
      </p:sp>
      <p:pic>
        <p:nvPicPr>
          <p:cNvPr id="7" name="Picture 2" descr="C:\Users\Andy Knott\Desktop\Andy Folder\Resources\Sierra Club Logos\SC Logo_Vert Web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87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9" name="TextBox 8"/>
          <p:cNvSpPr txBox="1"/>
          <p:nvPr/>
        </p:nvSpPr>
        <p:spPr>
          <a:xfrm>
            <a:off x="457200" y="292608"/>
            <a:ext cx="7772400" cy="1077218"/>
          </a:xfrm>
          <a:prstGeom prst="rect">
            <a:avLst/>
          </a:prstGeom>
          <a:noFill/>
        </p:spPr>
        <p:txBody>
          <a:bodyPr wrap="square" rtlCol="0">
            <a:spAutoFit/>
          </a:bodyPr>
          <a:lstStyle/>
          <a:p>
            <a:r>
              <a:rPr lang="en-US" sz="3200" b="1" dirty="0"/>
              <a:t>Certain Plan Elements Are Essential If Missouri Uses A Mass-Based Approach</a:t>
            </a:r>
          </a:p>
        </p:txBody>
      </p:sp>
      <p:sp>
        <p:nvSpPr>
          <p:cNvPr id="3" name="Rectangle 2"/>
          <p:cNvSpPr/>
          <p:nvPr/>
        </p:nvSpPr>
        <p:spPr>
          <a:xfrm>
            <a:off x="548640" y="1828800"/>
            <a:ext cx="7909560" cy="3970318"/>
          </a:xfrm>
          <a:prstGeom prst="rect">
            <a:avLst/>
          </a:prstGeom>
        </p:spPr>
        <p:txBody>
          <a:bodyPr wrap="square">
            <a:spAutoFit/>
          </a:bodyPr>
          <a:lstStyle/>
          <a:p>
            <a:r>
              <a:rPr lang="en-US" sz="2800" b="1" dirty="0"/>
              <a:t>Missouri Should Take Advantage Of The Clean Energy Incentive </a:t>
            </a:r>
            <a:r>
              <a:rPr lang="en-US" sz="2800" b="1" dirty="0" smtClean="0"/>
              <a:t>Program:</a:t>
            </a:r>
          </a:p>
          <a:p>
            <a:endParaRPr lang="en-US" sz="2800" b="1" u="sng" dirty="0" smtClean="0"/>
          </a:p>
          <a:p>
            <a:pPr lvl="1"/>
            <a:r>
              <a:rPr lang="en-US" sz="2800" b="1" dirty="0"/>
              <a:t>Missouri Should Tailor Its Program Such That the Requirement That Projects be Implemented in Low-Income Communities in Order to Qualify Would Apply to Both Energy Efficiency </a:t>
            </a:r>
            <a:r>
              <a:rPr lang="en-US" sz="2800" b="1" u="sng" dirty="0"/>
              <a:t>and</a:t>
            </a:r>
            <a:r>
              <a:rPr lang="en-US" sz="2800" b="1" dirty="0"/>
              <a:t> Renewable Energy Projects.</a:t>
            </a:r>
          </a:p>
          <a:p>
            <a:pPr lvl="1"/>
            <a:endParaRPr lang="en-US" sz="2800" b="1" dirty="0"/>
          </a:p>
        </p:txBody>
      </p:sp>
      <p:pic>
        <p:nvPicPr>
          <p:cNvPr id="6" name="Picture 2" descr="C:\Users\Andy Knott\Desktop\Andy Folder\Resources\Sierra Club Logos\SC Logo_Vert Web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298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457200" y="548640"/>
            <a:ext cx="4191000" cy="584775"/>
          </a:xfrm>
          <a:prstGeom prst="rect">
            <a:avLst/>
          </a:prstGeom>
          <a:noFill/>
        </p:spPr>
        <p:txBody>
          <a:bodyPr wrap="square" rtlCol="0">
            <a:spAutoFit/>
          </a:bodyPr>
          <a:lstStyle/>
          <a:p>
            <a:r>
              <a:rPr lang="en-US" sz="3200" b="1" dirty="0" smtClean="0"/>
              <a:t>Conclusion</a:t>
            </a:r>
            <a:endParaRPr lang="en-US" sz="3200" b="1" dirty="0"/>
          </a:p>
        </p:txBody>
      </p:sp>
      <p:sp>
        <p:nvSpPr>
          <p:cNvPr id="3" name="TextBox 2"/>
          <p:cNvSpPr txBox="1"/>
          <p:nvPr/>
        </p:nvSpPr>
        <p:spPr>
          <a:xfrm>
            <a:off x="548640" y="1828800"/>
            <a:ext cx="7841826" cy="5847755"/>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smtClean="0"/>
              <a:t>Missouri already on the road to CPP compliance</a:t>
            </a:r>
          </a:p>
          <a:p>
            <a:pPr marL="285750" indent="-285750">
              <a:buFont typeface="Wingdings" panose="05000000000000000000" pitchFamily="2" charset="2"/>
              <a:buChar char="Ø"/>
            </a:pPr>
            <a:endParaRPr lang="en-US" sz="1600" b="1" dirty="0"/>
          </a:p>
          <a:p>
            <a:pPr marL="457200" indent="-457200">
              <a:buFont typeface="Wingdings" panose="05000000000000000000" pitchFamily="2" charset="2"/>
              <a:buChar char="Ø"/>
            </a:pPr>
            <a:r>
              <a:rPr lang="en-US" sz="2800" b="1" dirty="0" smtClean="0"/>
              <a:t>Additional steps – increased energy efficiency and renewable energy – will help Missouri achieve CPP compliance while</a:t>
            </a:r>
          </a:p>
          <a:p>
            <a:endParaRPr lang="en-US" sz="1600" b="1" dirty="0" smtClean="0"/>
          </a:p>
          <a:p>
            <a:pPr marL="914400" lvl="1" indent="-457200">
              <a:buFont typeface="Wingdings" panose="05000000000000000000" pitchFamily="2" charset="2"/>
              <a:buChar char="Ø"/>
            </a:pPr>
            <a:r>
              <a:rPr lang="en-US" sz="2800" b="1" dirty="0" smtClean="0"/>
              <a:t>Lowering customers’ bills</a:t>
            </a:r>
          </a:p>
          <a:p>
            <a:pPr marL="914400" lvl="1" indent="-457200">
              <a:buFont typeface="Wingdings" panose="05000000000000000000" pitchFamily="2" charset="2"/>
              <a:buChar char="Ø"/>
            </a:pPr>
            <a:endParaRPr lang="en-US" sz="1600" b="1" dirty="0" smtClean="0"/>
          </a:p>
          <a:p>
            <a:pPr marL="914400" lvl="1" indent="-457200">
              <a:buFont typeface="Wingdings" panose="05000000000000000000" pitchFamily="2" charset="2"/>
              <a:buChar char="Ø"/>
            </a:pPr>
            <a:r>
              <a:rPr lang="en-US" sz="2800" b="1" dirty="0" smtClean="0"/>
              <a:t>Generating in-state </a:t>
            </a:r>
            <a:r>
              <a:rPr lang="en-US" sz="2800" b="1" dirty="0"/>
              <a:t>j</a:t>
            </a:r>
            <a:r>
              <a:rPr lang="en-US" sz="2800" b="1" dirty="0" smtClean="0"/>
              <a:t>obs </a:t>
            </a:r>
            <a:r>
              <a:rPr lang="en-US" sz="2800" b="1" dirty="0"/>
              <a:t>and </a:t>
            </a:r>
            <a:r>
              <a:rPr lang="en-US" sz="2800" b="1" dirty="0" smtClean="0"/>
              <a:t>economic development</a:t>
            </a:r>
            <a:endParaRPr lang="en-US" sz="2800" b="1" dirty="0"/>
          </a:p>
          <a:p>
            <a:endParaRPr lang="en-US" sz="2800" b="1" dirty="0" smtClean="0"/>
          </a:p>
          <a:p>
            <a:endParaRPr lang="en-US" sz="2800" b="1" dirty="0" smtClean="0"/>
          </a:p>
          <a:p>
            <a:endParaRPr lang="en-US" sz="2800" b="1" dirty="0" smtClean="0"/>
          </a:p>
          <a:p>
            <a:endParaRPr lang="en-US" sz="2800" b="1" dirty="0"/>
          </a:p>
          <a:p>
            <a:endParaRPr lang="en-US" dirty="0"/>
          </a:p>
        </p:txBody>
      </p:sp>
      <p:sp>
        <p:nvSpPr>
          <p:cNvPr id="6" name="Rectangle 5"/>
          <p:cNvSpPr/>
          <p:nvPr/>
        </p:nvSpPr>
        <p:spPr>
          <a:xfrm>
            <a:off x="1075266" y="4244845"/>
            <a:ext cx="7315200" cy="1508105"/>
          </a:xfrm>
          <a:prstGeom prst="rect">
            <a:avLst/>
          </a:prstGeom>
        </p:spPr>
        <p:txBody>
          <a:bodyPr wrap="square">
            <a:spAutoFit/>
          </a:bodyPr>
          <a:lstStyle/>
          <a:p>
            <a:endParaRPr lang="en-US" sz="2800" b="1" dirty="0"/>
          </a:p>
          <a:p>
            <a:endParaRPr lang="en-US" sz="2800" b="1" dirty="0" smtClean="0"/>
          </a:p>
          <a:p>
            <a:endParaRPr lang="en-US" dirty="0"/>
          </a:p>
          <a:p>
            <a:endParaRPr lang="en-US" dirty="0"/>
          </a:p>
        </p:txBody>
      </p:sp>
      <p:pic>
        <p:nvPicPr>
          <p:cNvPr id="7" name="Picture 2" descr="C:\Users\Andy Knott\Desktop\Andy Folder\Resources\Sierra Club Logos\SC Logo_Vert Web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570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TextBox 3"/>
          <p:cNvSpPr txBox="1"/>
          <p:nvPr/>
        </p:nvSpPr>
        <p:spPr>
          <a:xfrm>
            <a:off x="457200" y="294382"/>
            <a:ext cx="6959601" cy="1077218"/>
          </a:xfrm>
          <a:prstGeom prst="rect">
            <a:avLst/>
          </a:prstGeom>
          <a:noFill/>
        </p:spPr>
        <p:txBody>
          <a:bodyPr wrap="square" rtlCol="0">
            <a:spAutoFit/>
          </a:bodyPr>
          <a:lstStyle/>
          <a:p>
            <a:r>
              <a:rPr lang="en-US" sz="3200" b="1" dirty="0" smtClean="0"/>
              <a:t>Overview: Missouri </a:t>
            </a:r>
            <a:r>
              <a:rPr lang="en-US" sz="3200" b="1" dirty="0"/>
              <a:t>Is Well-Poised To Meet Its Clean Power Plan Target</a:t>
            </a:r>
          </a:p>
        </p:txBody>
      </p:sp>
      <p:sp>
        <p:nvSpPr>
          <p:cNvPr id="5" name="TextBox 4"/>
          <p:cNvSpPr txBox="1"/>
          <p:nvPr/>
        </p:nvSpPr>
        <p:spPr>
          <a:xfrm>
            <a:off x="548640" y="1981200"/>
            <a:ext cx="8001000" cy="3539430"/>
          </a:xfrm>
          <a:prstGeom prst="rect">
            <a:avLst/>
          </a:prstGeom>
          <a:noFill/>
        </p:spPr>
        <p:txBody>
          <a:bodyPr wrap="square" rtlCol="0">
            <a:spAutoFit/>
          </a:bodyPr>
          <a:lstStyle/>
          <a:p>
            <a:pPr marL="514350" indent="-514350">
              <a:buAutoNum type="arabicPeriod"/>
            </a:pPr>
            <a:r>
              <a:rPr lang="en-US" sz="2800" b="1" dirty="0" smtClean="0"/>
              <a:t>Actual, Announced and Under-Consideration Retirements: 40-68% Toward 2030 Goal</a:t>
            </a:r>
          </a:p>
          <a:p>
            <a:pPr marL="514350" indent="-514350">
              <a:buAutoNum type="arabicPeriod"/>
            </a:pPr>
            <a:endParaRPr lang="en-US" sz="2800" b="1" dirty="0" smtClean="0"/>
          </a:p>
          <a:p>
            <a:pPr marL="514350" indent="-514350">
              <a:buAutoNum type="arabicPeriod"/>
            </a:pPr>
            <a:r>
              <a:rPr lang="en-US" sz="2800" b="1" dirty="0" smtClean="0"/>
              <a:t>Renewable Energy Investments and Growth: Strong Tailwinds (Literally and Figuratively) </a:t>
            </a:r>
          </a:p>
          <a:p>
            <a:pPr marL="514350" indent="-514350">
              <a:buAutoNum type="arabicPeriod"/>
            </a:pPr>
            <a:endParaRPr lang="en-US" sz="2800" b="1" dirty="0" smtClean="0"/>
          </a:p>
          <a:p>
            <a:pPr marL="514350" indent="-514350">
              <a:buAutoNum type="arabicPeriod"/>
            </a:pPr>
            <a:r>
              <a:rPr lang="en-US" sz="2800" b="1" dirty="0" smtClean="0"/>
              <a:t>Energy Efficiency: Clean Power Plan Compliance with Lower Electric Bills</a:t>
            </a:r>
            <a:endParaRPr lang="en-US" sz="2800" b="1" dirty="0"/>
          </a:p>
        </p:txBody>
      </p:sp>
      <p:pic>
        <p:nvPicPr>
          <p:cNvPr id="8" name="Picture 2" descr="C:\Users\Andy Knott\Desktop\Andy Folder\Resources\Sierra Club Logos\SC Logo_Vert Web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493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TextBox 3"/>
          <p:cNvSpPr txBox="1"/>
          <p:nvPr/>
        </p:nvSpPr>
        <p:spPr>
          <a:xfrm>
            <a:off x="457200" y="548640"/>
            <a:ext cx="7239000" cy="584775"/>
          </a:xfrm>
          <a:prstGeom prst="rect">
            <a:avLst/>
          </a:prstGeom>
          <a:noFill/>
        </p:spPr>
        <p:txBody>
          <a:bodyPr wrap="square" rtlCol="0">
            <a:spAutoFit/>
          </a:bodyPr>
          <a:lstStyle/>
          <a:p>
            <a:r>
              <a:rPr lang="en-US" sz="3200" b="1" smtClean="0"/>
              <a:t>Retirements in </a:t>
            </a:r>
            <a:r>
              <a:rPr lang="en-US" sz="3200" b="1" dirty="0" smtClean="0"/>
              <a:t>Aging Coal Fleet</a:t>
            </a:r>
            <a:endParaRPr lang="en-US" sz="3200" b="1" dirty="0"/>
          </a:p>
        </p:txBody>
      </p:sp>
      <p:sp>
        <p:nvSpPr>
          <p:cNvPr id="5" name="TextBox 4"/>
          <p:cNvSpPr txBox="1"/>
          <p:nvPr/>
        </p:nvSpPr>
        <p:spPr>
          <a:xfrm>
            <a:off x="548640" y="1828800"/>
            <a:ext cx="8001000" cy="954107"/>
          </a:xfrm>
          <a:prstGeom prst="rect">
            <a:avLst/>
          </a:prstGeom>
          <a:noFill/>
        </p:spPr>
        <p:txBody>
          <a:bodyPr wrap="square" rtlCol="0">
            <a:spAutoFit/>
          </a:bodyPr>
          <a:lstStyle/>
          <a:p>
            <a:r>
              <a:rPr lang="en-US" sz="2800" b="1" dirty="0" smtClean="0"/>
              <a:t>Missouri Mass-Based w/ New Source Complement 2030 Reduction Target = 22 million tons CO</a:t>
            </a:r>
            <a:r>
              <a:rPr lang="en-US" sz="2800" b="1" baseline="-25000" dirty="0" smtClean="0"/>
              <a:t>2</a:t>
            </a:r>
          </a:p>
        </p:txBody>
      </p:sp>
      <p:sp>
        <p:nvSpPr>
          <p:cNvPr id="6" name="TextBox 5"/>
          <p:cNvSpPr txBox="1"/>
          <p:nvPr/>
        </p:nvSpPr>
        <p:spPr>
          <a:xfrm>
            <a:off x="548640" y="2895600"/>
            <a:ext cx="7827433" cy="954107"/>
          </a:xfrm>
          <a:prstGeom prst="rect">
            <a:avLst/>
          </a:prstGeom>
          <a:noFill/>
        </p:spPr>
        <p:txBody>
          <a:bodyPr wrap="square" rtlCol="0">
            <a:spAutoFit/>
          </a:bodyPr>
          <a:lstStyle/>
          <a:p>
            <a:r>
              <a:rPr lang="en-US" sz="2800" b="1" dirty="0" smtClean="0"/>
              <a:t>Actual + Announced  Retirements = 8.6 million tons CO</a:t>
            </a:r>
            <a:r>
              <a:rPr lang="en-US" sz="2800" b="1" baseline="-25000" dirty="0" smtClean="0"/>
              <a:t>2</a:t>
            </a:r>
            <a:r>
              <a:rPr lang="en-US" sz="2800" b="1" dirty="0" smtClean="0"/>
              <a:t> </a:t>
            </a:r>
            <a:endParaRPr lang="en-US" sz="2800" b="1" dirty="0"/>
          </a:p>
        </p:txBody>
      </p:sp>
      <p:sp>
        <p:nvSpPr>
          <p:cNvPr id="7" name="TextBox 6"/>
          <p:cNvSpPr txBox="1"/>
          <p:nvPr/>
        </p:nvSpPr>
        <p:spPr>
          <a:xfrm>
            <a:off x="548640" y="3949005"/>
            <a:ext cx="7992535" cy="1384995"/>
          </a:xfrm>
          <a:prstGeom prst="rect">
            <a:avLst/>
          </a:prstGeom>
          <a:noFill/>
        </p:spPr>
        <p:txBody>
          <a:bodyPr wrap="square" rtlCol="0">
            <a:spAutoFit/>
          </a:bodyPr>
          <a:lstStyle/>
          <a:p>
            <a:r>
              <a:rPr lang="en-US" sz="2800" b="1" dirty="0" smtClean="0"/>
              <a:t>Additional Retirements Under Consideration (Ameren Sioux and AECI Thomas Hill Unit 1) = 6.4 million tons CO</a:t>
            </a:r>
            <a:r>
              <a:rPr lang="en-US" sz="2800" b="1" baseline="-25000" dirty="0" smtClean="0"/>
              <a:t>2</a:t>
            </a:r>
            <a:endParaRPr lang="en-US" sz="2800" b="1" dirty="0" smtClean="0"/>
          </a:p>
        </p:txBody>
      </p:sp>
      <p:sp>
        <p:nvSpPr>
          <p:cNvPr id="9" name="TextBox 8"/>
          <p:cNvSpPr txBox="1"/>
          <p:nvPr/>
        </p:nvSpPr>
        <p:spPr>
          <a:xfrm>
            <a:off x="548640" y="5446693"/>
            <a:ext cx="8229600" cy="954107"/>
          </a:xfrm>
          <a:prstGeom prst="rect">
            <a:avLst/>
          </a:prstGeom>
          <a:noFill/>
        </p:spPr>
        <p:txBody>
          <a:bodyPr wrap="square" rtlCol="0">
            <a:spAutoFit/>
          </a:bodyPr>
          <a:lstStyle/>
          <a:p>
            <a:r>
              <a:rPr lang="en-US" sz="2800" b="1" dirty="0" smtClean="0"/>
              <a:t>Total Actual, Announced and Under Consideration = 15 million tons CO</a:t>
            </a:r>
            <a:r>
              <a:rPr lang="en-US" sz="2800" b="1" baseline="-25000" dirty="0" smtClean="0"/>
              <a:t>2</a:t>
            </a:r>
            <a:r>
              <a:rPr lang="en-US" sz="2800" b="1" dirty="0" smtClean="0"/>
              <a:t>     (~</a:t>
            </a:r>
            <a:r>
              <a:rPr lang="en-US" sz="2800" b="1" dirty="0"/>
              <a:t>68% of MO </a:t>
            </a:r>
            <a:r>
              <a:rPr lang="en-US" sz="2800" b="1" dirty="0" smtClean="0"/>
              <a:t>Target)</a:t>
            </a:r>
            <a:endParaRPr lang="en-US" sz="2800" b="1" dirty="0"/>
          </a:p>
        </p:txBody>
      </p:sp>
      <p:pic>
        <p:nvPicPr>
          <p:cNvPr id="10" name="Picture 2" descr="C:\Users\Andy Knott\Desktop\Andy Folder\Resources\Sierra Club Logos\SC Logo_Vert Web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801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extBox 2"/>
          <p:cNvSpPr txBox="1"/>
          <p:nvPr/>
        </p:nvSpPr>
        <p:spPr>
          <a:xfrm>
            <a:off x="548640" y="1828800"/>
            <a:ext cx="7833360" cy="3847207"/>
          </a:xfrm>
          <a:prstGeom prst="rect">
            <a:avLst/>
          </a:prstGeom>
          <a:noFill/>
        </p:spPr>
        <p:txBody>
          <a:bodyPr wrap="square" rtlCol="0">
            <a:spAutoFit/>
          </a:bodyPr>
          <a:lstStyle/>
          <a:p>
            <a:r>
              <a:rPr lang="en-US" sz="2800" b="1" dirty="0" smtClean="0"/>
              <a:t>Missouri’s Existing Renewable Energy Standard Requires IOUs to Reach 15% Renewables by 2021 (Clean Power Plan Compliance Period 2022-2030+)</a:t>
            </a:r>
          </a:p>
          <a:p>
            <a:r>
              <a:rPr lang="en-US" sz="1600" b="1" dirty="0"/>
              <a:t>	</a:t>
            </a:r>
            <a:endParaRPr lang="en-US" sz="1600" b="1" dirty="0" smtClean="0"/>
          </a:p>
          <a:p>
            <a:pPr marL="914400" lvl="1" indent="-457200">
              <a:buFont typeface="Wingdings" panose="05000000000000000000" pitchFamily="2" charset="2"/>
              <a:buChar char="Ø"/>
            </a:pPr>
            <a:r>
              <a:rPr lang="en-US" sz="2800" b="1" dirty="0" smtClean="0"/>
              <a:t>Current requirement only 5%</a:t>
            </a:r>
          </a:p>
          <a:p>
            <a:pPr lvl="1"/>
            <a:endParaRPr lang="en-US" sz="1600" b="1" dirty="0" smtClean="0"/>
          </a:p>
          <a:p>
            <a:pPr marL="914400" lvl="1" indent="-457200">
              <a:buFont typeface="Wingdings" panose="05000000000000000000" pitchFamily="2" charset="2"/>
              <a:buChar char="Ø"/>
            </a:pPr>
            <a:r>
              <a:rPr lang="en-US" sz="2800" b="1" dirty="0" smtClean="0"/>
              <a:t>Increases to 10% in 2018</a:t>
            </a:r>
          </a:p>
          <a:p>
            <a:pPr lvl="1"/>
            <a:endParaRPr lang="en-US" sz="1600" b="1" dirty="0" smtClean="0"/>
          </a:p>
          <a:p>
            <a:pPr marL="914400" lvl="1" indent="-457200">
              <a:buFont typeface="Wingdings" panose="05000000000000000000" pitchFamily="2" charset="2"/>
              <a:buChar char="Ø"/>
            </a:pPr>
            <a:r>
              <a:rPr lang="en-US" sz="2800" b="1" dirty="0" smtClean="0"/>
              <a:t>Increases to 15% in 2021</a:t>
            </a:r>
          </a:p>
          <a:p>
            <a:endParaRPr lang="en-US" sz="2800" b="1" dirty="0"/>
          </a:p>
        </p:txBody>
      </p:sp>
      <p:sp>
        <p:nvSpPr>
          <p:cNvPr id="5" name="TextBox 4"/>
          <p:cNvSpPr txBox="1"/>
          <p:nvPr/>
        </p:nvSpPr>
        <p:spPr>
          <a:xfrm>
            <a:off x="457200" y="292608"/>
            <a:ext cx="6959601" cy="1077218"/>
          </a:xfrm>
          <a:prstGeom prst="rect">
            <a:avLst/>
          </a:prstGeom>
          <a:noFill/>
        </p:spPr>
        <p:txBody>
          <a:bodyPr wrap="square" rtlCol="0">
            <a:spAutoFit/>
          </a:bodyPr>
          <a:lstStyle/>
          <a:p>
            <a:r>
              <a:rPr lang="en-US" sz="3200" b="1" dirty="0" smtClean="0"/>
              <a:t>Renewable Energy: Growing Source of Carbon-Free Energy and Local Jobs  </a:t>
            </a:r>
            <a:endParaRPr lang="en-US" sz="3200" b="1" dirty="0"/>
          </a:p>
        </p:txBody>
      </p:sp>
      <p:pic>
        <p:nvPicPr>
          <p:cNvPr id="7" name="Picture 2" descr="C:\Users\Andy Knott\Desktop\Andy Folder\Resources\Sierra Club Logos\SC Logo_Vert Web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959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extBox 2"/>
          <p:cNvSpPr txBox="1"/>
          <p:nvPr/>
        </p:nvSpPr>
        <p:spPr>
          <a:xfrm>
            <a:off x="548640" y="1828800"/>
            <a:ext cx="7772400" cy="4370427"/>
          </a:xfrm>
          <a:prstGeom prst="rect">
            <a:avLst/>
          </a:prstGeom>
          <a:noFill/>
        </p:spPr>
        <p:txBody>
          <a:bodyPr wrap="square" rtlCol="0">
            <a:spAutoFit/>
          </a:bodyPr>
          <a:lstStyle/>
          <a:p>
            <a:r>
              <a:rPr lang="en-US" sz="2800" b="1" dirty="0" smtClean="0"/>
              <a:t>Missouri’s Existing Wind Economy:</a:t>
            </a:r>
          </a:p>
          <a:p>
            <a:endParaRPr lang="en-US" sz="1600" b="1" dirty="0" smtClean="0"/>
          </a:p>
          <a:p>
            <a:pPr marL="457200" indent="-457200">
              <a:buFont typeface="Wingdings" panose="05000000000000000000" pitchFamily="2" charset="2"/>
              <a:buChar char="Ø"/>
            </a:pPr>
            <a:r>
              <a:rPr lang="en-US" sz="2800" b="1" dirty="0" smtClean="0"/>
              <a:t>10 wind turbine parts manufacturing </a:t>
            </a:r>
            <a:r>
              <a:rPr lang="en-US" sz="2800" b="1" dirty="0"/>
              <a:t>c</a:t>
            </a:r>
            <a:r>
              <a:rPr lang="en-US" sz="2800" b="1" dirty="0" smtClean="0"/>
              <a:t>ompanies</a:t>
            </a:r>
            <a:endParaRPr lang="en-US" sz="2800" b="1" dirty="0"/>
          </a:p>
          <a:p>
            <a:pPr marL="285750" indent="-285750">
              <a:buFont typeface="Wingdings" panose="05000000000000000000" pitchFamily="2" charset="2"/>
              <a:buChar char="Ø"/>
            </a:pPr>
            <a:endParaRPr lang="en-US" sz="1600" b="1" dirty="0" smtClean="0"/>
          </a:p>
          <a:p>
            <a:pPr marL="457200" indent="-457200">
              <a:buFont typeface="Wingdings" panose="05000000000000000000" pitchFamily="2" charset="2"/>
              <a:buChar char="Ø"/>
            </a:pPr>
            <a:r>
              <a:rPr lang="en-US" sz="2800" b="1" dirty="0" smtClean="0"/>
              <a:t>More than 500 jobs </a:t>
            </a:r>
          </a:p>
          <a:p>
            <a:pPr marL="285750" indent="-285750">
              <a:buFont typeface="Wingdings" panose="05000000000000000000" pitchFamily="2" charset="2"/>
              <a:buChar char="Ø"/>
            </a:pPr>
            <a:endParaRPr lang="en-US" sz="1600" b="1" dirty="0" smtClean="0"/>
          </a:p>
          <a:p>
            <a:pPr marL="457200" indent="-457200">
              <a:buFont typeface="Wingdings" panose="05000000000000000000" pitchFamily="2" charset="2"/>
              <a:buChar char="Ø"/>
            </a:pPr>
            <a:r>
              <a:rPr lang="en-US" sz="2800" b="1" dirty="0" smtClean="0"/>
              <a:t>252 existing wind turbines </a:t>
            </a:r>
          </a:p>
          <a:p>
            <a:endParaRPr lang="en-US" sz="1600" b="1" dirty="0" smtClean="0"/>
          </a:p>
          <a:p>
            <a:pPr marL="457200" indent="-457200">
              <a:buFont typeface="Wingdings" panose="05000000000000000000" pitchFamily="2" charset="2"/>
              <a:buChar char="Ø"/>
            </a:pPr>
            <a:r>
              <a:rPr lang="en-US" sz="2800" b="1" dirty="0" smtClean="0"/>
              <a:t>$</a:t>
            </a:r>
            <a:r>
              <a:rPr lang="en-US" sz="2800" b="1" dirty="0"/>
              <a:t>1.4 million </a:t>
            </a:r>
            <a:r>
              <a:rPr lang="en-US" sz="2800" b="1" dirty="0" smtClean="0"/>
              <a:t>annual lease pay-</a:t>
            </a:r>
          </a:p>
          <a:p>
            <a:pPr lvl="1"/>
            <a:r>
              <a:rPr lang="en-US" sz="2800" b="1" dirty="0" err="1"/>
              <a:t>m</a:t>
            </a:r>
            <a:r>
              <a:rPr lang="en-US" sz="2800" b="1" dirty="0" err="1" smtClean="0"/>
              <a:t>ents</a:t>
            </a:r>
            <a:r>
              <a:rPr lang="en-US" sz="2800" b="1" dirty="0" smtClean="0"/>
              <a:t> to </a:t>
            </a:r>
            <a:r>
              <a:rPr lang="en-US" sz="2800" b="1" dirty="0"/>
              <a:t>farmers and </a:t>
            </a:r>
            <a:r>
              <a:rPr lang="en-US" sz="2800" b="1" dirty="0" smtClean="0"/>
              <a:t>other</a:t>
            </a:r>
          </a:p>
          <a:p>
            <a:pPr lvl="1"/>
            <a:r>
              <a:rPr lang="en-US" sz="2800" b="1" dirty="0" smtClean="0"/>
              <a:t>property owners</a:t>
            </a:r>
            <a:endParaRPr lang="en-US" sz="2800" b="1" dirty="0"/>
          </a:p>
          <a:p>
            <a:endParaRPr lang="en-US" dirty="0"/>
          </a:p>
        </p:txBody>
      </p:sp>
      <p:sp>
        <p:nvSpPr>
          <p:cNvPr id="5" name="TextBox 4"/>
          <p:cNvSpPr txBox="1"/>
          <p:nvPr/>
        </p:nvSpPr>
        <p:spPr>
          <a:xfrm>
            <a:off x="457200" y="548640"/>
            <a:ext cx="6959601" cy="584775"/>
          </a:xfrm>
          <a:prstGeom prst="rect">
            <a:avLst/>
          </a:prstGeom>
          <a:noFill/>
        </p:spPr>
        <p:txBody>
          <a:bodyPr wrap="square" rtlCol="0">
            <a:spAutoFit/>
          </a:bodyPr>
          <a:lstStyle/>
          <a:p>
            <a:r>
              <a:rPr lang="en-US" sz="3200" b="1" dirty="0" smtClean="0"/>
              <a:t>Renewable Energy: Economic Benefits</a:t>
            </a:r>
            <a:endParaRPr lang="en-US" sz="3200" b="1" dirty="0"/>
          </a:p>
        </p:txBody>
      </p:sp>
      <p:pic>
        <p:nvPicPr>
          <p:cNvPr id="6" name="Picture 2" descr="C:\Users\Andy Knott\Desktop\Andy Folder\Resources\Sierra Club Logos\SC Logo_Vert Web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150" y="3352800"/>
            <a:ext cx="2228850" cy="2971800"/>
          </a:xfrm>
          <a:prstGeom prst="rect">
            <a:avLst/>
          </a:prstGeom>
        </p:spPr>
      </p:pic>
    </p:spTree>
    <p:extLst>
      <p:ext uri="{BB962C8B-B14F-4D97-AF65-F5344CB8AC3E}">
        <p14:creationId xmlns:p14="http://schemas.microsoft.com/office/powerpoint/2010/main" val="4091048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extBox 2"/>
          <p:cNvSpPr txBox="1"/>
          <p:nvPr/>
        </p:nvSpPr>
        <p:spPr>
          <a:xfrm>
            <a:off x="548640" y="1828800"/>
            <a:ext cx="7010400" cy="3970318"/>
          </a:xfrm>
          <a:prstGeom prst="rect">
            <a:avLst/>
          </a:prstGeom>
          <a:noFill/>
        </p:spPr>
        <p:txBody>
          <a:bodyPr wrap="square" rtlCol="0">
            <a:spAutoFit/>
          </a:bodyPr>
          <a:lstStyle/>
          <a:p>
            <a:r>
              <a:rPr lang="en-US" sz="2800" b="1" dirty="0" smtClean="0"/>
              <a:t>Missouri’s Existing Solar Economy: </a:t>
            </a:r>
          </a:p>
          <a:p>
            <a:endParaRPr lang="en-US" sz="2800" b="1" dirty="0"/>
          </a:p>
          <a:p>
            <a:pPr marL="457200" indent="-457200">
              <a:buFont typeface="Wingdings" panose="05000000000000000000" pitchFamily="2" charset="2"/>
              <a:buChar char="Ø"/>
            </a:pPr>
            <a:r>
              <a:rPr lang="en-US" sz="2800" b="1" dirty="0" smtClean="0"/>
              <a:t>89 manufacturing and</a:t>
            </a:r>
          </a:p>
          <a:p>
            <a:pPr lvl="1"/>
            <a:r>
              <a:rPr lang="en-US" sz="2800" b="1" dirty="0" smtClean="0"/>
              <a:t>installation companies </a:t>
            </a:r>
          </a:p>
          <a:p>
            <a:endParaRPr lang="en-US" sz="2800" b="1" dirty="0" smtClean="0"/>
          </a:p>
          <a:p>
            <a:pPr marL="457200" indent="-457200">
              <a:buFont typeface="Wingdings" panose="05000000000000000000" pitchFamily="2" charset="2"/>
              <a:buChar char="Ø"/>
            </a:pPr>
            <a:r>
              <a:rPr lang="en-US" sz="2800" b="1" dirty="0" smtClean="0"/>
              <a:t>2,500 jobs – Ranked 16</a:t>
            </a:r>
            <a:r>
              <a:rPr lang="en-US" sz="2800" b="1" baseline="30000" dirty="0" smtClean="0"/>
              <a:t>th</a:t>
            </a:r>
          </a:p>
          <a:p>
            <a:pPr lvl="1"/>
            <a:r>
              <a:rPr lang="en-US" sz="2800" b="1" dirty="0" smtClean="0"/>
              <a:t>in nation</a:t>
            </a:r>
            <a:r>
              <a:rPr lang="en-US" sz="2800" b="1" dirty="0"/>
              <a:t>	</a:t>
            </a:r>
            <a:endParaRPr lang="en-US" sz="2800" b="1" dirty="0" smtClean="0"/>
          </a:p>
          <a:p>
            <a:endParaRPr lang="en-US" sz="2800" b="1" dirty="0" smtClean="0"/>
          </a:p>
          <a:p>
            <a:endParaRPr lang="en-US" sz="2800" b="1" dirty="0"/>
          </a:p>
        </p:txBody>
      </p:sp>
      <p:sp>
        <p:nvSpPr>
          <p:cNvPr id="5" name="TextBox 4"/>
          <p:cNvSpPr txBox="1"/>
          <p:nvPr/>
        </p:nvSpPr>
        <p:spPr>
          <a:xfrm>
            <a:off x="457200" y="548640"/>
            <a:ext cx="6959601" cy="584775"/>
          </a:xfrm>
          <a:prstGeom prst="rect">
            <a:avLst/>
          </a:prstGeom>
          <a:noFill/>
        </p:spPr>
        <p:txBody>
          <a:bodyPr wrap="square" rtlCol="0">
            <a:spAutoFit/>
          </a:bodyPr>
          <a:lstStyle/>
          <a:p>
            <a:r>
              <a:rPr lang="en-US" sz="3200" b="1" dirty="0" smtClean="0"/>
              <a:t>Renewable Energy: Economic Benefits</a:t>
            </a:r>
            <a:endParaRPr lang="en-US" sz="32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838450"/>
            <a:ext cx="3429000" cy="2571750"/>
          </a:xfrm>
          <a:prstGeom prst="rect">
            <a:avLst/>
          </a:prstGeom>
        </p:spPr>
      </p:pic>
      <p:pic>
        <p:nvPicPr>
          <p:cNvPr id="7" name="Picture 2" descr="C:\Users\Andy Knott\Desktop\Andy Folder\Resources\Sierra Club Logos\SC Logo_Vert Web 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908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457200" y="292608"/>
            <a:ext cx="8001000" cy="1077218"/>
          </a:xfrm>
          <a:prstGeom prst="rect">
            <a:avLst/>
          </a:prstGeom>
        </p:spPr>
        <p:txBody>
          <a:bodyPr wrap="square">
            <a:spAutoFit/>
          </a:bodyPr>
          <a:lstStyle/>
          <a:p>
            <a:r>
              <a:rPr lang="en-US" sz="3200" b="1" dirty="0" smtClean="0"/>
              <a:t>Municipal Utilities Already Investing in</a:t>
            </a:r>
          </a:p>
          <a:p>
            <a:r>
              <a:rPr lang="en-US" sz="3200" b="1" dirty="0" smtClean="0"/>
              <a:t>Low-Cost Renewables </a:t>
            </a:r>
            <a:endParaRPr lang="en-US" sz="3200" b="1" dirty="0"/>
          </a:p>
        </p:txBody>
      </p:sp>
      <p:sp>
        <p:nvSpPr>
          <p:cNvPr id="4" name="TextBox 3"/>
          <p:cNvSpPr txBox="1"/>
          <p:nvPr/>
        </p:nvSpPr>
        <p:spPr>
          <a:xfrm>
            <a:off x="548640" y="1828800"/>
            <a:ext cx="8280400" cy="4524315"/>
          </a:xfrm>
          <a:prstGeom prst="rect">
            <a:avLst/>
          </a:prstGeom>
          <a:noFill/>
        </p:spPr>
        <p:txBody>
          <a:bodyPr wrap="square" rtlCol="0">
            <a:spAutoFit/>
          </a:bodyPr>
          <a:lstStyle/>
          <a:p>
            <a:r>
              <a:rPr lang="en-US" sz="2800" b="1" dirty="0" smtClean="0"/>
              <a:t>Springfield City Utilities:</a:t>
            </a:r>
          </a:p>
          <a:p>
            <a:endParaRPr lang="en-US" sz="1600" b="1" dirty="0" smtClean="0"/>
          </a:p>
          <a:p>
            <a:pPr marL="457200" indent="-457200">
              <a:buFont typeface="Wingdings" panose="05000000000000000000" pitchFamily="2" charset="2"/>
              <a:buChar char="Ø"/>
            </a:pPr>
            <a:r>
              <a:rPr lang="en-US" sz="2800" b="1" dirty="0" smtClean="0"/>
              <a:t>5MW solar farm</a:t>
            </a:r>
          </a:p>
          <a:p>
            <a:pPr marL="285750" indent="-285750">
              <a:buFont typeface="Wingdings" panose="05000000000000000000" pitchFamily="2" charset="2"/>
              <a:buChar char="Ø"/>
            </a:pPr>
            <a:endParaRPr lang="en-US" sz="1600" b="1" dirty="0" smtClean="0"/>
          </a:p>
          <a:p>
            <a:pPr marL="457200" indent="-457200">
              <a:buFont typeface="Wingdings" panose="05000000000000000000" pitchFamily="2" charset="2"/>
              <a:buChar char="Ø"/>
            </a:pPr>
            <a:r>
              <a:rPr lang="en-US" sz="2800" b="1" dirty="0" smtClean="0"/>
              <a:t>New 200 MW wind contract</a:t>
            </a:r>
          </a:p>
          <a:p>
            <a:pPr lvl="1"/>
            <a:r>
              <a:rPr lang="en-US" sz="2800" b="1" dirty="0" smtClean="0"/>
              <a:t>(adding to existing 50MW contract)</a:t>
            </a:r>
          </a:p>
          <a:p>
            <a:pPr marL="285750" indent="-285750">
              <a:buFont typeface="Wingdings" panose="05000000000000000000" pitchFamily="2" charset="2"/>
              <a:buChar char="Ø"/>
            </a:pPr>
            <a:endParaRPr lang="en-US" sz="1600" b="1" dirty="0" smtClean="0"/>
          </a:p>
          <a:p>
            <a:pPr marL="457200" indent="-457200">
              <a:buFont typeface="Wingdings" panose="05000000000000000000" pitchFamily="2" charset="2"/>
              <a:buChar char="Ø"/>
            </a:pPr>
            <a:r>
              <a:rPr lang="en-US" sz="2800" b="1" dirty="0" smtClean="0"/>
              <a:t>1/3 of City’s electricity from renewables once new wind online</a:t>
            </a:r>
          </a:p>
          <a:p>
            <a:pPr marL="285750" indent="-285750">
              <a:buFont typeface="Wingdings" panose="05000000000000000000" pitchFamily="2" charset="2"/>
              <a:buChar char="Ø"/>
            </a:pPr>
            <a:endParaRPr lang="en-US" sz="1600" b="1" dirty="0" smtClean="0"/>
          </a:p>
          <a:p>
            <a:pPr marL="457200" indent="-457200">
              <a:buFont typeface="Wingdings" panose="05000000000000000000" pitchFamily="2" charset="2"/>
              <a:buChar char="Ø"/>
            </a:pPr>
            <a:r>
              <a:rPr lang="en-US" sz="2800" b="1" dirty="0" smtClean="0"/>
              <a:t>New  wind </a:t>
            </a:r>
            <a:r>
              <a:rPr lang="en-US" sz="2800" b="1" dirty="0"/>
              <a:t>c</a:t>
            </a:r>
            <a:r>
              <a:rPr lang="en-US" sz="2800" b="1" dirty="0" smtClean="0"/>
              <a:t>ontract: </a:t>
            </a:r>
            <a:r>
              <a:rPr lang="en-US" sz="2800" b="1" i="1" dirty="0" smtClean="0"/>
              <a:t>15% lower than cost of electricity from CU’s </a:t>
            </a:r>
            <a:r>
              <a:rPr lang="en-US" sz="2800" b="1" i="1" dirty="0" err="1" smtClean="0"/>
              <a:t>Twitty</a:t>
            </a:r>
            <a:r>
              <a:rPr lang="en-US" sz="2800" b="1" i="1" dirty="0" smtClean="0"/>
              <a:t> Plant</a:t>
            </a:r>
          </a:p>
        </p:txBody>
      </p:sp>
      <p:pic>
        <p:nvPicPr>
          <p:cNvPr id="6" name="Picture 2" descr="C:\Users\Andy Knott\Desktop\Andy Folder\Resources\Sierra Club Logos\SC Logo_Vert Web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694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457200" y="292608"/>
            <a:ext cx="8001000" cy="1077218"/>
          </a:xfrm>
          <a:prstGeom prst="rect">
            <a:avLst/>
          </a:prstGeom>
        </p:spPr>
        <p:txBody>
          <a:bodyPr wrap="square">
            <a:spAutoFit/>
          </a:bodyPr>
          <a:lstStyle/>
          <a:p>
            <a:r>
              <a:rPr lang="en-US" sz="3200" b="1" dirty="0" smtClean="0"/>
              <a:t>Municipal Utilities Already Investing in</a:t>
            </a:r>
          </a:p>
          <a:p>
            <a:r>
              <a:rPr lang="en-US" sz="3200" b="1" dirty="0" smtClean="0"/>
              <a:t>Low-Cost Renewables</a:t>
            </a:r>
            <a:endParaRPr lang="en-US" sz="3200" b="1" dirty="0"/>
          </a:p>
        </p:txBody>
      </p:sp>
      <p:sp>
        <p:nvSpPr>
          <p:cNvPr id="3" name="TextBox 2"/>
          <p:cNvSpPr txBox="1"/>
          <p:nvPr/>
        </p:nvSpPr>
        <p:spPr>
          <a:xfrm>
            <a:off x="548640" y="1828800"/>
            <a:ext cx="7967133" cy="3539430"/>
          </a:xfrm>
          <a:prstGeom prst="rect">
            <a:avLst/>
          </a:prstGeom>
          <a:noFill/>
        </p:spPr>
        <p:txBody>
          <a:bodyPr wrap="square" rtlCol="0">
            <a:spAutoFit/>
          </a:bodyPr>
          <a:lstStyle/>
          <a:p>
            <a:r>
              <a:rPr lang="en-US" sz="2800" b="1" dirty="0" smtClean="0"/>
              <a:t>Columbia:</a:t>
            </a:r>
          </a:p>
          <a:p>
            <a:endParaRPr lang="en-US" sz="2800" b="1" dirty="0" smtClean="0"/>
          </a:p>
          <a:p>
            <a:pPr marL="457200" indent="-457200">
              <a:buFont typeface="Wingdings" panose="05000000000000000000" pitchFamily="2" charset="2"/>
              <a:buChar char="Ø"/>
            </a:pPr>
            <a:r>
              <a:rPr lang="en-US" sz="2800" b="1" dirty="0" smtClean="0"/>
              <a:t>Local Renewable Energy Standard of 30%</a:t>
            </a:r>
          </a:p>
          <a:p>
            <a:pPr lvl="1"/>
            <a:r>
              <a:rPr lang="en-US" sz="2800" b="1" dirty="0" smtClean="0"/>
              <a:t>renewables by 2028</a:t>
            </a:r>
          </a:p>
          <a:p>
            <a:pPr marL="285750" indent="-285750">
              <a:buFont typeface="Wingdings" panose="05000000000000000000" pitchFamily="2" charset="2"/>
              <a:buChar char="Ø"/>
            </a:pPr>
            <a:endParaRPr lang="en-US" sz="2800" b="1" dirty="0"/>
          </a:p>
          <a:p>
            <a:pPr marL="457200" indent="-457200">
              <a:buFont typeface="Wingdings" panose="05000000000000000000" pitchFamily="2" charset="2"/>
              <a:buChar char="Ø"/>
            </a:pPr>
            <a:r>
              <a:rPr lang="en-US" sz="2800" b="1" dirty="0" smtClean="0"/>
              <a:t>2014:  At 7% renewables,</a:t>
            </a:r>
          </a:p>
          <a:p>
            <a:pPr lvl="1"/>
            <a:r>
              <a:rPr lang="en-US" sz="2800" b="1" dirty="0" smtClean="0"/>
              <a:t>exceeding 5% target for</a:t>
            </a:r>
          </a:p>
          <a:p>
            <a:pPr lvl="1"/>
            <a:r>
              <a:rPr lang="en-US" sz="2800" b="1" dirty="0" smtClean="0"/>
              <a:t>2013-2016</a:t>
            </a:r>
          </a:p>
        </p:txBody>
      </p:sp>
      <p:pic>
        <p:nvPicPr>
          <p:cNvPr id="5" name="Picture 2" descr="C:\Users\Andy Knott\Desktop\Andy Folder\Resources\Sierra Club Logos\SC Logo_Vert Web Bl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882" y="3632428"/>
            <a:ext cx="3429000" cy="2692172"/>
          </a:xfrm>
          <a:prstGeom prst="rect">
            <a:avLst/>
          </a:prstGeom>
        </p:spPr>
      </p:pic>
      <p:sp>
        <p:nvSpPr>
          <p:cNvPr id="8" name="TextBox 7"/>
          <p:cNvSpPr txBox="1"/>
          <p:nvPr/>
        </p:nvSpPr>
        <p:spPr>
          <a:xfrm>
            <a:off x="5164682" y="6324600"/>
            <a:ext cx="3583032" cy="246221"/>
          </a:xfrm>
          <a:prstGeom prst="rect">
            <a:avLst/>
          </a:prstGeom>
          <a:noFill/>
        </p:spPr>
        <p:txBody>
          <a:bodyPr wrap="none" rtlCol="0">
            <a:spAutoFit/>
          </a:bodyPr>
          <a:lstStyle/>
          <a:p>
            <a:r>
              <a:rPr lang="en-US" sz="1000" b="1" dirty="0" smtClean="0"/>
              <a:t>Source: Columbia Water &amp; Light 2015 Renewable Energy Report</a:t>
            </a:r>
            <a:endParaRPr lang="en-US" sz="1000" b="1" dirty="0"/>
          </a:p>
        </p:txBody>
      </p:sp>
    </p:spTree>
    <p:extLst>
      <p:ext uri="{BB962C8B-B14F-4D97-AF65-F5344CB8AC3E}">
        <p14:creationId xmlns:p14="http://schemas.microsoft.com/office/powerpoint/2010/main" val="2674694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1"/>
            </a:gs>
            <a:gs pos="75000">
              <a:schemeClr val="accent1">
                <a:lumMod val="20000"/>
                <a:lumOff val="80000"/>
              </a:schemeClr>
            </a:gs>
            <a:gs pos="90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457200" y="292608"/>
            <a:ext cx="8001000" cy="1077218"/>
          </a:xfrm>
          <a:prstGeom prst="rect">
            <a:avLst/>
          </a:prstGeom>
        </p:spPr>
        <p:txBody>
          <a:bodyPr wrap="square">
            <a:spAutoFit/>
          </a:bodyPr>
          <a:lstStyle/>
          <a:p>
            <a:r>
              <a:rPr lang="en-US" sz="3200" b="1" dirty="0" smtClean="0"/>
              <a:t>Municipal Utilities Already Investing in</a:t>
            </a:r>
          </a:p>
          <a:p>
            <a:r>
              <a:rPr lang="en-US" sz="3200" b="1" dirty="0" smtClean="0"/>
              <a:t>Low-Cost Renewables</a:t>
            </a:r>
            <a:endParaRPr lang="en-US" sz="3200" b="1" dirty="0"/>
          </a:p>
        </p:txBody>
      </p:sp>
      <p:sp>
        <p:nvSpPr>
          <p:cNvPr id="3" name="TextBox 2"/>
          <p:cNvSpPr txBox="1"/>
          <p:nvPr/>
        </p:nvSpPr>
        <p:spPr>
          <a:xfrm>
            <a:off x="548640" y="1828800"/>
            <a:ext cx="6934200" cy="3416320"/>
          </a:xfrm>
          <a:prstGeom prst="rect">
            <a:avLst/>
          </a:prstGeom>
          <a:noFill/>
        </p:spPr>
        <p:txBody>
          <a:bodyPr wrap="square" rtlCol="0">
            <a:spAutoFit/>
          </a:bodyPr>
          <a:lstStyle/>
          <a:p>
            <a:r>
              <a:rPr lang="en-US" sz="2800" b="1" dirty="0" smtClean="0"/>
              <a:t>Independence:</a:t>
            </a:r>
          </a:p>
          <a:p>
            <a:endParaRPr lang="en-US" sz="1600" b="1" dirty="0" smtClean="0"/>
          </a:p>
          <a:p>
            <a:pPr marL="457200" indent="-457200">
              <a:buFont typeface="Wingdings" panose="05000000000000000000" pitchFamily="2" charset="2"/>
              <a:buChar char="Ø"/>
            </a:pPr>
            <a:r>
              <a:rPr lang="en-US" sz="2800" b="1" dirty="0" smtClean="0"/>
              <a:t>Renewables goal: 15% by 2021</a:t>
            </a:r>
          </a:p>
          <a:p>
            <a:pPr marL="285750" indent="-285750">
              <a:buFont typeface="Wingdings" panose="05000000000000000000" pitchFamily="2" charset="2"/>
              <a:buChar char="Ø"/>
            </a:pPr>
            <a:endParaRPr lang="en-US" sz="1600" b="1" dirty="0"/>
          </a:p>
          <a:p>
            <a:pPr marL="457200" indent="-457200">
              <a:buFont typeface="Wingdings" panose="05000000000000000000" pitchFamily="2" charset="2"/>
              <a:buChar char="Ø"/>
            </a:pPr>
            <a:r>
              <a:rPr lang="en-US" sz="2800" b="1" dirty="0" smtClean="0"/>
              <a:t>2015: At 7%</a:t>
            </a:r>
          </a:p>
          <a:p>
            <a:pPr marL="285750" indent="-285750">
              <a:buFont typeface="Wingdings" panose="05000000000000000000" pitchFamily="2" charset="2"/>
              <a:buChar char="Ø"/>
            </a:pPr>
            <a:endParaRPr lang="en-US" sz="1600" b="1" dirty="0"/>
          </a:p>
          <a:p>
            <a:pPr marL="457200" indent="-457200">
              <a:buFont typeface="Wingdings" panose="05000000000000000000" pitchFamily="2" charset="2"/>
              <a:buChar char="Ø"/>
            </a:pPr>
            <a:r>
              <a:rPr lang="en-US" sz="2800" b="1" dirty="0" smtClean="0"/>
              <a:t>End of 2016: 13.5%</a:t>
            </a:r>
          </a:p>
          <a:p>
            <a:pPr lvl="1"/>
            <a:r>
              <a:rPr lang="en-US" sz="2800" b="1" dirty="0" smtClean="0"/>
              <a:t>with new wind contract</a:t>
            </a:r>
          </a:p>
          <a:p>
            <a:pPr lvl="1"/>
            <a:r>
              <a:rPr lang="en-US" sz="2800" b="1" dirty="0" smtClean="0"/>
              <a:t>and solar farm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276600"/>
            <a:ext cx="3657600" cy="2743200"/>
          </a:xfrm>
          <a:prstGeom prst="rect">
            <a:avLst/>
          </a:prstGeom>
        </p:spPr>
      </p:pic>
      <p:sp>
        <p:nvSpPr>
          <p:cNvPr id="6" name="Rectangle 5"/>
          <p:cNvSpPr/>
          <p:nvPr/>
        </p:nvSpPr>
        <p:spPr>
          <a:xfrm>
            <a:off x="4914900" y="6019800"/>
            <a:ext cx="4000500" cy="400110"/>
          </a:xfrm>
          <a:prstGeom prst="rect">
            <a:avLst/>
          </a:prstGeom>
        </p:spPr>
        <p:txBody>
          <a:bodyPr wrap="square">
            <a:spAutoFit/>
          </a:bodyPr>
          <a:lstStyle/>
          <a:p>
            <a:r>
              <a:rPr lang="en-US" sz="1000" b="1" dirty="0" smtClean="0"/>
              <a:t>Rooftop solar installed with financial assistance from Independence</a:t>
            </a:r>
          </a:p>
          <a:p>
            <a:r>
              <a:rPr lang="en-US" sz="1000" b="1" dirty="0" smtClean="0"/>
              <a:t>Power &amp; Light.</a:t>
            </a:r>
            <a:endParaRPr lang="en-US" sz="1000" b="1" dirty="0"/>
          </a:p>
        </p:txBody>
      </p:sp>
      <p:pic>
        <p:nvPicPr>
          <p:cNvPr id="7" name="Picture 2" descr="C:\Users\Andy Knott\Desktop\Andy Folder\Resources\Sierra Club Logos\SC Logo_Vert Web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6200"/>
            <a:ext cx="685800" cy="135941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0" y="1600200"/>
            <a:ext cx="9144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694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2404</TotalTime>
  <Words>1163</Words>
  <Application>Microsoft Office PowerPoint</Application>
  <PresentationFormat>On-screen Show (4:3)</PresentationFormat>
  <Paragraphs>179</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Sierra Club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Knott</dc:creator>
  <cp:lastModifiedBy>Maxine Lipeles</cp:lastModifiedBy>
  <cp:revision>75</cp:revision>
  <dcterms:created xsi:type="dcterms:W3CDTF">2016-02-01T19:19:04Z</dcterms:created>
  <dcterms:modified xsi:type="dcterms:W3CDTF">2016-02-04T14:38:00Z</dcterms:modified>
</cp:coreProperties>
</file>