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16"/>
  </p:notesMasterIdLst>
  <p:sldIdLst>
    <p:sldId id="373" r:id="rId2"/>
    <p:sldId id="504" r:id="rId3"/>
    <p:sldId id="498" r:id="rId4"/>
    <p:sldId id="485" r:id="rId5"/>
    <p:sldId id="507" r:id="rId6"/>
    <p:sldId id="509" r:id="rId7"/>
    <p:sldId id="490" r:id="rId8"/>
    <p:sldId id="489" r:id="rId9"/>
    <p:sldId id="491" r:id="rId10"/>
    <p:sldId id="495" r:id="rId11"/>
    <p:sldId id="505" r:id="rId12"/>
    <p:sldId id="506" r:id="rId13"/>
    <p:sldId id="499" r:id="rId14"/>
    <p:sldId id="503" r:id="rId15"/>
  </p:sldIdLst>
  <p:sldSz cx="9144000" cy="6858000" type="screen4x3"/>
  <p:notesSz cx="7010400" cy="9296400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32">
          <p15:clr>
            <a:srgbClr val="A4A3A4"/>
          </p15:clr>
        </p15:guide>
        <p15:guide id="2" pos="235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28">
          <p15:clr>
            <a:srgbClr val="A4A3A4"/>
          </p15:clr>
        </p15:guide>
        <p15:guide id="2" pos="220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85D"/>
    <a:srgbClr val="FF5050"/>
    <a:srgbClr val="224B1D"/>
    <a:srgbClr val="FCD6D3"/>
    <a:srgbClr val="FFFFCC"/>
    <a:srgbClr val="E2A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2" autoAdjust="0"/>
    <p:restoredTop sz="99651" autoAdjust="0"/>
  </p:normalViewPr>
  <p:slideViewPr>
    <p:cSldViewPr showGuides="1">
      <p:cViewPr varScale="1">
        <p:scale>
          <a:sx n="76" d="100"/>
          <a:sy n="76" d="100"/>
        </p:scale>
        <p:origin x="-2586" y="-96"/>
      </p:cViewPr>
      <p:guideLst>
        <p:guide orient="horz" pos="432"/>
        <p:guide pos="235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80" d="100"/>
        <a:sy n="18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968" y="-84"/>
      </p:cViewPr>
      <p:guideLst>
        <p:guide orient="horz" pos="2928"/>
        <p:guide pos="220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66" tIns="46583" rIns="93166" bIns="4658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66" tIns="46583" rIns="93166" bIns="46583" rtlCol="0"/>
          <a:lstStyle>
            <a:lvl1pPr algn="r">
              <a:defRPr sz="1200"/>
            </a:lvl1pPr>
          </a:lstStyle>
          <a:p>
            <a:fld id="{4AC22D46-4BCC-41D4-8EF1-0F5D881B2B23}" type="datetimeFigureOut">
              <a:rPr lang="en-US" smtClean="0"/>
              <a:pPr/>
              <a:t>11/27/2017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6" tIns="46583" rIns="93166" bIns="4658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3166" tIns="46583" rIns="93166" bIns="4658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6"/>
            <a:ext cx="3037840" cy="464820"/>
          </a:xfrm>
          <a:prstGeom prst="rect">
            <a:avLst/>
          </a:prstGeom>
        </p:spPr>
        <p:txBody>
          <a:bodyPr vert="horz" lIns="93166" tIns="46583" rIns="93166" bIns="4658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6"/>
            <a:ext cx="3037840" cy="464820"/>
          </a:xfrm>
          <a:prstGeom prst="rect">
            <a:avLst/>
          </a:prstGeom>
        </p:spPr>
        <p:txBody>
          <a:bodyPr vert="horz" lIns="93166" tIns="46583" rIns="93166" bIns="46583" rtlCol="0" anchor="b"/>
          <a:lstStyle>
            <a:lvl1pPr algn="r">
              <a:defRPr sz="1200"/>
            </a:lvl1pPr>
          </a:lstStyle>
          <a:p>
            <a:fld id="{C39486B3-32F4-4A44-96E6-355854B6E2F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863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486B3-32F4-4A44-96E6-355854B6E2FE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116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64118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819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303213"/>
            <a:ext cx="7772400" cy="59102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685800" y="6538913"/>
            <a:ext cx="2895600" cy="166687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>
                <a:solidFill>
                  <a:prstClr val="black"/>
                </a:solidFill>
              </a:rPr>
              <a:t>4-WIRE (Serial to IP Business Case)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4029075" y="6503988"/>
            <a:ext cx="1085850" cy="3540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CB43A8-8B50-4794-A75E-7BC59EE2315B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763272"/>
      </p:ext>
    </p:extLst>
  </p:cSld>
  <p:clrMapOvr>
    <a:masterClrMapping/>
  </p:clrMapOvr>
  <p:transition spd="med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828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6697167"/>
            <a:ext cx="9144000" cy="1828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38201"/>
            <a:ext cx="7848600" cy="579439"/>
          </a:xfrm>
        </p:spPr>
        <p:txBody>
          <a:bodyPr anchor="t">
            <a:normAutofit/>
          </a:bodyPr>
          <a:lstStyle>
            <a:lvl1pPr algn="l"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914400" y="6400801"/>
            <a:ext cx="457200" cy="479247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4400" y="6400800"/>
            <a:ext cx="457200" cy="457200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fld id="{050977DB-C199-4239-9DBC-7EB61C6B3E5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838200" y="1447800"/>
            <a:ext cx="7772400" cy="4572000"/>
          </a:xfrm>
        </p:spPr>
        <p:txBody>
          <a:bodyPr>
            <a:normAutofit/>
          </a:bodyPr>
          <a:lstStyle>
            <a:lvl1pPr marL="342900" indent="-342900">
              <a:spcAft>
                <a:spcPts val="1200"/>
              </a:spcAft>
              <a:buFont typeface="Arial" pitchFamily="34" charset="0"/>
              <a:buChar char="•"/>
              <a:defRPr sz="2000"/>
            </a:lvl1pPr>
            <a:lvl2pPr marL="742950" indent="-285750">
              <a:spcAft>
                <a:spcPts val="1200"/>
              </a:spcAft>
              <a:buFont typeface="Arial" pitchFamily="34" charset="0"/>
              <a:buChar char="•"/>
              <a:defRPr sz="1800"/>
            </a:lvl2pPr>
            <a:lvl3pPr marL="1143000" indent="-228600">
              <a:spcAft>
                <a:spcPts val="1200"/>
              </a:spcAft>
              <a:buFont typeface="Arial" pitchFamily="34" charset="0"/>
              <a:buChar char="•"/>
              <a:defRPr sz="1600"/>
            </a:lvl3pPr>
            <a:lvl4pPr marL="1600200" indent="-228600">
              <a:spcAft>
                <a:spcPts val="1200"/>
              </a:spcAft>
              <a:buFont typeface="Arial" pitchFamily="34" charset="0"/>
              <a:buChar char="•"/>
              <a:defRPr sz="1400"/>
            </a:lvl4pPr>
            <a:lvl5pPr marL="2057400" indent="-228600">
              <a:spcAft>
                <a:spcPts val="1200"/>
              </a:spcAft>
              <a:buFont typeface="Arial" pitchFamily="34" charset="0"/>
              <a:buChar char="•"/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603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" descr="content5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5"/>
          <p:cNvSpPr txBox="1">
            <a:spLocks noChangeArrowheads="1"/>
          </p:cNvSpPr>
          <p:nvPr/>
        </p:nvSpPr>
        <p:spPr bwMode="auto">
          <a:xfrm>
            <a:off x="8485190" y="6381754"/>
            <a:ext cx="384175" cy="23097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1388" tIns="45694" rIns="91388" bIns="45694">
            <a:prstTxWarp prst="textNoShape">
              <a:avLst/>
            </a:prstTxWarp>
            <a:spAutoFit/>
          </a:bodyPr>
          <a:lstStyle/>
          <a:p>
            <a:pPr algn="ctr" defTabSz="456940" fontAlgn="base">
              <a:spcBef>
                <a:spcPct val="0"/>
              </a:spcBef>
              <a:spcAft>
                <a:spcPct val="0"/>
              </a:spcAft>
              <a:defRPr/>
            </a:pPr>
            <a:fld id="{C09A40AA-07E8-0D4D-8293-C9E73D87BD60}" type="slidenum">
              <a:rPr lang="en-US" sz="900">
                <a:solidFill>
                  <a:srgbClr val="666666"/>
                </a:solidFill>
                <a:ea typeface="Arial" charset="0"/>
                <a:cs typeface="Arial" charset="0"/>
              </a:rPr>
              <a:pPr algn="ctr" defTabSz="45694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900" dirty="0">
              <a:solidFill>
                <a:srgbClr val="666666"/>
              </a:solidFill>
              <a:ea typeface="Arial" charset="0"/>
              <a:cs typeface="Arial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4"/>
            <a:ext cx="8229600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8" tIns="45694" rIns="91388" bIns="4569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973138"/>
            <a:ext cx="8229600" cy="489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8" tIns="45694" rIns="91388" bIns="4569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74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8" r:id="rId2"/>
    <p:sldLayoutId id="2147483679" r:id="rId3"/>
    <p:sldLayoutId id="2147483680" r:id="rId4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456940" rtl="0" eaLnBrk="1" fontAlgn="base" hangingPunct="1">
        <a:spcBef>
          <a:spcPct val="0"/>
        </a:spcBef>
        <a:spcAft>
          <a:spcPct val="0"/>
        </a:spcAft>
        <a:defRPr sz="2000" b="1" kern="1200" cap="all">
          <a:solidFill>
            <a:schemeClr val="bg1"/>
          </a:solidFill>
          <a:latin typeface="Arial"/>
          <a:ea typeface="ＭＳ Ｐゴシック" charset="-128"/>
          <a:cs typeface="Arial"/>
        </a:defRPr>
      </a:lvl1pPr>
      <a:lvl2pPr algn="l" defTabSz="456940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  <a:ea typeface="ＭＳ Ｐゴシック" charset="-128"/>
        </a:defRPr>
      </a:lvl2pPr>
      <a:lvl3pPr algn="l" defTabSz="456940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  <a:ea typeface="ＭＳ Ｐゴシック" charset="-128"/>
        </a:defRPr>
      </a:lvl3pPr>
      <a:lvl4pPr algn="l" defTabSz="456940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  <a:ea typeface="ＭＳ Ｐゴシック" charset="-128"/>
        </a:defRPr>
      </a:lvl4pPr>
      <a:lvl5pPr algn="l" defTabSz="456940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  <a:ea typeface="ＭＳ Ｐゴシック" charset="-128"/>
        </a:defRPr>
      </a:lvl5pPr>
      <a:lvl6pPr marL="456940" algn="l" defTabSz="456940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666666"/>
          </a:solidFill>
          <a:latin typeface="Arial" charset="0"/>
          <a:ea typeface="ＭＳ Ｐゴシック" charset="-128"/>
        </a:defRPr>
      </a:lvl6pPr>
      <a:lvl7pPr marL="913879" algn="l" defTabSz="456940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666666"/>
          </a:solidFill>
          <a:latin typeface="Arial" charset="0"/>
          <a:ea typeface="ＭＳ Ｐゴシック" charset="-128"/>
        </a:defRPr>
      </a:lvl7pPr>
      <a:lvl8pPr marL="1370816" algn="l" defTabSz="456940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666666"/>
          </a:solidFill>
          <a:latin typeface="Arial" charset="0"/>
          <a:ea typeface="ＭＳ Ｐゴシック" charset="-128"/>
        </a:defRPr>
      </a:lvl8pPr>
      <a:lvl9pPr marL="1827756" algn="l" defTabSz="456940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666666"/>
          </a:solidFill>
          <a:latin typeface="Arial" charset="0"/>
          <a:ea typeface="ＭＳ Ｐゴシック" charset="-128"/>
        </a:defRPr>
      </a:lvl9pPr>
    </p:titleStyle>
    <p:bodyStyle>
      <a:lvl1pPr marL="342704" indent="-342704" algn="l" defTabSz="456940" rtl="0" eaLnBrk="1" fontAlgn="base" hangingPunct="1">
        <a:spcBef>
          <a:spcPct val="20000"/>
        </a:spcBef>
        <a:spcAft>
          <a:spcPct val="0"/>
        </a:spcAft>
        <a:buClr>
          <a:srgbClr val="439639"/>
        </a:buClr>
        <a:buFont typeface="Arial" charset="0"/>
        <a:buChar char="•"/>
        <a:defRPr sz="2000" kern="1200">
          <a:solidFill>
            <a:schemeClr val="tx1"/>
          </a:solidFill>
          <a:latin typeface="Arial"/>
          <a:ea typeface="ＭＳ Ｐゴシック" charset="-128"/>
          <a:cs typeface="Arial"/>
        </a:defRPr>
      </a:lvl1pPr>
      <a:lvl2pPr marL="742526" indent="-285587" algn="l" defTabSz="456940" rtl="0" eaLnBrk="1" fontAlgn="base" hangingPunct="1">
        <a:spcBef>
          <a:spcPct val="20000"/>
        </a:spcBef>
        <a:spcAft>
          <a:spcPct val="0"/>
        </a:spcAft>
        <a:buClr>
          <a:srgbClr val="439639"/>
        </a:buClr>
        <a:buFont typeface="Arial" charset="0"/>
        <a:buChar char="–"/>
        <a:defRPr kern="1200">
          <a:solidFill>
            <a:schemeClr val="tx1"/>
          </a:solidFill>
          <a:latin typeface="Arial"/>
          <a:ea typeface="ＭＳ Ｐゴシック" charset="-128"/>
          <a:cs typeface="Arial"/>
        </a:defRPr>
      </a:lvl2pPr>
      <a:lvl3pPr marL="1142348" indent="-228468" algn="l" defTabSz="456940" rtl="0" eaLnBrk="1" fontAlgn="base" hangingPunct="1">
        <a:spcBef>
          <a:spcPct val="20000"/>
        </a:spcBef>
        <a:spcAft>
          <a:spcPct val="0"/>
        </a:spcAft>
        <a:buClr>
          <a:srgbClr val="439639"/>
        </a:buClr>
        <a:buFont typeface="Arial" charset="0"/>
        <a:buChar char="•"/>
        <a:defRPr sz="1600" kern="1200">
          <a:solidFill>
            <a:schemeClr val="tx1"/>
          </a:solidFill>
          <a:latin typeface="Arial"/>
          <a:ea typeface="ＭＳ Ｐゴシック" charset="-128"/>
          <a:cs typeface="Arial"/>
        </a:defRPr>
      </a:lvl3pPr>
      <a:lvl4pPr marL="1599285" indent="-228468" algn="l" defTabSz="456940" rtl="0" eaLnBrk="1" fontAlgn="base" hangingPunct="1">
        <a:spcBef>
          <a:spcPct val="20000"/>
        </a:spcBef>
        <a:spcAft>
          <a:spcPct val="0"/>
        </a:spcAft>
        <a:buClr>
          <a:srgbClr val="439639"/>
        </a:buClr>
        <a:buFont typeface="Arial" charset="0"/>
        <a:buChar char="–"/>
        <a:defRPr sz="1400" kern="1200">
          <a:solidFill>
            <a:schemeClr val="tx1"/>
          </a:solidFill>
          <a:latin typeface="Arial"/>
          <a:ea typeface="ＭＳ Ｐゴシック" charset="-128"/>
          <a:cs typeface="Arial"/>
        </a:defRPr>
      </a:lvl4pPr>
      <a:lvl5pPr marL="2056226" indent="-228468" algn="l" defTabSz="456940" rtl="0" eaLnBrk="1" fontAlgn="base" hangingPunct="1">
        <a:spcBef>
          <a:spcPct val="20000"/>
        </a:spcBef>
        <a:spcAft>
          <a:spcPct val="0"/>
        </a:spcAft>
        <a:buClr>
          <a:srgbClr val="439639"/>
        </a:buClr>
        <a:buFont typeface="Arial" charset="0"/>
        <a:buChar char="•"/>
        <a:defRPr sz="1200" kern="1200">
          <a:solidFill>
            <a:schemeClr val="tx1"/>
          </a:solidFill>
          <a:latin typeface="Arial"/>
          <a:ea typeface="ＭＳ Ｐゴシック" charset="-128"/>
          <a:cs typeface="Arial"/>
        </a:defRPr>
      </a:lvl5pPr>
      <a:lvl6pPr marL="2513166" indent="-228468" algn="l" defTabSz="45694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104" indent="-228468" algn="l" defTabSz="45694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044" indent="-228468" algn="l" defTabSz="45694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984" indent="-228468" algn="l" defTabSz="45694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69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40" algn="l" defTabSz="4569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79" algn="l" defTabSz="4569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16" algn="l" defTabSz="4569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756" algn="l" defTabSz="4569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696" algn="l" defTabSz="4569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634" algn="l" defTabSz="4569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574" algn="l" defTabSz="4569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513" algn="l" defTabSz="4569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81000" y="1120200"/>
            <a:ext cx="85344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b="1" dirty="0">
              <a:solidFill>
                <a:schemeClr val="accent1"/>
              </a:solidFill>
            </a:endParaRPr>
          </a:p>
          <a:p>
            <a:r>
              <a:rPr lang="en-US" sz="3200" b="1" dirty="0">
                <a:solidFill>
                  <a:schemeClr val="accent1"/>
                </a:solidFill>
              </a:rPr>
              <a:t>The Intrinsic Benefits from Utility Electric Networks in the Deployment of Distributed </a:t>
            </a:r>
            <a:r>
              <a:rPr lang="en-US" sz="3200" b="1" dirty="0" smtClean="0">
                <a:solidFill>
                  <a:schemeClr val="accent1"/>
                </a:solidFill>
              </a:rPr>
              <a:t>Resources</a:t>
            </a:r>
          </a:p>
          <a:p>
            <a:endParaRPr lang="en-US" sz="3200" b="1" dirty="0">
              <a:solidFill>
                <a:schemeClr val="accent1"/>
              </a:solidFill>
            </a:endParaRPr>
          </a:p>
          <a:p>
            <a:endParaRPr lang="en-US" sz="3200" b="1" dirty="0" smtClean="0">
              <a:solidFill>
                <a:schemeClr val="accent1"/>
              </a:solidFill>
            </a:endParaRPr>
          </a:p>
          <a:p>
            <a:endParaRPr lang="en-US" sz="2400" b="1" dirty="0" smtClean="0">
              <a:solidFill>
                <a:schemeClr val="accent1"/>
              </a:solidFill>
            </a:endParaRPr>
          </a:p>
          <a:p>
            <a:r>
              <a:rPr lang="en-US" sz="1600" b="1" dirty="0" smtClean="0">
                <a:solidFill>
                  <a:schemeClr val="accent1"/>
                </a:solidFill>
              </a:rPr>
              <a:t>Alex </a:t>
            </a:r>
            <a:r>
              <a:rPr lang="en-US" sz="1600" b="1" dirty="0">
                <a:solidFill>
                  <a:schemeClr val="accent1"/>
                </a:solidFill>
              </a:rPr>
              <a:t>Rojas</a:t>
            </a:r>
          </a:p>
          <a:p>
            <a:r>
              <a:rPr lang="en-US" sz="1600" b="1" dirty="0">
                <a:solidFill>
                  <a:schemeClr val="accent1"/>
                </a:solidFill>
              </a:rPr>
              <a:t>Director</a:t>
            </a:r>
          </a:p>
          <a:p>
            <a:r>
              <a:rPr lang="en-US" sz="1600" b="1" dirty="0">
                <a:solidFill>
                  <a:schemeClr val="accent1"/>
                </a:solidFill>
              </a:rPr>
              <a:t>Distributed Technologies</a:t>
            </a:r>
          </a:p>
          <a:p>
            <a:endParaRPr lang="en-US" sz="3600" b="1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48400" y="5606575"/>
            <a:ext cx="259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November - 2017</a:t>
            </a:r>
            <a:endParaRPr lang="en-US" sz="20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6565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"/>
            <a:ext cx="8534400" cy="593725"/>
          </a:xfrm>
        </p:spPr>
        <p:txBody>
          <a:bodyPr>
            <a:noAutofit/>
          </a:bodyPr>
          <a:lstStyle/>
          <a:p>
            <a:r>
              <a:rPr lang="en-US" sz="1400" dirty="0"/>
              <a:t>Small electrical networks </a:t>
            </a:r>
            <a:r>
              <a:rPr lang="en-US" sz="1400" dirty="0" smtClean="0"/>
              <a:t>challenged </a:t>
            </a:r>
            <a:r>
              <a:rPr lang="en-US" sz="1400" dirty="0"/>
              <a:t>to maintain system stability </a:t>
            </a:r>
            <a:r>
              <a:rPr lang="en-US" sz="1400" dirty="0" smtClean="0"/>
              <a:t>- Hawaii</a:t>
            </a:r>
            <a:endParaRPr lang="en-US" sz="1400" dirty="0"/>
          </a:p>
        </p:txBody>
      </p:sp>
      <p:pic>
        <p:nvPicPr>
          <p:cNvPr id="8194" name="Picture 2" descr="http://static01.nyt.com/images/2015/04/19/business/19solar-JP/19solar-JP-articleLarg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06"/>
          <a:stretch/>
        </p:blipFill>
        <p:spPr bwMode="auto">
          <a:xfrm>
            <a:off x="609600" y="2590800"/>
            <a:ext cx="5304698" cy="245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343400" y="1219200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 smtClean="0"/>
              <a:t>April/2015 -  Load </a:t>
            </a:r>
            <a:r>
              <a:rPr lang="en-US" sz="1400" dirty="0"/>
              <a:t>dispatchers monitor the electrical grid at the Hawaiian Electric Company’s operations center in Honolulu. The utility says power from household solar panels can destabilize the system. </a:t>
            </a:r>
            <a:endParaRPr lang="en-US" sz="1400" dirty="0" smtClean="0"/>
          </a:p>
          <a:p>
            <a:pPr algn="r"/>
            <a:r>
              <a:rPr lang="en-US" sz="1000" i="1" dirty="0" smtClean="0"/>
              <a:t>Credit:   Kent </a:t>
            </a:r>
            <a:r>
              <a:rPr lang="en-US" sz="1000" i="1" dirty="0"/>
              <a:t>Nishimura for The New York Times</a:t>
            </a:r>
          </a:p>
        </p:txBody>
      </p:sp>
    </p:spTree>
    <p:extLst>
      <p:ext uri="{BB962C8B-B14F-4D97-AF65-F5344CB8AC3E}">
        <p14:creationId xmlns:p14="http://schemas.microsoft.com/office/powerpoint/2010/main" val="311543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"/>
            <a:ext cx="8534400" cy="593725"/>
          </a:xfrm>
        </p:spPr>
        <p:txBody>
          <a:bodyPr>
            <a:noAutofit/>
          </a:bodyPr>
          <a:lstStyle/>
          <a:p>
            <a:r>
              <a:rPr lang="en-US" sz="1400" dirty="0"/>
              <a:t>Small electrical networks </a:t>
            </a:r>
            <a:r>
              <a:rPr lang="en-US" sz="1400" dirty="0" smtClean="0"/>
              <a:t>challenged </a:t>
            </a:r>
            <a:r>
              <a:rPr lang="en-US" sz="1400" dirty="0"/>
              <a:t>to maintain system </a:t>
            </a:r>
            <a:r>
              <a:rPr lang="en-US" sz="1400" dirty="0" smtClean="0"/>
              <a:t>stability - </a:t>
            </a:r>
            <a:r>
              <a:rPr lang="en-US" sz="1400" dirty="0" err="1" smtClean="0"/>
              <a:t>pr</a:t>
            </a:r>
            <a:r>
              <a:rPr lang="en-US" sz="1400" dirty="0" smtClean="0"/>
              <a:t> </a:t>
            </a:r>
            <a:endParaRPr lang="en-US" sz="1400" dirty="0"/>
          </a:p>
        </p:txBody>
      </p:sp>
      <p:sp>
        <p:nvSpPr>
          <p:cNvPr id="5" name="Rectangle 4"/>
          <p:cNvSpPr/>
          <p:nvPr/>
        </p:nvSpPr>
        <p:spPr>
          <a:xfrm>
            <a:off x="256857" y="1371600"/>
            <a:ext cx="4800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Dec/2013 – In Puerto Rico, under </a:t>
            </a:r>
            <a:r>
              <a:rPr lang="en-US" sz="1400" dirty="0"/>
              <a:t>new </a:t>
            </a:r>
            <a:r>
              <a:rPr lang="en-US" sz="1400" dirty="0" smtClean="0"/>
              <a:t>regulations, operators </a:t>
            </a:r>
            <a:r>
              <a:rPr lang="en-US" sz="1400" dirty="0"/>
              <a:t>of renewable energy projects will be required </a:t>
            </a:r>
            <a:r>
              <a:rPr lang="en-US" sz="1400" dirty="0" smtClean="0"/>
              <a:t>to:</a:t>
            </a:r>
          </a:p>
          <a:p>
            <a:r>
              <a:rPr lang="en-US" sz="1400" dirty="0" smtClean="0"/>
              <a:t>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/>
              <a:t>Add 30% of the installation’s rated capacity in storage to aid frequency control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/>
              <a:t>Keep </a:t>
            </a:r>
            <a:r>
              <a:rPr lang="en-US" sz="1400" dirty="0"/>
              <a:t>45% of the project’s capacity in reserve for at least one minute for ramping </a:t>
            </a:r>
            <a:r>
              <a:rPr lang="en-US" sz="1400" dirty="0" smtClean="0"/>
              <a:t>control</a:t>
            </a:r>
          </a:p>
          <a:p>
            <a:pPr algn="r"/>
            <a:r>
              <a:rPr lang="en-US" sz="1000" i="1" dirty="0"/>
              <a:t>Credit: </a:t>
            </a:r>
            <a:r>
              <a:rPr lang="en-US" sz="1000" i="1" dirty="0" smtClean="0"/>
              <a:t>  Andy </a:t>
            </a:r>
            <a:r>
              <a:rPr lang="en-US" sz="1000" i="1" dirty="0" err="1" smtClean="0"/>
              <a:t>Colthorpe</a:t>
            </a:r>
            <a:r>
              <a:rPr lang="en-US" sz="1000" i="1" dirty="0" smtClean="0"/>
              <a:t> – PVTECH</a:t>
            </a:r>
            <a:endParaRPr lang="en-US" sz="1000" i="1" dirty="0"/>
          </a:p>
        </p:txBody>
      </p:sp>
      <p:pic>
        <p:nvPicPr>
          <p:cNvPr id="8198" name="Picture 6" descr="San Juan, Puerto Rico. 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41"/>
          <a:stretch/>
        </p:blipFill>
        <p:spPr bwMode="auto">
          <a:xfrm>
            <a:off x="3510265" y="3200400"/>
            <a:ext cx="4566935" cy="2993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6384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"/>
            <a:ext cx="8534400" cy="593725"/>
          </a:xfrm>
        </p:spPr>
        <p:txBody>
          <a:bodyPr>
            <a:noAutofit/>
          </a:bodyPr>
          <a:lstStyle/>
          <a:p>
            <a:r>
              <a:rPr lang="en-US" sz="1400" dirty="0"/>
              <a:t>Small electrical networks </a:t>
            </a:r>
            <a:r>
              <a:rPr lang="en-US" sz="1400" dirty="0" smtClean="0"/>
              <a:t>challenged </a:t>
            </a:r>
            <a:r>
              <a:rPr lang="en-US" sz="1400" dirty="0"/>
              <a:t>to maintain system </a:t>
            </a:r>
            <a:r>
              <a:rPr lang="en-US" sz="1400" dirty="0" smtClean="0"/>
              <a:t>stability - </a:t>
            </a:r>
            <a:r>
              <a:rPr lang="en-US" sz="1400" dirty="0" err="1" smtClean="0"/>
              <a:t>alaska</a:t>
            </a:r>
            <a:r>
              <a:rPr lang="en-US" sz="1400" dirty="0" smtClean="0"/>
              <a:t> </a:t>
            </a:r>
            <a:endParaRPr lang="en-US" sz="1400" dirty="0"/>
          </a:p>
        </p:txBody>
      </p:sp>
      <p:pic>
        <p:nvPicPr>
          <p:cNvPr id="8200" name="Picture 8" descr="The BESS has 13,760 battery cells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988" y="1295400"/>
            <a:ext cx="3895939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304800" y="4123997"/>
            <a:ext cx="6324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Aug/2010 - The </a:t>
            </a:r>
            <a:r>
              <a:rPr lang="en-US" sz="1400" dirty="0"/>
              <a:t>world’s largest battery was inaugurated in Fairbanks, Alaska. In addition to stabilizing the local grid, it will reduce power outages in the area by 65</a:t>
            </a:r>
            <a:r>
              <a:rPr lang="en-US" sz="1400" dirty="0" smtClean="0"/>
              <a:t>%. </a:t>
            </a:r>
            <a:r>
              <a:rPr lang="en-US" sz="1400" dirty="0"/>
              <a:t>Spinning reserve has the highest priority of all the </a:t>
            </a:r>
            <a:r>
              <a:rPr lang="en-US" sz="1400" dirty="0" smtClean="0"/>
              <a:t>modes. It </a:t>
            </a:r>
            <a:r>
              <a:rPr lang="en-US" sz="1400" dirty="0"/>
              <a:t>is initiated at a system frequency of 59.8 Hz, with the BESS loading to full output at 59.4 Hz if system frequency continues to drop. </a:t>
            </a:r>
            <a:endParaRPr lang="en-US" sz="1400" dirty="0" smtClean="0"/>
          </a:p>
          <a:p>
            <a:pPr lvl="0" algn="r"/>
            <a:r>
              <a:rPr lang="en-US" sz="1000" i="1" dirty="0">
                <a:solidFill>
                  <a:prstClr val="black"/>
                </a:solidFill>
              </a:rPr>
              <a:t>Credit: </a:t>
            </a:r>
            <a:r>
              <a:rPr lang="en-US" sz="1000" i="1" dirty="0" smtClean="0">
                <a:solidFill>
                  <a:prstClr val="black"/>
                </a:solidFill>
              </a:rPr>
              <a:t>Paul Dvorak – </a:t>
            </a:r>
            <a:r>
              <a:rPr lang="en-US" sz="1000" i="1" dirty="0" err="1" smtClean="0">
                <a:solidFill>
                  <a:prstClr val="black"/>
                </a:solidFill>
              </a:rPr>
              <a:t>Windpower</a:t>
            </a:r>
            <a:r>
              <a:rPr lang="en-US" sz="1000" i="1" dirty="0" smtClean="0">
                <a:solidFill>
                  <a:prstClr val="black"/>
                </a:solidFill>
              </a:rPr>
              <a:t> Engineering Development</a:t>
            </a:r>
            <a:endParaRPr lang="en-US" sz="1000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384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"/>
            <a:ext cx="8534400" cy="593725"/>
          </a:xfrm>
        </p:spPr>
        <p:txBody>
          <a:bodyPr>
            <a:noAutofit/>
          </a:bodyPr>
          <a:lstStyle/>
          <a:p>
            <a:r>
              <a:rPr lang="en-US" sz="1400" dirty="0" smtClean="0"/>
              <a:t>Key benefits from a Utility's communication infrastructure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12" t="23028" r="26675" b="24038"/>
          <a:stretch/>
        </p:blipFill>
        <p:spPr bwMode="auto">
          <a:xfrm>
            <a:off x="304800" y="1295400"/>
            <a:ext cx="4798493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304800" y="5257800"/>
            <a:ext cx="46482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Illustration Source</a:t>
            </a:r>
            <a:r>
              <a:rPr lang="en-US" sz="1000" dirty="0"/>
              <a:t>: </a:t>
            </a:r>
            <a:r>
              <a:rPr lang="en-US" sz="1000" dirty="0" smtClean="0"/>
              <a:t>   </a:t>
            </a:r>
          </a:p>
          <a:p>
            <a:r>
              <a:rPr lang="en-US" sz="1000" dirty="0" smtClean="0"/>
              <a:t>EPRI final report “Estimating </a:t>
            </a:r>
            <a:r>
              <a:rPr lang="en-US" sz="1000" dirty="0"/>
              <a:t>the Costs and Benefits of the Smart Grid ” </a:t>
            </a:r>
            <a:r>
              <a:rPr lang="en-US" sz="1000" dirty="0" smtClean="0"/>
              <a:t>– March-2011</a:t>
            </a:r>
            <a:endParaRPr lang="en-US" sz="1000" dirty="0"/>
          </a:p>
        </p:txBody>
      </p:sp>
      <p:sp>
        <p:nvSpPr>
          <p:cNvPr id="3" name="Rectangle 2"/>
          <p:cNvSpPr/>
          <p:nvPr/>
        </p:nvSpPr>
        <p:spPr>
          <a:xfrm>
            <a:off x="5110582" y="2362200"/>
            <a:ext cx="388830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Utility communication infrastructure can enable proper integration of distributed generators and controllable loads by enhancing:</a:t>
            </a:r>
          </a:p>
          <a:p>
            <a:endParaRPr lang="en-US" sz="1400" dirty="0"/>
          </a:p>
          <a:p>
            <a:pPr lvl="1"/>
            <a:r>
              <a:rPr lang="en-US" sz="1400" dirty="0" smtClean="0"/>
              <a:t>Safety (relay protection coordination)</a:t>
            </a:r>
            <a:endParaRPr lang="en-US" sz="1400" dirty="0"/>
          </a:p>
          <a:p>
            <a:pPr lvl="1"/>
            <a:endParaRPr lang="en-US" sz="1400" dirty="0" smtClean="0"/>
          </a:p>
          <a:p>
            <a:pPr lvl="1"/>
            <a:r>
              <a:rPr lang="en-US" sz="1400" dirty="0" smtClean="0"/>
              <a:t>Operational performance (aggregation)</a:t>
            </a:r>
          </a:p>
          <a:p>
            <a:pPr lvl="1"/>
            <a:endParaRPr lang="en-US" sz="1400" dirty="0" smtClean="0"/>
          </a:p>
          <a:p>
            <a:pPr lvl="1"/>
            <a:r>
              <a:rPr lang="en-US" sz="1400" dirty="0" smtClean="0"/>
              <a:t>Economic performance (can allow participation in future energy market frameworks)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9434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81000" y="0"/>
            <a:ext cx="8229600" cy="593725"/>
          </a:xfrm>
        </p:spPr>
        <p:txBody>
          <a:bodyPr/>
          <a:lstStyle/>
          <a:p>
            <a:pPr algn="ctr"/>
            <a:r>
              <a:rPr lang="en-US" sz="2800" dirty="0" smtClean="0"/>
              <a:t>Questions</a:t>
            </a:r>
            <a:endParaRPr lang="en-US" sz="2800" dirty="0"/>
          </a:p>
        </p:txBody>
      </p:sp>
      <p:pic>
        <p:nvPicPr>
          <p:cNvPr id="5" name="Picture 5" descr="title28.jpg"/>
          <p:cNvPicPr>
            <a:picLocks noChangeAspect="1"/>
          </p:cNvPicPr>
          <p:nvPr/>
        </p:nvPicPr>
        <p:blipFill rotWithShape="1">
          <a:blip r:embed="rId2"/>
          <a:srcRect l="697" t="1738" r="2609" b="42030"/>
          <a:stretch/>
        </p:blipFill>
        <p:spPr bwMode="auto">
          <a:xfrm>
            <a:off x="1752600" y="2209800"/>
            <a:ext cx="5841395" cy="2547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04983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"/>
            <a:ext cx="8534400" cy="593725"/>
          </a:xfrm>
        </p:spPr>
        <p:txBody>
          <a:bodyPr>
            <a:noAutofit/>
          </a:bodyPr>
          <a:lstStyle/>
          <a:p>
            <a:r>
              <a:rPr lang="en-US" sz="1400" dirty="0" smtClean="0">
                <a:latin typeface="+mj-lt"/>
              </a:rPr>
              <a:t>overview</a:t>
            </a:r>
            <a:endParaRPr lang="en-US" sz="1400" dirty="0">
              <a:latin typeface="+mj-lt"/>
            </a:endParaRPr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838200" y="1143000"/>
            <a:ext cx="6858000" cy="4953000"/>
          </a:xfrm>
        </p:spPr>
        <p:txBody>
          <a:bodyPr/>
          <a:lstStyle/>
          <a:p>
            <a:endParaRPr lang="en-US" sz="1600" dirty="0" smtClean="0"/>
          </a:p>
          <a:p>
            <a:r>
              <a:rPr lang="en-US" sz="1600" dirty="0" smtClean="0"/>
              <a:t>Union Electric Company’s Tradition in Innovation </a:t>
            </a:r>
          </a:p>
          <a:p>
            <a:endParaRPr lang="en-US" sz="1600" dirty="0" smtClean="0"/>
          </a:p>
          <a:p>
            <a:r>
              <a:rPr lang="en-US" sz="1600" dirty="0"/>
              <a:t>Integrated DERs</a:t>
            </a:r>
          </a:p>
          <a:p>
            <a:pPr lvl="1"/>
            <a:r>
              <a:rPr lang="en-US" sz="1400" dirty="0"/>
              <a:t>Local </a:t>
            </a:r>
            <a:r>
              <a:rPr lang="en-US" sz="1400" dirty="0" smtClean="0"/>
              <a:t>Generators</a:t>
            </a:r>
          </a:p>
          <a:p>
            <a:pPr lvl="1"/>
            <a:r>
              <a:rPr lang="en-US" sz="1400" dirty="0"/>
              <a:t>Energy Efficiency </a:t>
            </a:r>
            <a:r>
              <a:rPr lang="en-US" sz="1400" dirty="0" smtClean="0"/>
              <a:t>and Load Response</a:t>
            </a:r>
          </a:p>
          <a:p>
            <a:pPr lvl="1"/>
            <a:endParaRPr lang="en-US" sz="1400" dirty="0" smtClean="0"/>
          </a:p>
          <a:p>
            <a:r>
              <a:rPr lang="en-US" sz="1600" dirty="0" smtClean="0"/>
              <a:t>Evolving Generation And Load Components </a:t>
            </a:r>
          </a:p>
          <a:p>
            <a:pPr lvl="1"/>
            <a:r>
              <a:rPr lang="en-US" sz="1600" dirty="0" smtClean="0">
                <a:solidFill>
                  <a:prstClr val="black"/>
                </a:solidFill>
              </a:rPr>
              <a:t>Traditional synchronous machine interfaces</a:t>
            </a:r>
          </a:p>
          <a:p>
            <a:pPr lvl="1"/>
            <a:r>
              <a:rPr lang="en-US" sz="1600" dirty="0" smtClean="0">
                <a:solidFill>
                  <a:prstClr val="black"/>
                </a:solidFill>
              </a:rPr>
              <a:t>Microprocessor-controlled inverter interfaces</a:t>
            </a:r>
          </a:p>
          <a:p>
            <a:pPr lvl="1"/>
            <a:endParaRPr lang="en-US" sz="1600" dirty="0">
              <a:solidFill>
                <a:prstClr val="black"/>
              </a:solidFill>
            </a:endParaRPr>
          </a:p>
          <a:p>
            <a:r>
              <a:rPr lang="en-US" sz="1600" dirty="0" smtClean="0"/>
              <a:t>Electrical Network Frequency And Voltage Stability </a:t>
            </a:r>
          </a:p>
          <a:p>
            <a:endParaRPr lang="en-US" sz="1600" dirty="0" smtClean="0"/>
          </a:p>
          <a:p>
            <a:r>
              <a:rPr lang="en-US" sz="1600" dirty="0" smtClean="0"/>
              <a:t>Small Electrical Networks That Have Been Challenged To Maintain System Stability </a:t>
            </a:r>
          </a:p>
          <a:p>
            <a:endParaRPr lang="en-US" sz="1600" dirty="0" smtClean="0"/>
          </a:p>
          <a:p>
            <a:r>
              <a:rPr lang="en-US" sz="1600" dirty="0" smtClean="0"/>
              <a:t>Key Benefits From a Utility's Communication Infrastructure</a:t>
            </a:r>
            <a:endParaRPr lang="en-US" sz="1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762000"/>
            <a:ext cx="2286000" cy="304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729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38" t="39115" r="25901" b="16555"/>
          <a:stretch/>
        </p:blipFill>
        <p:spPr bwMode="auto">
          <a:xfrm>
            <a:off x="1143000" y="1295400"/>
            <a:ext cx="6810232" cy="440822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4"/>
            <a:ext cx="8534400" cy="593725"/>
          </a:xfrm>
        </p:spPr>
        <p:txBody>
          <a:bodyPr>
            <a:noAutofit/>
          </a:bodyPr>
          <a:lstStyle/>
          <a:p>
            <a:r>
              <a:rPr lang="en-US" sz="1400" dirty="0">
                <a:latin typeface="Arial" pitchFamily="34" charset="0"/>
                <a:cs typeface="Arial" pitchFamily="34" charset="0"/>
              </a:rPr>
              <a:t>where was this picture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taken ?    			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Hint: facility in St. Louis, MO  -   Year 1909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1808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21" t="37605" r="11826" b="14359"/>
          <a:stretch/>
        </p:blipFill>
        <p:spPr bwMode="auto">
          <a:xfrm>
            <a:off x="609600" y="1710722"/>
            <a:ext cx="8077199" cy="354707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4"/>
            <a:ext cx="8534400" cy="593725"/>
          </a:xfrm>
        </p:spPr>
        <p:txBody>
          <a:bodyPr>
            <a:noAutofit/>
          </a:bodyPr>
          <a:lstStyle/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No description needed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838200" y="3962400"/>
            <a:ext cx="1905000" cy="152400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2743200" y="3484260"/>
            <a:ext cx="609600" cy="47814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113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14400" y="5657850"/>
            <a:ext cx="457200" cy="342900"/>
          </a:xfrm>
        </p:spPr>
        <p:txBody>
          <a:bodyPr/>
          <a:lstStyle/>
          <a:p>
            <a:fld id="{050977DB-C199-4239-9DBC-7EB61C6B3E59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457200" y="1981200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 smtClean="0"/>
              <a:t>Many are non-</a:t>
            </a:r>
            <a:r>
              <a:rPr lang="en-US" sz="1600" dirty="0" err="1" smtClean="0"/>
              <a:t>dispatchable</a:t>
            </a:r>
            <a:endParaRPr lang="en-US" sz="1600" dirty="0" smtClean="0"/>
          </a:p>
          <a:p>
            <a:endParaRPr lang="en-US" sz="1600" dirty="0" smtClean="0"/>
          </a:p>
          <a:p>
            <a:r>
              <a:rPr lang="en-US" sz="1600" dirty="0" smtClean="0"/>
              <a:t>They </a:t>
            </a:r>
            <a:r>
              <a:rPr lang="en-US" sz="1600" dirty="0"/>
              <a:t>change the premise’s energy and capacity requirements from central generation and the energy delivery network</a:t>
            </a:r>
          </a:p>
          <a:p>
            <a:endParaRPr lang="en-US" sz="1600" dirty="0"/>
          </a:p>
          <a:p>
            <a:r>
              <a:rPr lang="en-US" sz="1600" dirty="0"/>
              <a:t>Most distributed generators depend on the </a:t>
            </a:r>
            <a:r>
              <a:rPr lang="en-US" sz="1600" dirty="0" smtClean="0"/>
              <a:t>  utility’s electrical network to operate</a:t>
            </a:r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The premise can export power onto the grid when the instantaneous production of energy exceeds the local load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85800" y="1143001"/>
            <a:ext cx="7924800" cy="434579"/>
          </a:xfrm>
        </p:spPr>
        <p:txBody>
          <a:bodyPr>
            <a:noAutofit/>
          </a:bodyPr>
          <a:lstStyle/>
          <a:p>
            <a:pPr algn="ctr"/>
            <a:r>
              <a:rPr lang="en-US" sz="1800" dirty="0"/>
              <a:t>Local Generators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62600" y="1695450"/>
            <a:ext cx="2678668" cy="39433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457200" y="228600"/>
            <a:ext cx="8534400" cy="365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8" tIns="45694" rIns="91388" bIns="45694" numCol="1" anchor="t" anchorCtr="0" compatLnSpc="1">
            <a:prstTxWarp prst="textNoShape">
              <a:avLst/>
            </a:prstTxWarp>
            <a:noAutofit/>
          </a:bodyPr>
          <a:lstStyle>
            <a:lvl1pPr algn="l" defTabSz="456940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cap="all">
                <a:solidFill>
                  <a:schemeClr val="bg1"/>
                </a:solidFill>
                <a:latin typeface="Arial"/>
                <a:ea typeface="ＭＳ Ｐゴシック" charset="-128"/>
                <a:cs typeface="Arial"/>
              </a:defRPr>
            </a:lvl1pPr>
            <a:lvl2pPr algn="l" defTabSz="456940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 algn="l" defTabSz="456940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 algn="l" defTabSz="456940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 algn="l" defTabSz="456940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456940" algn="l" defTabSz="456940" rtl="0" eaLnBrk="1" fontAlgn="base" hangingPunct="1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666666"/>
                </a:solidFill>
                <a:latin typeface="Arial" charset="0"/>
                <a:ea typeface="ＭＳ Ｐゴシック" charset="-128"/>
              </a:defRPr>
            </a:lvl6pPr>
            <a:lvl7pPr marL="913879" algn="l" defTabSz="456940" rtl="0" eaLnBrk="1" fontAlgn="base" hangingPunct="1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666666"/>
                </a:solidFill>
                <a:latin typeface="Arial" charset="0"/>
                <a:ea typeface="ＭＳ Ｐゴシック" charset="-128"/>
              </a:defRPr>
            </a:lvl7pPr>
            <a:lvl8pPr marL="1370816" algn="l" defTabSz="456940" rtl="0" eaLnBrk="1" fontAlgn="base" hangingPunct="1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666666"/>
                </a:solidFill>
                <a:latin typeface="Arial" charset="0"/>
                <a:ea typeface="ＭＳ Ｐゴシック" charset="-128"/>
              </a:defRPr>
            </a:lvl8pPr>
            <a:lvl9pPr marL="1827756" algn="l" defTabSz="456940" rtl="0" eaLnBrk="1" fontAlgn="base" hangingPunct="1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666666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sz="1400" dirty="0">
                <a:latin typeface="+mj-lt"/>
              </a:rPr>
              <a:t>distributed </a:t>
            </a:r>
            <a:r>
              <a:rPr lang="en-US" sz="1400" dirty="0" smtClean="0">
                <a:latin typeface="+mj-lt"/>
              </a:rPr>
              <a:t>generators</a:t>
            </a:r>
            <a:endParaRPr lang="en-US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7499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14400" y="5657850"/>
            <a:ext cx="457200" cy="342900"/>
          </a:xfrm>
        </p:spPr>
        <p:txBody>
          <a:bodyPr/>
          <a:lstStyle/>
          <a:p>
            <a:fld id="{050977DB-C199-4239-9DBC-7EB61C6B3E59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4572000" y="1543884"/>
            <a:ext cx="4572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/>
              <a:t>Building Automation Systems (BAS) can change the energy and capacity requirements from central generation and the energy delivery network</a:t>
            </a:r>
          </a:p>
          <a:p>
            <a:endParaRPr lang="en-US" sz="1600" dirty="0"/>
          </a:p>
          <a:p>
            <a:r>
              <a:rPr lang="en-US" sz="1600" dirty="0"/>
              <a:t>Traditionally installed to manage facility energy usage through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/>
              <a:t>Monitoring and control of large loads (i.e. fan motors, lighting of large areas)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/>
              <a:t>Monitoring and control of operating conditions such as humidity and temperature</a:t>
            </a:r>
          </a:p>
          <a:p>
            <a:endParaRPr lang="en-US" sz="1600" dirty="0"/>
          </a:p>
          <a:p>
            <a:r>
              <a:rPr lang="en-US" sz="1600" dirty="0"/>
              <a:t>Methods to achieve benefits include:  regulating temperature, humidity, and lighting based on parameters such as occupancy, ambient light &amp; timing schedule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85800" y="1143001"/>
            <a:ext cx="7924800" cy="434579"/>
          </a:xfrm>
        </p:spPr>
        <p:txBody>
          <a:bodyPr>
            <a:noAutofit/>
          </a:bodyPr>
          <a:lstStyle/>
          <a:p>
            <a:pPr algn="ctr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Load Response and Energy Efficiency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371" b="-5930"/>
          <a:stretch/>
        </p:blipFill>
        <p:spPr bwMode="auto">
          <a:xfrm>
            <a:off x="265814" y="2526563"/>
            <a:ext cx="4229986" cy="21584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152400" y="4737556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b="1" dirty="0"/>
              <a:t>Illustration Source: </a:t>
            </a:r>
            <a:r>
              <a:rPr lang="en-US" sz="800" dirty="0"/>
              <a:t>http://www.entecservicesinc.com/aspx/servicesdetail.aspx?srid=1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457200" y="228600"/>
            <a:ext cx="8534400" cy="365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8" tIns="45694" rIns="91388" bIns="45694" numCol="1" anchor="t" anchorCtr="0" compatLnSpc="1">
            <a:prstTxWarp prst="textNoShape">
              <a:avLst/>
            </a:prstTxWarp>
            <a:noAutofit/>
          </a:bodyPr>
          <a:lstStyle>
            <a:lvl1pPr algn="l" defTabSz="456940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cap="all">
                <a:solidFill>
                  <a:schemeClr val="bg1"/>
                </a:solidFill>
                <a:latin typeface="Arial"/>
                <a:ea typeface="ＭＳ Ｐゴシック" charset="-128"/>
                <a:cs typeface="Arial"/>
              </a:defRPr>
            </a:lvl1pPr>
            <a:lvl2pPr algn="l" defTabSz="456940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2pPr>
            <a:lvl3pPr algn="l" defTabSz="456940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3pPr>
            <a:lvl4pPr algn="l" defTabSz="456940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4pPr>
            <a:lvl5pPr algn="l" defTabSz="456940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  <a:ea typeface="ＭＳ Ｐゴシック" charset="-128"/>
              </a:defRPr>
            </a:lvl5pPr>
            <a:lvl6pPr marL="456940" algn="l" defTabSz="456940" rtl="0" eaLnBrk="1" fontAlgn="base" hangingPunct="1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666666"/>
                </a:solidFill>
                <a:latin typeface="Arial" charset="0"/>
                <a:ea typeface="ＭＳ Ｐゴシック" charset="-128"/>
              </a:defRPr>
            </a:lvl6pPr>
            <a:lvl7pPr marL="913879" algn="l" defTabSz="456940" rtl="0" eaLnBrk="1" fontAlgn="base" hangingPunct="1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666666"/>
                </a:solidFill>
                <a:latin typeface="Arial" charset="0"/>
                <a:ea typeface="ＭＳ Ｐゴシック" charset="-128"/>
              </a:defRPr>
            </a:lvl7pPr>
            <a:lvl8pPr marL="1370816" algn="l" defTabSz="456940" rtl="0" eaLnBrk="1" fontAlgn="base" hangingPunct="1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666666"/>
                </a:solidFill>
                <a:latin typeface="Arial" charset="0"/>
                <a:ea typeface="ＭＳ Ｐゴシック" charset="-128"/>
              </a:defRPr>
            </a:lvl8pPr>
            <a:lvl9pPr marL="1827756" algn="l" defTabSz="456940" rtl="0" eaLnBrk="1" fontAlgn="base" hangingPunct="1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666666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sz="1400" dirty="0" smtClean="0">
                <a:latin typeface="+mj-lt"/>
              </a:rPr>
              <a:t>Energy efficiency </a:t>
            </a:r>
            <a:endParaRPr lang="en-US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18911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"/>
            <a:ext cx="8534400" cy="593725"/>
          </a:xfrm>
        </p:spPr>
        <p:txBody>
          <a:bodyPr>
            <a:noAutofit/>
          </a:bodyPr>
          <a:lstStyle/>
          <a:p>
            <a:r>
              <a:rPr lang="en-US" sz="1400" dirty="0" smtClean="0">
                <a:latin typeface="+mj-lt"/>
              </a:rPr>
              <a:t>Evolving generator and load interfaces</a:t>
            </a:r>
            <a:endParaRPr lang="en-US" sz="1400" dirty="0">
              <a:latin typeface="+mj-lt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87" t="37056" r="5220" b="4699"/>
          <a:stretch/>
        </p:blipFill>
        <p:spPr bwMode="auto">
          <a:xfrm>
            <a:off x="4416097" y="3884949"/>
            <a:ext cx="4288275" cy="21791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3" name="Picture 7" descr="Synchronous Generator Constructi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332"/>
          <a:stretch/>
        </p:blipFill>
        <p:spPr bwMode="auto">
          <a:xfrm>
            <a:off x="381000" y="1162049"/>
            <a:ext cx="5686425" cy="23977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Rectangle 2"/>
          <p:cNvSpPr/>
          <p:nvPr/>
        </p:nvSpPr>
        <p:spPr>
          <a:xfrm>
            <a:off x="6172200" y="804446"/>
            <a:ext cx="2895600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base">
              <a:spcBef>
                <a:spcPct val="20000"/>
              </a:spcBef>
              <a:spcAft>
                <a:spcPct val="0"/>
              </a:spcAft>
              <a:buClr>
                <a:srgbClr val="439639"/>
              </a:buClr>
            </a:pPr>
            <a:r>
              <a:rPr lang="en-US" dirty="0" smtClean="0">
                <a:solidFill>
                  <a:prstClr val="black"/>
                </a:solidFill>
                <a:ea typeface="ＭＳ Ｐゴシック" charset="-128"/>
                <a:cs typeface="Arial"/>
              </a:rPr>
              <a:t>Traditional Synchronous Machine Interfaces for</a:t>
            </a:r>
            <a:endParaRPr lang="en-US" dirty="0">
              <a:solidFill>
                <a:prstClr val="black"/>
              </a:solidFill>
              <a:ea typeface="ＭＳ Ｐゴシック" charset="-128"/>
              <a:cs typeface="Arial"/>
            </a:endParaRPr>
          </a:p>
          <a:p>
            <a:pPr lvl="0" defTabSz="457200" fontAlgn="base">
              <a:spcBef>
                <a:spcPct val="20000"/>
              </a:spcBef>
              <a:spcAft>
                <a:spcPct val="0"/>
              </a:spcAft>
              <a:buClr>
                <a:srgbClr val="439639"/>
              </a:buClr>
            </a:pPr>
            <a:r>
              <a:rPr lang="en-US" sz="2000" dirty="0">
                <a:solidFill>
                  <a:prstClr val="black"/>
                </a:solidFill>
                <a:ea typeface="ＭＳ Ｐゴシック" charset="-128"/>
                <a:cs typeface="Arial"/>
              </a:rPr>
              <a:t>	</a:t>
            </a:r>
            <a:r>
              <a:rPr lang="en-US" sz="1400" dirty="0" smtClean="0">
                <a:solidFill>
                  <a:prstClr val="black"/>
                </a:solidFill>
                <a:ea typeface="ＭＳ Ｐゴシック" charset="-128"/>
                <a:cs typeface="Arial"/>
              </a:rPr>
              <a:t>Fossil fuel generators </a:t>
            </a:r>
            <a:endParaRPr lang="en-US" sz="1400" dirty="0">
              <a:solidFill>
                <a:prstClr val="black"/>
              </a:solidFill>
              <a:ea typeface="ＭＳ Ｐゴシック" charset="-128"/>
              <a:cs typeface="Arial"/>
            </a:endParaRPr>
          </a:p>
          <a:p>
            <a:pPr lvl="0" defTabSz="457200" fontAlgn="base">
              <a:spcBef>
                <a:spcPct val="20000"/>
              </a:spcBef>
              <a:spcAft>
                <a:spcPct val="0"/>
              </a:spcAft>
              <a:buClr>
                <a:srgbClr val="439639"/>
              </a:buClr>
            </a:pPr>
            <a:r>
              <a:rPr lang="en-US" sz="1400" dirty="0">
                <a:solidFill>
                  <a:prstClr val="black"/>
                </a:solidFill>
                <a:ea typeface="ＭＳ Ｐゴシック" charset="-128"/>
                <a:cs typeface="Arial"/>
              </a:rPr>
              <a:t>	</a:t>
            </a:r>
            <a:r>
              <a:rPr lang="en-US" sz="1400" dirty="0" smtClean="0">
                <a:solidFill>
                  <a:prstClr val="black"/>
                </a:solidFill>
                <a:ea typeface="ＭＳ Ｐゴシック" charset="-128"/>
                <a:cs typeface="Arial"/>
              </a:rPr>
              <a:t>Motor loads</a:t>
            </a:r>
            <a:endParaRPr lang="en-US" sz="1400" dirty="0">
              <a:solidFill>
                <a:prstClr val="black"/>
              </a:solidFill>
              <a:ea typeface="ＭＳ Ｐゴシック" charset="-128"/>
              <a:cs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295400" y="4724399"/>
            <a:ext cx="3048000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base">
              <a:spcBef>
                <a:spcPct val="20000"/>
              </a:spcBef>
              <a:spcAft>
                <a:spcPct val="0"/>
              </a:spcAft>
              <a:buClr>
                <a:srgbClr val="439639"/>
              </a:buClr>
            </a:pPr>
            <a:r>
              <a:rPr lang="en-US" dirty="0" smtClean="0">
                <a:solidFill>
                  <a:prstClr val="black"/>
                </a:solidFill>
                <a:ea typeface="ＭＳ Ｐゴシック" charset="-128"/>
                <a:cs typeface="Arial"/>
              </a:rPr>
              <a:t>Growing Number of Inverter Interfaces for</a:t>
            </a:r>
            <a:endParaRPr lang="en-US" dirty="0">
              <a:solidFill>
                <a:prstClr val="black"/>
              </a:solidFill>
              <a:ea typeface="ＭＳ Ｐゴシック" charset="-128"/>
              <a:cs typeface="Arial"/>
            </a:endParaRPr>
          </a:p>
          <a:p>
            <a:pPr lvl="0" defTabSz="457200" fontAlgn="base">
              <a:spcBef>
                <a:spcPct val="20000"/>
              </a:spcBef>
              <a:spcAft>
                <a:spcPct val="0"/>
              </a:spcAft>
              <a:buClr>
                <a:srgbClr val="439639"/>
              </a:buClr>
            </a:pPr>
            <a:r>
              <a:rPr lang="en-US" sz="2000" dirty="0">
                <a:solidFill>
                  <a:prstClr val="black"/>
                </a:solidFill>
                <a:ea typeface="ＭＳ Ｐゴシック" charset="-128"/>
                <a:cs typeface="Arial"/>
              </a:rPr>
              <a:t>	</a:t>
            </a:r>
            <a:r>
              <a:rPr lang="en-US" sz="1400" dirty="0" smtClean="0">
                <a:solidFill>
                  <a:prstClr val="black"/>
                </a:solidFill>
                <a:ea typeface="ＭＳ Ｐゴシック" charset="-128"/>
                <a:cs typeface="Arial"/>
              </a:rPr>
              <a:t>Solar PV and Wind generators </a:t>
            </a:r>
            <a:endParaRPr lang="en-US" sz="1400" dirty="0">
              <a:solidFill>
                <a:prstClr val="black"/>
              </a:solidFill>
              <a:ea typeface="ＭＳ Ｐゴシック" charset="-128"/>
              <a:cs typeface="Arial"/>
            </a:endParaRPr>
          </a:p>
          <a:p>
            <a:pPr lvl="0" defTabSz="457200" fontAlgn="base">
              <a:spcBef>
                <a:spcPct val="20000"/>
              </a:spcBef>
              <a:spcAft>
                <a:spcPct val="0"/>
              </a:spcAft>
              <a:buClr>
                <a:srgbClr val="439639"/>
              </a:buClr>
            </a:pPr>
            <a:r>
              <a:rPr lang="en-US" sz="1400" dirty="0">
                <a:solidFill>
                  <a:prstClr val="black"/>
                </a:solidFill>
                <a:ea typeface="ＭＳ Ｐゴシック" charset="-128"/>
                <a:cs typeface="Arial"/>
              </a:rPr>
              <a:t>	</a:t>
            </a:r>
            <a:r>
              <a:rPr lang="en-US" sz="1400" dirty="0" smtClean="0">
                <a:solidFill>
                  <a:prstClr val="black"/>
                </a:solidFill>
                <a:ea typeface="ＭＳ Ｐゴシック" charset="-128"/>
                <a:cs typeface="Arial"/>
              </a:rPr>
              <a:t>Motor loads</a:t>
            </a:r>
            <a:endParaRPr lang="en-US" sz="1400" dirty="0">
              <a:solidFill>
                <a:prstClr val="black"/>
              </a:solidFill>
              <a:ea typeface="ＭＳ Ｐゴシック" charset="-128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410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30" t="22909" r="36081" b="38890"/>
          <a:stretch/>
        </p:blipFill>
        <p:spPr bwMode="auto">
          <a:xfrm>
            <a:off x="5791200" y="3048000"/>
            <a:ext cx="3019107" cy="30694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586"/>
          <a:stretch/>
        </p:blipFill>
        <p:spPr bwMode="auto">
          <a:xfrm>
            <a:off x="152400" y="838200"/>
            <a:ext cx="3386137" cy="309703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4"/>
            <a:ext cx="8534400" cy="593725"/>
          </a:xfrm>
        </p:spPr>
        <p:txBody>
          <a:bodyPr>
            <a:noAutofit/>
          </a:bodyPr>
          <a:lstStyle/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Evolving system Component inertia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0" y="838200"/>
            <a:ext cx="2895600" cy="121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base">
              <a:spcBef>
                <a:spcPct val="20000"/>
              </a:spcBef>
              <a:spcAft>
                <a:spcPct val="0"/>
              </a:spcAft>
              <a:buClr>
                <a:srgbClr val="439639"/>
              </a:buClr>
            </a:pPr>
            <a:r>
              <a:rPr lang="en-US" dirty="0">
                <a:solidFill>
                  <a:prstClr val="black"/>
                </a:solidFill>
                <a:ea typeface="ＭＳ Ｐゴシック" charset="-128"/>
                <a:cs typeface="Arial"/>
              </a:rPr>
              <a:t>Rotors </a:t>
            </a:r>
            <a:r>
              <a:rPr lang="en-US" dirty="0" smtClean="0">
                <a:solidFill>
                  <a:prstClr val="black"/>
                </a:solidFill>
                <a:ea typeface="ＭＳ Ｐゴシック" charset="-128"/>
                <a:cs typeface="Arial"/>
              </a:rPr>
              <a:t>store </a:t>
            </a:r>
            <a:r>
              <a:rPr lang="en-US" dirty="0">
                <a:solidFill>
                  <a:prstClr val="black"/>
                </a:solidFill>
                <a:ea typeface="ＭＳ Ｐゴシック" charset="-128"/>
                <a:cs typeface="Arial"/>
              </a:rPr>
              <a:t>a</a:t>
            </a:r>
            <a:r>
              <a:rPr lang="en-US" dirty="0" smtClean="0">
                <a:solidFill>
                  <a:prstClr val="black"/>
                </a:solidFill>
                <a:ea typeface="ＭＳ Ｐゴシック" charset="-128"/>
                <a:cs typeface="Arial"/>
              </a:rPr>
              <a:t>ngular </a:t>
            </a:r>
            <a:r>
              <a:rPr lang="en-US" dirty="0">
                <a:solidFill>
                  <a:prstClr val="black"/>
                </a:solidFill>
                <a:ea typeface="ＭＳ Ｐゴシック" charset="-128"/>
                <a:cs typeface="Arial"/>
              </a:rPr>
              <a:t>m</a:t>
            </a:r>
            <a:r>
              <a:rPr lang="en-US" dirty="0" smtClean="0">
                <a:solidFill>
                  <a:prstClr val="black"/>
                </a:solidFill>
                <a:ea typeface="ＭＳ Ｐゴシック" charset="-128"/>
                <a:cs typeface="Arial"/>
              </a:rPr>
              <a:t>omentum in</a:t>
            </a:r>
            <a:r>
              <a:rPr lang="en-US" sz="2000" dirty="0">
                <a:solidFill>
                  <a:prstClr val="black"/>
                </a:solidFill>
                <a:ea typeface="ＭＳ Ｐゴシック" charset="-128"/>
                <a:cs typeface="Arial"/>
              </a:rPr>
              <a:t>	</a:t>
            </a:r>
            <a:r>
              <a:rPr lang="en-US" sz="1400" dirty="0" smtClean="0">
                <a:solidFill>
                  <a:prstClr val="black"/>
                </a:solidFill>
                <a:ea typeface="ＭＳ Ｐゴシック" charset="-128"/>
                <a:cs typeface="Arial"/>
              </a:rPr>
              <a:t>Generators </a:t>
            </a:r>
            <a:endParaRPr lang="en-US" sz="1400" dirty="0">
              <a:solidFill>
                <a:prstClr val="black"/>
              </a:solidFill>
              <a:ea typeface="ＭＳ Ｐゴシック" charset="-128"/>
              <a:cs typeface="Arial"/>
            </a:endParaRPr>
          </a:p>
          <a:p>
            <a:pPr lvl="0" defTabSz="457200" fontAlgn="base">
              <a:spcBef>
                <a:spcPct val="20000"/>
              </a:spcBef>
              <a:spcAft>
                <a:spcPct val="0"/>
              </a:spcAft>
              <a:buClr>
                <a:srgbClr val="439639"/>
              </a:buClr>
            </a:pPr>
            <a:r>
              <a:rPr lang="en-US" sz="1400" dirty="0">
                <a:solidFill>
                  <a:prstClr val="black"/>
                </a:solidFill>
                <a:ea typeface="ＭＳ Ｐゴシック" charset="-128"/>
                <a:cs typeface="Arial"/>
              </a:rPr>
              <a:t>	</a:t>
            </a:r>
            <a:r>
              <a:rPr lang="en-US" sz="1400" dirty="0" smtClean="0">
                <a:solidFill>
                  <a:prstClr val="black"/>
                </a:solidFill>
                <a:ea typeface="ＭＳ Ｐゴシック" charset="-128"/>
                <a:cs typeface="Arial"/>
              </a:rPr>
              <a:t>Motors</a:t>
            </a:r>
            <a:endParaRPr lang="en-US" sz="1400" dirty="0">
              <a:solidFill>
                <a:prstClr val="black"/>
              </a:solidFill>
              <a:ea typeface="ＭＳ Ｐゴシック" charset="-128"/>
              <a:cs typeface="Arial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62200" y="4843214"/>
            <a:ext cx="3276600" cy="148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base">
              <a:spcBef>
                <a:spcPct val="20000"/>
              </a:spcBef>
              <a:spcAft>
                <a:spcPct val="0"/>
              </a:spcAft>
              <a:buClr>
                <a:srgbClr val="439639"/>
              </a:buClr>
            </a:pPr>
            <a:r>
              <a:rPr lang="en-US" dirty="0" smtClean="0">
                <a:solidFill>
                  <a:prstClr val="black"/>
                </a:solidFill>
                <a:ea typeface="ＭＳ Ｐゴシック" charset="-128"/>
                <a:cs typeface="Arial"/>
              </a:rPr>
              <a:t>Inverters have no Angular Momentum  </a:t>
            </a:r>
            <a:endParaRPr lang="en-US" dirty="0">
              <a:solidFill>
                <a:prstClr val="black"/>
              </a:solidFill>
              <a:ea typeface="ＭＳ Ｐゴシック" charset="-128"/>
              <a:cs typeface="Arial"/>
            </a:endParaRPr>
          </a:p>
          <a:p>
            <a:pPr lvl="0" defTabSz="457200" fontAlgn="base">
              <a:spcBef>
                <a:spcPct val="20000"/>
              </a:spcBef>
              <a:spcAft>
                <a:spcPct val="0"/>
              </a:spcAft>
              <a:buClr>
                <a:srgbClr val="439639"/>
              </a:buClr>
            </a:pPr>
            <a:r>
              <a:rPr lang="en-US" sz="2000" dirty="0">
                <a:solidFill>
                  <a:prstClr val="black"/>
                </a:solidFill>
                <a:ea typeface="ＭＳ Ｐゴシック" charset="-128"/>
                <a:cs typeface="Arial"/>
              </a:rPr>
              <a:t>	</a:t>
            </a:r>
            <a:r>
              <a:rPr lang="en-US" sz="1400" dirty="0" smtClean="0">
                <a:solidFill>
                  <a:prstClr val="black"/>
                </a:solidFill>
                <a:ea typeface="ＭＳ Ｐゴシック" charset="-128"/>
                <a:cs typeface="Arial"/>
              </a:rPr>
              <a:t>Microprocessor controlled </a:t>
            </a:r>
            <a:endParaRPr lang="en-US" sz="1400" dirty="0">
              <a:solidFill>
                <a:prstClr val="black"/>
              </a:solidFill>
              <a:ea typeface="ＭＳ Ｐゴシック" charset="-128"/>
              <a:cs typeface="Arial"/>
            </a:endParaRPr>
          </a:p>
          <a:p>
            <a:pPr lvl="0" defTabSz="457200" fontAlgn="base">
              <a:spcBef>
                <a:spcPct val="20000"/>
              </a:spcBef>
              <a:spcAft>
                <a:spcPct val="0"/>
              </a:spcAft>
              <a:buClr>
                <a:srgbClr val="439639"/>
              </a:buClr>
            </a:pPr>
            <a:r>
              <a:rPr lang="en-US" sz="1400" dirty="0">
                <a:solidFill>
                  <a:prstClr val="black"/>
                </a:solidFill>
                <a:ea typeface="ＭＳ Ｐゴシック" charset="-128"/>
                <a:cs typeface="Arial"/>
              </a:rPr>
              <a:t>	</a:t>
            </a:r>
            <a:r>
              <a:rPr lang="en-US" sz="1400" dirty="0" smtClean="0">
                <a:solidFill>
                  <a:prstClr val="black"/>
                </a:solidFill>
                <a:ea typeface="ＭＳ Ｐゴシック" charset="-128"/>
                <a:cs typeface="Arial"/>
              </a:rPr>
              <a:t>Non-</a:t>
            </a:r>
            <a:r>
              <a:rPr lang="en-US" sz="1400" dirty="0" err="1" smtClean="0">
                <a:solidFill>
                  <a:prstClr val="black"/>
                </a:solidFill>
                <a:ea typeface="ＭＳ Ｐゴシック" charset="-128"/>
                <a:cs typeface="Arial"/>
              </a:rPr>
              <a:t>dispatchable</a:t>
            </a:r>
            <a:r>
              <a:rPr lang="en-US" sz="1400" dirty="0" smtClean="0">
                <a:solidFill>
                  <a:prstClr val="black"/>
                </a:solidFill>
                <a:ea typeface="ＭＳ Ｐゴシック" charset="-128"/>
                <a:cs typeface="Arial"/>
              </a:rPr>
              <a:t> energy from  	Solar, Wind or similar</a:t>
            </a:r>
            <a:endParaRPr lang="en-US" sz="1400" dirty="0">
              <a:solidFill>
                <a:prstClr val="black"/>
              </a:solidFill>
              <a:ea typeface="ＭＳ Ｐゴシック" charset="-128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410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229" b="11206"/>
          <a:stretch/>
        </p:blipFill>
        <p:spPr bwMode="auto">
          <a:xfrm>
            <a:off x="1371600" y="795131"/>
            <a:ext cx="6858000" cy="23297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43" y="4876800"/>
            <a:ext cx="3324225" cy="1121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5033" y="5061179"/>
            <a:ext cx="2344554" cy="75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 descr="https://encrypted-tbn0.gstatic.com/images?q=tbn:ANd9GcRdUaHapd9ShqpQ1yy9VLnOschUTg7WFqgnP1CjHmToDJaZTO7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5687" y="3362552"/>
            <a:ext cx="1499855" cy="1384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200400"/>
            <a:ext cx="1861550" cy="1585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4"/>
            <a:ext cx="8534400" cy="593725"/>
          </a:xfrm>
        </p:spPr>
        <p:txBody>
          <a:bodyPr>
            <a:noAutofit/>
          </a:bodyPr>
          <a:lstStyle/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Electrical network stability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93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BOX" val="Chnaged slide title"/>
</p:tagLst>
</file>

<file path=ppt/theme/theme1.xml><?xml version="1.0" encoding="utf-8"?>
<a:theme xmlns:a="http://schemas.openxmlformats.org/drawingml/2006/main" name="1_Template5">
  <a:themeElements>
    <a:clrScheme name="Ameren Theme">
      <a:dk1>
        <a:sysClr val="windowText" lastClr="000000"/>
      </a:dk1>
      <a:lt1>
        <a:sysClr val="window" lastClr="FFFFFF"/>
      </a:lt1>
      <a:dk2>
        <a:srgbClr val="555555"/>
      </a:dk2>
      <a:lt2>
        <a:srgbClr val="CCCCCC"/>
      </a:lt2>
      <a:accent1>
        <a:srgbClr val="439639"/>
      </a:accent1>
      <a:accent2>
        <a:srgbClr val="1B6CB5"/>
      </a:accent2>
      <a:accent3>
        <a:srgbClr val="72CDF4"/>
      </a:accent3>
      <a:accent4>
        <a:srgbClr val="7BC143"/>
      </a:accent4>
      <a:accent5>
        <a:srgbClr val="D98C24"/>
      </a:accent5>
      <a:accent6>
        <a:srgbClr val="EE3224"/>
      </a:accent6>
      <a:hlink>
        <a:srgbClr val="1B6CB5"/>
      </a:hlink>
      <a:folHlink>
        <a:srgbClr val="72CDF4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529</Words>
  <Application>Microsoft Office PowerPoint</Application>
  <PresentationFormat>On-screen Show (4:3)</PresentationFormat>
  <Paragraphs>87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1_Template5</vt:lpstr>
      <vt:lpstr>PowerPoint Presentation</vt:lpstr>
      <vt:lpstr>overview</vt:lpstr>
      <vt:lpstr>where was this picture taken ?       Hint: facility in St. Louis, MO  -   Year 1909</vt:lpstr>
      <vt:lpstr>No description needed</vt:lpstr>
      <vt:lpstr>Local Generators</vt:lpstr>
      <vt:lpstr>Load Response and Energy Efficiency</vt:lpstr>
      <vt:lpstr>Evolving generator and load interfaces</vt:lpstr>
      <vt:lpstr>Evolving system Component inertia</vt:lpstr>
      <vt:lpstr>Electrical network stability</vt:lpstr>
      <vt:lpstr>Small electrical networks challenged to maintain system stability - Hawaii</vt:lpstr>
      <vt:lpstr>Small electrical networks challenged to maintain system stability - pr </vt:lpstr>
      <vt:lpstr>Small electrical networks challenged to maintain system stability - alaska </vt:lpstr>
      <vt:lpstr>Key benefits from a Utility's communication infrastructure</vt:lpstr>
      <vt:lpstr>Questions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Intelligrid Strategy - Executive Summary</dc:title>
  <dc:creator/>
  <cp:keywords>Ameren;Accenture;Intelligrid Strategy</cp:keywords>
  <cp:lastModifiedBy/>
  <cp:revision>1</cp:revision>
  <dcterms:created xsi:type="dcterms:W3CDTF">2013-05-08T14:08:53Z</dcterms:created>
  <dcterms:modified xsi:type="dcterms:W3CDTF">2017-11-27T17:38:26Z</dcterms:modified>
</cp:coreProperties>
</file>