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2" r:id="rId5"/>
  </p:sldMasterIdLst>
  <p:notesMasterIdLst>
    <p:notesMasterId r:id="rId23"/>
  </p:notesMasterIdLst>
  <p:handoutMasterIdLst>
    <p:handoutMasterId r:id="rId24"/>
  </p:handoutMasterIdLst>
  <p:sldIdLst>
    <p:sldId id="256" r:id="rId6"/>
    <p:sldId id="378" r:id="rId7"/>
    <p:sldId id="2145706653" r:id="rId8"/>
    <p:sldId id="379" r:id="rId9"/>
    <p:sldId id="302" r:id="rId10"/>
    <p:sldId id="383" r:id="rId11"/>
    <p:sldId id="339" r:id="rId12"/>
    <p:sldId id="436" r:id="rId13"/>
    <p:sldId id="2145706654" r:id="rId14"/>
    <p:sldId id="2145706635" r:id="rId15"/>
    <p:sldId id="472" r:id="rId16"/>
    <p:sldId id="342" r:id="rId17"/>
    <p:sldId id="365" r:id="rId18"/>
    <p:sldId id="330" r:id="rId19"/>
    <p:sldId id="465" r:id="rId20"/>
    <p:sldId id="2145706645" r:id="rId21"/>
    <p:sldId id="352" r:id="rId22"/>
  </p:sldIdLst>
  <p:sldSz cx="12192000" cy="6858000"/>
  <p:notesSz cx="7010400" cy="92964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Eurostile" panose="020B0604020202020204" charset="0"/>
      <p:regular r:id="rId29"/>
      <p:bold r:id="rId30"/>
      <p:italic r:id="rId31"/>
      <p:boldItalic r:id="rId32"/>
    </p:embeddedFont>
    <p:embeddedFont>
      <p:font typeface="Corbel" panose="020B0503020204020204" pitchFamily="34" charset="0"/>
      <p:regular r:id="rId33"/>
      <p:bold r:id="rId34"/>
      <p:italic r:id="rId35"/>
      <p:boldItalic r:id="rId36"/>
    </p:embeddedFont>
    <p:embeddedFont>
      <p:font typeface="Arial Black" panose="020B0A04020102020204" pitchFamily="34" charset="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5D39"/>
    <a:srgbClr val="58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7368E5-7E1C-4085-A242-6401BD03DB31}" v="2" dt="2023-06-06T20:19:50.8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86311" autoAdjust="0"/>
  </p:normalViewPr>
  <p:slideViewPr>
    <p:cSldViewPr snapToGrid="0">
      <p:cViewPr varScale="1">
        <p:scale>
          <a:sx n="76" d="100"/>
          <a:sy n="76" d="100"/>
        </p:scale>
        <p:origin x="108" y="6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79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othy Johnston" userId="821dcefe-dc95-4515-8a4e-592b24b36b6e" providerId="ADAL" clId="{947368E5-7E1C-4085-A242-6401BD03DB31}"/>
    <pc:docChg chg="modSld">
      <pc:chgData name="Timothy Johnston" userId="821dcefe-dc95-4515-8a4e-592b24b36b6e" providerId="ADAL" clId="{947368E5-7E1C-4085-A242-6401BD03DB31}" dt="2023-06-06T20:20:36.693" v="81" actId="20577"/>
      <pc:docMkLst>
        <pc:docMk/>
      </pc:docMkLst>
      <pc:sldChg chg="addSp modSp mod">
        <pc:chgData name="Timothy Johnston" userId="821dcefe-dc95-4515-8a4e-592b24b36b6e" providerId="ADAL" clId="{947368E5-7E1C-4085-A242-6401BD03DB31}" dt="2023-06-06T20:20:36.693" v="81" actId="20577"/>
        <pc:sldMkLst>
          <pc:docMk/>
          <pc:sldMk cId="4247917485" sldId="339"/>
        </pc:sldMkLst>
        <pc:spChg chg="add mod">
          <ac:chgData name="Timothy Johnston" userId="821dcefe-dc95-4515-8a4e-592b24b36b6e" providerId="ADAL" clId="{947368E5-7E1C-4085-A242-6401BD03DB31}" dt="2023-06-06T20:19:48.075" v="71" actId="1076"/>
          <ac:spMkLst>
            <pc:docMk/>
            <pc:sldMk cId="4247917485" sldId="339"/>
            <ac:spMk id="4" creationId="{90608CF2-DAA4-6AE4-F10B-53FD9B113BE3}"/>
          </ac:spMkLst>
        </pc:spChg>
        <pc:spChg chg="add mod">
          <ac:chgData name="Timothy Johnston" userId="821dcefe-dc95-4515-8a4e-592b24b36b6e" providerId="ADAL" clId="{947368E5-7E1C-4085-A242-6401BD03DB31}" dt="2023-06-06T20:20:36.693" v="81" actId="20577"/>
          <ac:spMkLst>
            <pc:docMk/>
            <pc:sldMk cId="4247917485" sldId="339"/>
            <ac:spMk id="6" creationId="{27921824-1762-D2A9-0463-2307407F920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30"/>
      <c:rotY val="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958948572435506E-2"/>
          <c:y val="0"/>
          <c:w val="0.95604105142756446"/>
          <c:h val="0.93424985056784215"/>
        </c:manualLayout>
      </c:layout>
      <c:pie3DChart>
        <c:varyColors val="1"/>
        <c:ser>
          <c:idx val="0"/>
          <c:order val="0"/>
          <c:tx>
            <c:strRef>
              <c:f>Sheet1!$D$9</c:f>
              <c:strCache>
                <c:ptCount val="1"/>
                <c:pt idx="0">
                  <c:v>Energy (dth)</c:v>
                </c:pt>
              </c:strCache>
            </c:strRef>
          </c:tx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657-47B3-95B3-BB471F96E8E5}"/>
              </c:ext>
            </c:extLst>
          </c:dPt>
          <c:dPt>
            <c:idx val="1"/>
            <c:bubble3D val="0"/>
            <c:explosion val="7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657-47B3-95B3-BB471F96E8E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657-47B3-95B3-BB471F96E8E5}"/>
              </c:ext>
            </c:extLst>
          </c:dPt>
          <c:dLbls>
            <c:dLbl>
              <c:idx val="0"/>
              <c:layout>
                <c:manualLayout>
                  <c:x val="-0.14031479264246152"/>
                  <c:y val="0.1127429155037628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b="1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20% from Manure of 2 M Hogs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23829714927634"/>
                      <c:h val="0.195158398087268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657-47B3-95B3-BB471F96E8E5}"/>
                </c:ext>
              </c:extLst>
            </c:dLbl>
            <c:dLbl>
              <c:idx val="1"/>
              <c:layout>
                <c:manualLayout>
                  <c:x val="-0.12420922381336549"/>
                  <c:y val="-0.3626536723570719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35% from 200,000 ac Prairie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8469220651829603"/>
                      <c:h val="0.153317267585887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657-47B3-95B3-BB471F96E8E5}"/>
                </c:ext>
              </c:extLst>
            </c:dLbl>
            <c:dLbl>
              <c:idx val="2"/>
              <c:layout>
                <c:manualLayout>
                  <c:x val="0.16359787290727032"/>
                  <c:y val="0.1104420110798158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b="1">
                        <a:solidFill>
                          <a:schemeClr val="bg2">
                            <a:lumMod val="10000"/>
                          </a:schemeClr>
                        </a:solidFill>
                      </a:rPr>
                      <a:t>45% from 180,000 ac Cover Crops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257209993178506"/>
                      <c:h val="0.165271817221593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657-47B3-95B3-BB471F96E8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Sheet1!$E$8:$G$8</c:f>
              <c:strCache>
                <c:ptCount val="3"/>
                <c:pt idx="0">
                  <c:v>2 MM Hogs</c:v>
                </c:pt>
                <c:pt idx="1">
                  <c:v>200,000 acres Prairie </c:v>
                </c:pt>
                <c:pt idx="2">
                  <c:v>180,000 acres Cover Crops</c:v>
                </c:pt>
              </c:strCache>
            </c:strRef>
          </c:cat>
          <c:val>
            <c:numRef>
              <c:f>Sheet1!$E$9:$G$9</c:f>
              <c:numCache>
                <c:formatCode>#,##0</c:formatCode>
                <c:ptCount val="3"/>
                <c:pt idx="0">
                  <c:v>1283000</c:v>
                </c:pt>
                <c:pt idx="1">
                  <c:v>966000</c:v>
                </c:pt>
                <c:pt idx="2">
                  <c:v>1862000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657-47B3-95B3-BB471F96E8E5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30"/>
      <c:rotY val="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2248994556221981E-2"/>
          <c:y val="0.10363773081417003"/>
          <c:w val="0.96775100544377801"/>
          <c:h val="0.86801275313662363"/>
        </c:manualLayout>
      </c:layout>
      <c:pie3DChart>
        <c:varyColors val="1"/>
        <c:ser>
          <c:idx val="0"/>
          <c:order val="0"/>
          <c:tx>
            <c:strRef>
              <c:f>Sheet1!$D$21</c:f>
              <c:strCache>
                <c:ptCount val="1"/>
                <c:pt idx="0">
                  <c:v>Energy (dth)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hade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hade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shade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8B7-4A9F-BAB6-E28ACE16803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shade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hade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shade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8B7-4A9F-BAB6-E28ACE168031}"/>
              </c:ext>
            </c:extLst>
          </c:dPt>
          <c:dPt>
            <c:idx val="2"/>
            <c:bubble3D val="0"/>
            <c:explosion val="6"/>
            <c:spPr>
              <a:gradFill rotWithShape="1">
                <a:gsLst>
                  <a:gs pos="0">
                    <a:schemeClr val="accent6">
                      <a:tint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tint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tint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8B7-4A9F-BAB6-E28ACE16803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tint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tint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tint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78B7-4A9F-BAB6-E28ACE168031}"/>
              </c:ext>
            </c:extLst>
          </c:dPt>
          <c:dLbls>
            <c:dLbl>
              <c:idx val="0"/>
              <c:layout>
                <c:manualLayout>
                  <c:x val="-3.0912691316682568E-3"/>
                  <c:y val="-0.174729939176631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b="1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2% from Manure of 70 M Hogs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B7-4A9F-BAB6-E28ACE168031}"/>
                </c:ext>
              </c:extLst>
            </c:dLbl>
            <c:dLbl>
              <c:idx val="1"/>
              <c:layout>
                <c:manualLayout>
                  <c:x val="-7.3378294404246938E-3"/>
                  <c:y val="-0.2081054816470068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b="1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8% from Manure of 10 M Dairy Cows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78633282326126"/>
                      <c:h val="0.252930857361240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8B7-4A9F-BAB6-E28ACE168031}"/>
                </c:ext>
              </c:extLst>
            </c:dLbl>
            <c:dLbl>
              <c:idx val="2"/>
              <c:layout>
                <c:manualLayout>
                  <c:x val="-0.19306464253155786"/>
                  <c:y val="-0.29280889559474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400" b="1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16% from 30 M ac Prairie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284261304097502"/>
                      <c:h val="0.190358177591665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8B7-4A9F-BAB6-E28ACE168031}"/>
                </c:ext>
              </c:extLst>
            </c:dLbl>
            <c:dLbl>
              <c:idx val="3"/>
              <c:layout>
                <c:manualLayout>
                  <c:x val="0.10429388983462"/>
                  <c:y val="0.2962548662575367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400" b="1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74% from 100 M ac Cover Crops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050425050634509"/>
                      <c:h val="0.234377720926046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8B7-4A9F-BAB6-E28ACE1680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Sheet1!$E$20:$H$20</c:f>
              <c:strCache>
                <c:ptCount val="4"/>
                <c:pt idx="0">
                  <c:v>70 MM Hogs</c:v>
                </c:pt>
                <c:pt idx="1">
                  <c:v>10 MM Diary Cows</c:v>
                </c:pt>
                <c:pt idx="2">
                  <c:v>30 MM acres of Prairie Grass</c:v>
                </c:pt>
                <c:pt idx="3">
                  <c:v>100 MM acres Cover Crops</c:v>
                </c:pt>
              </c:strCache>
            </c:strRef>
          </c:cat>
          <c:val>
            <c:numRef>
              <c:f>Sheet1!$E$21:$H$21</c:f>
              <c:numCache>
                <c:formatCode>#,##0</c:formatCode>
                <c:ptCount val="4"/>
                <c:pt idx="0">
                  <c:v>44912000</c:v>
                </c:pt>
                <c:pt idx="1">
                  <c:v>84219000</c:v>
                </c:pt>
                <c:pt idx="2">
                  <c:v>149401000</c:v>
                </c:pt>
                <c:pt idx="3">
                  <c:v>608568000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8B7-4A9F-BAB6-E28ACE168031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6434"/>
          </a:xfrm>
          <a:prstGeom prst="rect">
            <a:avLst/>
          </a:prstGeom>
        </p:spPr>
        <p:txBody>
          <a:bodyPr vert="horz" lIns="92424" tIns="46212" rIns="92424" bIns="462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2424" tIns="46212" rIns="92424" bIns="46212" rtlCol="0"/>
          <a:lstStyle>
            <a:lvl1pPr algn="r">
              <a:defRPr sz="1200"/>
            </a:lvl1pPr>
          </a:lstStyle>
          <a:p>
            <a:fld id="{08310375-99D7-4C9C-9BFC-65030C5DCC08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9"/>
            <a:ext cx="3037840" cy="466433"/>
          </a:xfrm>
          <a:prstGeom prst="rect">
            <a:avLst/>
          </a:prstGeom>
        </p:spPr>
        <p:txBody>
          <a:bodyPr vert="horz" lIns="92424" tIns="46212" rIns="92424" bIns="462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2424" tIns="46212" rIns="92424" bIns="46212" rtlCol="0" anchor="b"/>
          <a:lstStyle>
            <a:lvl1pPr algn="r">
              <a:defRPr sz="1200"/>
            </a:lvl1pPr>
          </a:lstStyle>
          <a:p>
            <a:fld id="{C512F395-1902-46FC-895B-CC65B8FFF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6434"/>
          </a:xfrm>
          <a:prstGeom prst="rect">
            <a:avLst/>
          </a:prstGeom>
        </p:spPr>
        <p:txBody>
          <a:bodyPr vert="horz" lIns="92424" tIns="46212" rIns="92424" bIns="462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2424" tIns="46212" rIns="92424" bIns="46212" rtlCol="0"/>
          <a:lstStyle>
            <a:lvl1pPr algn="r">
              <a:defRPr sz="1200"/>
            </a:lvl1pPr>
          </a:lstStyle>
          <a:p>
            <a:fld id="{084C30E5-FBEC-4392-9211-71ACE6677F86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4" tIns="46212" rIns="92424" bIns="462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2424" tIns="46212" rIns="92424" bIns="4621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9"/>
            <a:ext cx="3037840" cy="466433"/>
          </a:xfrm>
          <a:prstGeom prst="rect">
            <a:avLst/>
          </a:prstGeom>
        </p:spPr>
        <p:txBody>
          <a:bodyPr vert="horz" lIns="92424" tIns="46212" rIns="92424" bIns="462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2424" tIns="46212" rIns="92424" bIns="46212" rtlCol="0" anchor="b"/>
          <a:lstStyle>
            <a:lvl1pPr algn="r">
              <a:defRPr sz="1200"/>
            </a:lvl1pPr>
          </a:lstStyle>
          <a:p>
            <a:fld id="{7C4053C1-B69E-4B2E-893F-6F9856209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0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053C1-B69E-4B2E-893F-6F98562093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83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053C1-B69E-4B2E-893F-6F985620936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832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2768A2-8240-4695-A200-DE7BC9A91AC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76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5EDA1-395D-4431-B2FF-6C69773CFD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59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053C1-B69E-4B2E-893F-6F98562093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60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053C1-B69E-4B2E-893F-6F98562093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50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053C1-B69E-4B2E-893F-6F98562093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80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053C1-B69E-4B2E-893F-6F98562093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41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5.jpeg"/><Relationship Id="rId3" Type="http://schemas.openxmlformats.org/officeDocument/2006/relationships/image" Target="../media/image3.png"/><Relationship Id="rId21" Type="http://schemas.microsoft.com/office/2007/relationships/hdphoto" Target="../media/hdphoto9.wdp"/><Relationship Id="rId34" Type="http://schemas.openxmlformats.org/officeDocument/2006/relationships/image" Target="../media/image20.jpeg"/><Relationship Id="rId42" Type="http://schemas.openxmlformats.org/officeDocument/2006/relationships/image" Target="../media/image28.jpe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openxmlformats.org/officeDocument/2006/relationships/image" Target="../media/image19.png"/><Relationship Id="rId38" Type="http://schemas.openxmlformats.org/officeDocument/2006/relationships/image" Target="../media/image24.png"/><Relationship Id="rId46" Type="http://schemas.openxmlformats.org/officeDocument/2006/relationships/image" Target="../media/image32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3.wdp"/><Relationship Id="rId41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3.png"/><Relationship Id="rId32" Type="http://schemas.openxmlformats.org/officeDocument/2006/relationships/image" Target="../media/image18.png"/><Relationship Id="rId37" Type="http://schemas.openxmlformats.org/officeDocument/2006/relationships/image" Target="../media/image23.png"/><Relationship Id="rId40" Type="http://schemas.openxmlformats.org/officeDocument/2006/relationships/image" Target="../media/image26.jpeg"/><Relationship Id="rId45" Type="http://schemas.openxmlformats.org/officeDocument/2006/relationships/image" Target="../media/image31.png"/><Relationship Id="rId5" Type="http://schemas.openxmlformats.org/officeDocument/2006/relationships/hyperlink" Target="http://www.duke-energy.com/" TargetMode="External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36" Type="http://schemas.openxmlformats.org/officeDocument/2006/relationships/image" Target="../media/image22.jpeg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31" Type="http://schemas.openxmlformats.org/officeDocument/2006/relationships/image" Target="../media/image17.jpeg"/><Relationship Id="rId44" Type="http://schemas.openxmlformats.org/officeDocument/2006/relationships/image" Target="../media/image30.jpe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Relationship Id="rId30" Type="http://schemas.openxmlformats.org/officeDocument/2006/relationships/image" Target="../media/image16.png"/><Relationship Id="rId35" Type="http://schemas.openxmlformats.org/officeDocument/2006/relationships/image" Target="../media/image21.jpeg"/><Relationship Id="rId43" Type="http://schemas.openxmlformats.org/officeDocument/2006/relationships/image" Target="../media/image29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7.wdp"/><Relationship Id="rId18" Type="http://schemas.microsoft.com/office/2007/relationships/hdphoto" Target="../media/hdphoto19.wdp"/><Relationship Id="rId26" Type="http://schemas.openxmlformats.org/officeDocument/2006/relationships/image" Target="../media/image9.png"/><Relationship Id="rId39" Type="http://schemas.openxmlformats.org/officeDocument/2006/relationships/image" Target="../media/image19.png"/><Relationship Id="rId3" Type="http://schemas.openxmlformats.org/officeDocument/2006/relationships/image" Target="../media/image33.png"/><Relationship Id="rId21" Type="http://schemas.microsoft.com/office/2007/relationships/hdphoto" Target="../media/hdphoto2.wdp"/><Relationship Id="rId34" Type="http://schemas.openxmlformats.org/officeDocument/2006/relationships/image" Target="../media/image15.png"/><Relationship Id="rId42" Type="http://schemas.openxmlformats.org/officeDocument/2006/relationships/image" Target="../media/image22.jpeg"/><Relationship Id="rId47" Type="http://schemas.openxmlformats.org/officeDocument/2006/relationships/image" Target="../media/image27.png"/><Relationship Id="rId7" Type="http://schemas.microsoft.com/office/2007/relationships/hdphoto" Target="../media/hdphoto15.wdp"/><Relationship Id="rId12" Type="http://schemas.openxmlformats.org/officeDocument/2006/relationships/image" Target="../media/image36.png"/><Relationship Id="rId17" Type="http://schemas.openxmlformats.org/officeDocument/2006/relationships/image" Target="../media/image38.png"/><Relationship Id="rId25" Type="http://schemas.microsoft.com/office/2007/relationships/hdphoto" Target="../media/hdphoto6.wdp"/><Relationship Id="rId33" Type="http://schemas.microsoft.com/office/2007/relationships/hdphoto" Target="../media/hdphoto12.wdp"/><Relationship Id="rId38" Type="http://schemas.openxmlformats.org/officeDocument/2006/relationships/image" Target="../media/image18.png"/><Relationship Id="rId46" Type="http://schemas.openxmlformats.org/officeDocument/2006/relationships/image" Target="../media/image39.jpeg"/><Relationship Id="rId2" Type="http://schemas.openxmlformats.org/officeDocument/2006/relationships/hyperlink" Target="http://www.monsanto.com/" TargetMode="External"/><Relationship Id="rId16" Type="http://schemas.openxmlformats.org/officeDocument/2006/relationships/hyperlink" Target="http://www.denbury.com/Home/default.aspx" TargetMode="External"/><Relationship Id="rId20" Type="http://schemas.openxmlformats.org/officeDocument/2006/relationships/image" Target="../media/image4.png"/><Relationship Id="rId29" Type="http://schemas.microsoft.com/office/2007/relationships/hdphoto" Target="../media/hdphoto8.wdp"/><Relationship Id="rId41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11" Type="http://schemas.microsoft.com/office/2007/relationships/hdphoto" Target="../media/hdphoto16.wdp"/><Relationship Id="rId24" Type="http://schemas.openxmlformats.org/officeDocument/2006/relationships/image" Target="../media/image8.png"/><Relationship Id="rId32" Type="http://schemas.openxmlformats.org/officeDocument/2006/relationships/image" Target="../media/image14.png"/><Relationship Id="rId37" Type="http://schemas.openxmlformats.org/officeDocument/2006/relationships/image" Target="../media/image17.jpeg"/><Relationship Id="rId40" Type="http://schemas.openxmlformats.org/officeDocument/2006/relationships/image" Target="../media/image20.jpeg"/><Relationship Id="rId45" Type="http://schemas.openxmlformats.org/officeDocument/2006/relationships/image" Target="../media/image25.jpeg"/><Relationship Id="rId5" Type="http://schemas.openxmlformats.org/officeDocument/2006/relationships/image" Target="../media/image2.png"/><Relationship Id="rId15" Type="http://schemas.microsoft.com/office/2007/relationships/hdphoto" Target="../media/hdphoto18.wdp"/><Relationship Id="rId23" Type="http://schemas.microsoft.com/office/2007/relationships/hdphoto" Target="../media/hdphoto5.wdp"/><Relationship Id="rId28" Type="http://schemas.openxmlformats.org/officeDocument/2006/relationships/image" Target="../media/image10.png"/><Relationship Id="rId36" Type="http://schemas.openxmlformats.org/officeDocument/2006/relationships/image" Target="../media/image16.png"/><Relationship Id="rId10" Type="http://schemas.openxmlformats.org/officeDocument/2006/relationships/image" Target="../media/image35.png"/><Relationship Id="rId19" Type="http://schemas.openxmlformats.org/officeDocument/2006/relationships/hyperlink" Target="http://www.duke-energy.com/" TargetMode="External"/><Relationship Id="rId31" Type="http://schemas.microsoft.com/office/2007/relationships/hdphoto" Target="../media/hdphoto9.wdp"/><Relationship Id="rId44" Type="http://schemas.openxmlformats.org/officeDocument/2006/relationships/image" Target="../media/image24.png"/><Relationship Id="rId4" Type="http://schemas.microsoft.com/office/2007/relationships/hdphoto" Target="../media/hdphoto14.wdp"/><Relationship Id="rId9" Type="http://schemas.microsoft.com/office/2007/relationships/hdphoto" Target="../media/hdphoto1.wdp"/><Relationship Id="rId14" Type="http://schemas.openxmlformats.org/officeDocument/2006/relationships/image" Target="../media/image37.png"/><Relationship Id="rId22" Type="http://schemas.openxmlformats.org/officeDocument/2006/relationships/image" Target="../media/image7.png"/><Relationship Id="rId27" Type="http://schemas.microsoft.com/office/2007/relationships/hdphoto" Target="../media/hdphoto7.wdp"/><Relationship Id="rId30" Type="http://schemas.openxmlformats.org/officeDocument/2006/relationships/image" Target="../media/image11.png"/><Relationship Id="rId35" Type="http://schemas.microsoft.com/office/2007/relationships/hdphoto" Target="../media/hdphoto13.wdp"/><Relationship Id="rId43" Type="http://schemas.openxmlformats.org/officeDocument/2006/relationships/image" Target="../media/image23.png"/><Relationship Id="rId48" Type="http://schemas.openxmlformats.org/officeDocument/2006/relationships/image" Target="../media/image40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6412" y="2803020"/>
            <a:ext cx="10155252" cy="99131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2161"/>
            <a:ext cx="9144000" cy="3354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802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597025" y="2028825"/>
            <a:ext cx="2230438" cy="2230438"/>
          </a:xfrm>
          <a:prstGeom prst="ellips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030787" y="2028825"/>
            <a:ext cx="2230438" cy="2230438"/>
          </a:xfrm>
          <a:prstGeom prst="ellips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8464550" y="2028825"/>
            <a:ext cx="2230438" cy="2230438"/>
          </a:xfrm>
          <a:prstGeom prst="ellips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733550" y="4581525"/>
            <a:ext cx="1885950" cy="143827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5153025" y="4597400"/>
            <a:ext cx="1885950" cy="143827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8636794" y="4581524"/>
            <a:ext cx="1885950" cy="143827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621016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22396"/>
            <a:ext cx="10596073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38200" y="2067535"/>
            <a:ext cx="5682241" cy="388461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528986" y="2067535"/>
            <a:ext cx="5671559" cy="388461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101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12563" y="288213"/>
            <a:ext cx="10515600" cy="1325563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/>
              <a:t>Worldwide Office Locations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5606" y="1486968"/>
            <a:ext cx="10287000" cy="496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00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436264" y="5022582"/>
            <a:ext cx="9450936" cy="1325563"/>
          </a:xfrm>
        </p:spPr>
        <p:txBody>
          <a:bodyPr/>
          <a:lstStyle>
            <a:lvl1pPr algn="r">
              <a:defRPr baseline="0"/>
            </a:lvl1pPr>
          </a:lstStyle>
          <a:p>
            <a:r>
              <a:rPr lang="en-US" dirty="0"/>
              <a:t>Project Methodology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910376" y="4913832"/>
            <a:ext cx="1976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Eurostile" pitchFamily="2" charset="0"/>
              </a:rPr>
              <a:t>FIVE PHASE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03" y="0"/>
            <a:ext cx="12183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59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944206" y="2122000"/>
            <a:ext cx="3038133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4400" b="1" kern="1200" dirty="0">
                <a:solidFill>
                  <a:schemeClr val="accent5">
                    <a:lumMod val="75000"/>
                  </a:schemeClr>
                </a:solidFill>
                <a:latin typeface="Eurostile" pitchFamily="2" charset="0"/>
                <a:ea typeface="+mj-ea"/>
                <a:cs typeface="+mj-cs"/>
              </a:rPr>
              <a:t>Benefits to Roeslein’s Modular Approach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515" y="369441"/>
            <a:ext cx="6015414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27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473" y="1116701"/>
            <a:ext cx="791545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54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886" y="1045087"/>
            <a:ext cx="81871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20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Core Values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7241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73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1730" y="811850"/>
            <a:ext cx="7133835" cy="5633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4196" y="2228109"/>
            <a:ext cx="4511467" cy="24208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Roeslein Modular Fabrication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269" y="6159729"/>
            <a:ext cx="1546917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06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Global Project Execution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009" y="1690688"/>
            <a:ext cx="9577982" cy="472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37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926" y="820396"/>
            <a:ext cx="4784932" cy="1375873"/>
          </a:xfr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3151" y="0"/>
            <a:ext cx="609884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786926" y="2449468"/>
            <a:ext cx="4784932" cy="3788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0349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F22B2-06F3-49B2-B408-4C821E941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4A268-AF6F-4B73-B931-F02741B1D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C4217-7831-428E-B54D-849B7500D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FE55-F243-4E9E-AD98-3691FF1179AB}" type="datetime1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37B58-8DEB-4793-8699-636D3178B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48348-0E73-4C18-9BFD-9E934ED13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82943" y="6417078"/>
            <a:ext cx="2743200" cy="365125"/>
          </a:xfrm>
        </p:spPr>
        <p:txBody>
          <a:bodyPr/>
          <a:lstStyle/>
          <a:p>
            <a:fld id="{BE527A50-0F26-46C3-98C1-D94C0C1D7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62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20360-0FD1-4D44-8F5C-65A18B261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9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96412" y="2803020"/>
            <a:ext cx="10155252" cy="991313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 dirty="0">
                <a:solidFill>
                  <a:schemeClr val="accent6">
                    <a:lumMod val="75000"/>
                  </a:schemeClr>
                </a:solidFill>
                <a:latin typeface="Eurostile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24000" y="4042161"/>
            <a:ext cx="9144000" cy="33542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0610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&amp;I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3856243" y="-443"/>
            <a:ext cx="832994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41658" y="3179573"/>
            <a:ext cx="255967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4400" b="1" kern="1200" dirty="0">
                <a:solidFill>
                  <a:schemeClr val="accent5">
                    <a:lumMod val="75000"/>
                  </a:schemeClr>
                </a:solidFill>
                <a:latin typeface="Eurostile" pitchFamily="2" charset="0"/>
                <a:ea typeface="+mj-ea"/>
                <a:cs typeface="+mj-cs"/>
              </a:rPr>
              <a:t>Our</a:t>
            </a:r>
            <a:br>
              <a:rPr lang="en-US" sz="4400" b="1" kern="1200" dirty="0">
                <a:solidFill>
                  <a:schemeClr val="accent5">
                    <a:lumMod val="75000"/>
                  </a:schemeClr>
                </a:solidFill>
                <a:latin typeface="Eurostile" pitchFamily="2" charset="0"/>
                <a:ea typeface="+mj-ea"/>
                <a:cs typeface="+mj-cs"/>
              </a:rPr>
            </a:br>
            <a:r>
              <a:rPr lang="en-US" sz="4400" b="1" kern="1200" dirty="0">
                <a:solidFill>
                  <a:schemeClr val="accent5">
                    <a:lumMod val="75000"/>
                  </a:schemeClr>
                </a:solidFill>
                <a:latin typeface="Eurostile" pitchFamily="2" charset="0"/>
                <a:ea typeface="+mj-ea"/>
                <a:cs typeface="+mj-cs"/>
              </a:rPr>
              <a:t>Clients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3121" y="4645024"/>
            <a:ext cx="806544" cy="2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BP logo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5582" y="1949511"/>
            <a:ext cx="647988" cy="685800"/>
          </a:xfrm>
          <a:prstGeom prst="rect">
            <a:avLst/>
          </a:prstGeom>
          <a:noFill/>
        </p:spPr>
      </p:pic>
      <p:pic>
        <p:nvPicPr>
          <p:cNvPr id="16" name="Picture 2" descr="Duke Energy">
            <a:hlinkClick r:id="rId5"/>
          </p:cNvPr>
          <p:cNvPicPr>
            <a:picLocks noChangeAspect="1" noChangeArrowheads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706" t="13333" r="29412" b="20000"/>
          <a:stretch>
            <a:fillRect/>
          </a:stretch>
        </p:blipFill>
        <p:spPr bwMode="auto">
          <a:xfrm>
            <a:off x="5103831" y="3213021"/>
            <a:ext cx="1071499" cy="382678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999" y="2008104"/>
            <a:ext cx="763021" cy="6098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0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212" y="1902820"/>
            <a:ext cx="1068843" cy="9070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697" y="1977479"/>
            <a:ext cx="685800" cy="685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5660" y="2013850"/>
            <a:ext cx="1202910" cy="609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6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702" y="713080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8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1139" y="2162264"/>
            <a:ext cx="725576" cy="3162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074" y="490047"/>
            <a:ext cx="1420368" cy="10027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549" y="4584944"/>
            <a:ext cx="791431" cy="3030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8263" y="3290719"/>
            <a:ext cx="838200" cy="4191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6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357" y="2186077"/>
            <a:ext cx="1143000" cy="26860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3625" y="4644800"/>
            <a:ext cx="987612" cy="381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0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221" y="5901870"/>
            <a:ext cx="927645" cy="203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133" y="4315561"/>
            <a:ext cx="830422" cy="8304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34" r="28334"/>
          <a:stretch/>
        </p:blipFill>
        <p:spPr>
          <a:xfrm>
            <a:off x="10854439" y="4347571"/>
            <a:ext cx="767441" cy="8247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8827" y="910025"/>
            <a:ext cx="1090852" cy="2508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3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963" y="5571368"/>
            <a:ext cx="864623" cy="86462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3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323" y="5826496"/>
            <a:ext cx="1223801" cy="36306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3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864" y="4566550"/>
            <a:ext cx="1135385" cy="3835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7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683" y="5738810"/>
            <a:ext cx="1331879" cy="529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8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039" y="973794"/>
            <a:ext cx="1180576" cy="1841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9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659" y="5864005"/>
            <a:ext cx="1371600" cy="2793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220" y="3180445"/>
            <a:ext cx="712386" cy="5293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1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325" y="5781315"/>
            <a:ext cx="988901" cy="4318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901" y="581856"/>
            <a:ext cx="737342" cy="8740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555" y="3160403"/>
            <a:ext cx="1066606" cy="75045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4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761" y="586041"/>
            <a:ext cx="1066606" cy="871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 rotWithShape="1">
          <a:blip r:embed="rId4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214"/>
          <a:stretch/>
        </p:blipFill>
        <p:spPr>
          <a:xfrm>
            <a:off x="9201282" y="3288073"/>
            <a:ext cx="1682755" cy="3866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46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386" y="3186871"/>
            <a:ext cx="1646671" cy="64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31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&amp;E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3856243" y="-443"/>
            <a:ext cx="832994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41658" y="3179573"/>
            <a:ext cx="255967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4400" b="1" kern="1200" dirty="0">
                <a:solidFill>
                  <a:schemeClr val="accent5">
                    <a:lumMod val="75000"/>
                  </a:schemeClr>
                </a:solidFill>
                <a:latin typeface="Eurostile" pitchFamily="2" charset="0"/>
                <a:ea typeface="+mj-ea"/>
                <a:cs typeface="+mj-cs"/>
              </a:rPr>
              <a:t>Our</a:t>
            </a:r>
            <a:br>
              <a:rPr lang="en-US" sz="4400" b="1" kern="1200" dirty="0">
                <a:solidFill>
                  <a:schemeClr val="accent5">
                    <a:lumMod val="75000"/>
                  </a:schemeClr>
                </a:solidFill>
                <a:latin typeface="Eurostile" pitchFamily="2" charset="0"/>
                <a:ea typeface="+mj-ea"/>
                <a:cs typeface="+mj-cs"/>
              </a:rPr>
            </a:br>
            <a:r>
              <a:rPr lang="en-US" sz="4400" b="1" kern="1200" dirty="0">
                <a:solidFill>
                  <a:schemeClr val="accent5">
                    <a:lumMod val="75000"/>
                  </a:schemeClr>
                </a:solidFill>
                <a:latin typeface="Eurostile" pitchFamily="2" charset="0"/>
                <a:ea typeface="+mj-ea"/>
                <a:cs typeface="+mj-cs"/>
              </a:rPr>
              <a:t>Clients</a:t>
            </a:r>
          </a:p>
        </p:txBody>
      </p:sp>
      <p:pic>
        <p:nvPicPr>
          <p:cNvPr id="5" name="Picture 4" descr="Monsanto logo">
            <a:hlinkClick r:id="rId2"/>
          </p:cNvPr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5131" y="4369716"/>
            <a:ext cx="1618989" cy="53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3077" y="3378928"/>
            <a:ext cx="806544" cy="20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id:image001.png@01C9350B.EF867A90"/>
          <p:cNvPicPr>
            <a:picLocks noChangeAspect="1" noChangeArrowheads="1"/>
          </p:cNvPicPr>
          <p:nvPr userDrawn="1"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267" y="4617475"/>
            <a:ext cx="99822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BP logo"/>
          <p:cNvPicPr>
            <a:picLocks noChangeAspect="1" noChangeArrowheads="1"/>
          </p:cNvPicPr>
          <p:nvPr userDrawn="1"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9494" y="756033"/>
            <a:ext cx="647988" cy="6858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10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297" y="3319211"/>
            <a:ext cx="805938" cy="386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Enercon Logo"/>
          <p:cNvPicPr/>
          <p:nvPr userDrawn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0000" b="40000"/>
          <a:stretch>
            <a:fillRect/>
          </a:stretch>
        </p:blipFill>
        <p:spPr bwMode="auto">
          <a:xfrm>
            <a:off x="6625712" y="3313110"/>
            <a:ext cx="1254799" cy="2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Noble Energy, Inc."/>
          <p:cNvPicPr>
            <a:picLocks noChangeAspect="1" noChangeArrowheads="1"/>
          </p:cNvPicPr>
          <p:nvPr userDrawn="1"/>
        </p:nvPicPr>
        <p:blipFill>
          <a:blip r:embed="rId1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6763" y="4592651"/>
            <a:ext cx="786712" cy="182233"/>
          </a:xfrm>
          <a:prstGeom prst="rect">
            <a:avLst/>
          </a:prstGeom>
          <a:noFill/>
        </p:spPr>
      </p:pic>
      <p:pic>
        <p:nvPicPr>
          <p:cNvPr id="15" name="Picture 14" descr="Denbury Resources">
            <a:hlinkClick r:id="rId16"/>
          </p:cNvPr>
          <p:cNvPicPr>
            <a:picLocks noChangeAspect="1" noChangeArrowheads="1"/>
          </p:cNvPicPr>
          <p:nvPr userDrawn="1"/>
        </p:nvPicPr>
        <p:blipFill>
          <a:blip r:embed="rId17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9839" y="2086509"/>
            <a:ext cx="946266" cy="276833"/>
          </a:xfrm>
          <a:prstGeom prst="rect">
            <a:avLst/>
          </a:prstGeom>
          <a:noFill/>
        </p:spPr>
      </p:pic>
      <p:pic>
        <p:nvPicPr>
          <p:cNvPr id="16" name="Picture 2" descr="Duke Energy">
            <a:hlinkClick r:id="rId19"/>
          </p:cNvPr>
          <p:cNvPicPr>
            <a:picLocks noChangeAspect="1" noChangeArrowheads="1"/>
          </p:cNvPicPr>
          <p:nvPr userDrawn="1"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706" t="13333" r="29412" b="20000"/>
          <a:stretch>
            <a:fillRect/>
          </a:stretch>
        </p:blipFill>
        <p:spPr bwMode="auto">
          <a:xfrm>
            <a:off x="10781035" y="2033587"/>
            <a:ext cx="1071499" cy="382678"/>
          </a:xfrm>
          <a:prstGeom prst="rect">
            <a:avLst/>
          </a:prstGeom>
          <a:noFill/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841" y="1920126"/>
            <a:ext cx="685800" cy="685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001" y="1929821"/>
            <a:ext cx="1202910" cy="609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6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2220" y="802256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8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69" y="2066811"/>
            <a:ext cx="725576" cy="3162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6829" y="587740"/>
            <a:ext cx="1420368" cy="10027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073" y="2090624"/>
            <a:ext cx="1143000" cy="26860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988" y="3292417"/>
            <a:ext cx="987612" cy="381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6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929" y="5875144"/>
            <a:ext cx="927645" cy="203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118" y="4234283"/>
            <a:ext cx="830422" cy="8304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34" r="28334"/>
          <a:stretch/>
        </p:blipFill>
        <p:spPr>
          <a:xfrm>
            <a:off x="4385687" y="5564582"/>
            <a:ext cx="767441" cy="8247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9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232" y="949826"/>
            <a:ext cx="1090852" cy="25089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4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074" y="5544642"/>
            <a:ext cx="864623" cy="86462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4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628" y="5795423"/>
            <a:ext cx="1223801" cy="36306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097" y="3170963"/>
            <a:ext cx="1135385" cy="3835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4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197" y="5712084"/>
            <a:ext cx="1331879" cy="5297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841" y="1056908"/>
            <a:ext cx="1180576" cy="1841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4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3577" y="5837279"/>
            <a:ext cx="1371600" cy="2793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0216" y="3128900"/>
            <a:ext cx="904604" cy="6722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7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183" y="4474539"/>
            <a:ext cx="988901" cy="4318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609" y="539105"/>
            <a:ext cx="958199" cy="113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74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366" y="365125"/>
            <a:ext cx="478493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77966" y="0"/>
            <a:ext cx="5910842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879366" y="2073453"/>
            <a:ext cx="4784932" cy="3788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794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801" y="3031139"/>
            <a:ext cx="3451789" cy="132556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48200" y="0"/>
            <a:ext cx="246888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162800" y="0"/>
            <a:ext cx="246888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9677400" y="0"/>
            <a:ext cx="25146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05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199" y="1846263"/>
            <a:ext cx="5041307" cy="403383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32434" y="1846263"/>
            <a:ext cx="5021366" cy="403383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9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199" y="1846263"/>
            <a:ext cx="10515601" cy="403383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3707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6751" y="0"/>
            <a:ext cx="11585249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56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09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767" y="6159729"/>
            <a:ext cx="1545921" cy="4572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-1950890" y="4178733"/>
            <a:ext cx="451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Eurostile" pitchFamily="2" charset="0"/>
              </a:rPr>
              <a:t>SUSTAINABLE</a:t>
            </a:r>
            <a:r>
              <a:rPr lang="en-US" sz="1400" baseline="0" dirty="0">
                <a:solidFill>
                  <a:schemeClr val="bg1">
                    <a:lumMod val="65000"/>
                  </a:schemeClr>
                </a:solidFill>
                <a:latin typeface="Eurostile" pitchFamily="2" charset="0"/>
              </a:rPr>
              <a:t> SOLUTIONS  //  RENEWABLE ENERGY 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Eurosti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06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6" r:id="rId4"/>
    <p:sldLayoutId id="2147483656" r:id="rId5"/>
    <p:sldLayoutId id="2147483651" r:id="rId6"/>
    <p:sldLayoutId id="2147483652" r:id="rId7"/>
    <p:sldLayoutId id="2147483670" r:id="rId8"/>
    <p:sldLayoutId id="2147483653" r:id="rId9"/>
    <p:sldLayoutId id="2147483657" r:id="rId10"/>
    <p:sldLayoutId id="2147483655" r:id="rId11"/>
    <p:sldLayoutId id="2147483654" r:id="rId12"/>
    <p:sldLayoutId id="2147483660" r:id="rId13"/>
    <p:sldLayoutId id="2147483664" r:id="rId14"/>
    <p:sldLayoutId id="2147483667" r:id="rId15"/>
    <p:sldLayoutId id="2147483668" r:id="rId16"/>
    <p:sldLayoutId id="2147483669" r:id="rId17"/>
    <p:sldLayoutId id="2147483659" r:id="rId18"/>
    <p:sldLayoutId id="2147483661" r:id="rId19"/>
    <p:sldLayoutId id="2147483671" r:id="rId20"/>
    <p:sldLayoutId id="2147483672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Eurostil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1026475"/>
            <a:ext cx="9537107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547" y="613199"/>
            <a:ext cx="2821537" cy="834458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9582506" y="1026475"/>
            <a:ext cx="2609494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45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692" y="2806656"/>
            <a:ext cx="11415252" cy="991313"/>
          </a:xfrm>
        </p:spPr>
        <p:txBody>
          <a:bodyPr/>
          <a:lstStyle/>
          <a:p>
            <a:r>
              <a:rPr lang="en-US" dirty="0">
                <a:solidFill>
                  <a:srgbClr val="235D39"/>
                </a:solidFill>
                <a:latin typeface="Corbel" panose="020B0503020204020204" pitchFamily="34" charset="0"/>
              </a:rPr>
              <a:t>Roeslein Alternative Energy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473" y="4163780"/>
            <a:ext cx="9144000" cy="651719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758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D88ED-CE3C-4B06-A12C-61BCAB396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77" y="0"/>
            <a:ext cx="10515600" cy="1325563"/>
          </a:xfrm>
        </p:spPr>
        <p:txBody>
          <a:bodyPr/>
          <a:lstStyle/>
          <a:p>
            <a:r>
              <a:rPr lang="en-US"/>
              <a:t>Ruckman</a:t>
            </a:r>
          </a:p>
        </p:txBody>
      </p:sp>
      <p:pic>
        <p:nvPicPr>
          <p:cNvPr id="9" name="Picture 8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AB3240D3-CECF-440B-8C5C-3DE37028DE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9" t="9599" r="6662" b="13007"/>
          <a:stretch/>
        </p:blipFill>
        <p:spPr>
          <a:xfrm>
            <a:off x="291409" y="115642"/>
            <a:ext cx="11575694" cy="662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6815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F46C7-1F6A-42C5-8ACD-6C15CC35A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40" y="-47625"/>
            <a:ext cx="10515600" cy="1325563"/>
          </a:xfrm>
        </p:spPr>
        <p:txBody>
          <a:bodyPr/>
          <a:lstStyle/>
          <a:p>
            <a:r>
              <a:rPr lang="en-US" dirty="0"/>
              <a:t>RAE</a:t>
            </a:r>
            <a:r>
              <a:rPr lang="en-US" cap="none" dirty="0"/>
              <a:t> timeline</a:t>
            </a:r>
            <a:endParaRPr lang="en-US" dirty="0"/>
          </a:p>
        </p:txBody>
      </p:sp>
      <p:pic>
        <p:nvPicPr>
          <p:cNvPr id="12" name="Picture 11" descr="A picture containing monitor, clock, screen, display&#10;&#10;Description automatically generated">
            <a:extLst>
              <a:ext uri="{FF2B5EF4-FFF2-40B4-BE49-F238E27FC236}">
                <a16:creationId xmlns:a16="http://schemas.microsoft.com/office/drawing/2014/main" id="{FE88CEA1-7BDA-4ED4-A57C-BDBED23FF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" y="3695327"/>
            <a:ext cx="11967841" cy="26275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CF3520-6528-425C-B603-F885E2151AE6}"/>
              </a:ext>
            </a:extLst>
          </p:cNvPr>
          <p:cNvSpPr txBox="1"/>
          <p:nvPr/>
        </p:nvSpPr>
        <p:spPr>
          <a:xfrm>
            <a:off x="11502044" y="6488668"/>
            <a:ext cx="68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CADAB-84CF-4A84-991B-1E1ED0FF82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75E0696F-CE04-47FC-9E09-1B6FCBF18256}"/>
              </a:ext>
            </a:extLst>
          </p:cNvPr>
          <p:cNvSpPr/>
          <p:nvPr/>
        </p:nvSpPr>
        <p:spPr>
          <a:xfrm>
            <a:off x="8673602" y="3745195"/>
            <a:ext cx="926674" cy="760978"/>
          </a:xfrm>
          <a:prstGeom prst="triangl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B9C0D4-FEF8-4E4B-9B17-C1A58FBCC1CF}"/>
              </a:ext>
            </a:extLst>
          </p:cNvPr>
          <p:cNvSpPr txBox="1"/>
          <p:nvPr/>
        </p:nvSpPr>
        <p:spPr>
          <a:xfrm>
            <a:off x="580293" y="1097231"/>
            <a:ext cx="556795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85800" algn="l"/>
              </a:tabLst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2014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Valley View and South Meadows Covers and Flares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85800" algn="l"/>
              </a:tabLst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Ruckman and Locust Ridge Covers, Ruckman RNG project start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85800" algn="l"/>
              </a:tabLst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2016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Ruckman RNG project complete – first injection into ANR interconnect #1, Locust Ridge RNG project complete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85800" algn="l"/>
              </a:tabLst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EPA Approval – Ruckman and Locust Ridge D3 RIN – Virtual Pipeline, Valley View 1 RNG project completed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85800" algn="l"/>
              </a:tabLst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D59A71-8AFD-493B-AABC-D547324D310F}"/>
              </a:ext>
            </a:extLst>
          </p:cNvPr>
          <p:cNvSpPr txBox="1"/>
          <p:nvPr/>
        </p:nvSpPr>
        <p:spPr>
          <a:xfrm>
            <a:off x="6189786" y="1108954"/>
            <a:ext cx="5811714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85800" algn="l"/>
              </a:tabLst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Re-approval by EPA of Locust Ridge and Valley View, started LCFS process,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formed Monarch Bio Energy JV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85800" algn="l"/>
              </a:tabLst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Achieved highest CI score in industry, built Valley View 2 + pipeline to Milan, Locust Ridge 2, South Meadows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85800" algn="l"/>
              </a:tabLst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Secured CoBank financing, completed Homan and Somerset w/new ANR interconnect (#2)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685800" algn="l"/>
              </a:tabLst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Completed Whitetail w/new ANR interconnect (#3), Green Hills, met original commitments</a:t>
            </a:r>
          </a:p>
        </p:txBody>
      </p:sp>
    </p:spTree>
    <p:extLst>
      <p:ext uri="{BB962C8B-B14F-4D97-AF65-F5344CB8AC3E}">
        <p14:creationId xmlns:p14="http://schemas.microsoft.com/office/powerpoint/2010/main" val="1330853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878" y="354680"/>
            <a:ext cx="6587533" cy="1182717"/>
          </a:xfrm>
        </p:spPr>
        <p:txBody>
          <a:bodyPr>
            <a:normAutofit/>
          </a:bodyPr>
          <a:lstStyle/>
          <a:p>
            <a:r>
              <a:rPr lang="en-US" sz="3600"/>
              <a:t>Sources of Energy and Revenue Potential</a:t>
            </a:r>
          </a:p>
        </p:txBody>
      </p:sp>
      <p:graphicFrame>
        <p:nvGraphicFramePr>
          <p:cNvPr id="8" name="Chart 7"/>
          <p:cNvGraphicFramePr>
            <a:graphicFrameLocks noGrp="1"/>
          </p:cNvGraphicFramePr>
          <p:nvPr/>
        </p:nvGraphicFramePr>
        <p:xfrm>
          <a:off x="291402" y="1868987"/>
          <a:ext cx="4833257" cy="2522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848928" y="4282329"/>
            <a:ext cx="4848486" cy="2255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>
                    <a:lumMod val="75000"/>
                  </a:schemeClr>
                </a:solidFill>
                <a:latin typeface="Eurostile" pitchFamily="2" charset="0"/>
                <a:ea typeface="+mj-ea"/>
                <a:cs typeface="+mj-cs"/>
              </a:defRPr>
            </a:lvl1pPr>
          </a:lstStyle>
          <a:p>
            <a:r>
              <a:rPr lang="en-US" sz="2400" u="sng"/>
              <a:t>NORTHERN MISSOURI</a:t>
            </a:r>
          </a:p>
          <a:p>
            <a:endParaRPr lang="en-US" sz="2000"/>
          </a:p>
          <a:p>
            <a:r>
              <a:rPr lang="en-US" sz="2000"/>
              <a:t>5.5M DEKATHERMS PER YEAR</a:t>
            </a:r>
          </a:p>
          <a:p>
            <a:endParaRPr lang="en-US" sz="2000"/>
          </a:p>
          <a:p>
            <a:r>
              <a:rPr lang="en-US" sz="2000"/>
              <a:t>REVENUE POTENTIAL OF $243M</a:t>
            </a:r>
          </a:p>
          <a:p>
            <a:endParaRPr lang="en-US" sz="2000"/>
          </a:p>
          <a:p>
            <a:r>
              <a:rPr lang="en-US" sz="2000"/>
              <a:t>EQUIVILANT TO REMOVING 29M DIESEL GALLONS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AE17867-A664-438E-BB4C-192E84CDD991}"/>
              </a:ext>
            </a:extLst>
          </p:cNvPr>
          <p:cNvGraphicFramePr>
            <a:graphicFrameLocks noGrp="1"/>
          </p:cNvGraphicFramePr>
          <p:nvPr/>
        </p:nvGraphicFramePr>
        <p:xfrm>
          <a:off x="5838092" y="743578"/>
          <a:ext cx="5637125" cy="3667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06BE84B4-D42C-4219-BE53-ACE9E00407FD}"/>
              </a:ext>
            </a:extLst>
          </p:cNvPr>
          <p:cNvSpPr txBox="1">
            <a:spLocks/>
          </p:cNvSpPr>
          <p:nvPr/>
        </p:nvSpPr>
        <p:spPr>
          <a:xfrm>
            <a:off x="6656882" y="4302425"/>
            <a:ext cx="4406355" cy="2255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>
                    <a:lumMod val="75000"/>
                  </a:schemeClr>
                </a:solidFill>
                <a:latin typeface="Eurostile" pitchFamily="2" charset="0"/>
                <a:ea typeface="+mj-ea"/>
                <a:cs typeface="+mj-cs"/>
              </a:defRPr>
            </a:lvl1pPr>
          </a:lstStyle>
          <a:p>
            <a:r>
              <a:rPr lang="en-US" sz="2400" u="sng"/>
              <a:t>UNITED STATES</a:t>
            </a:r>
            <a:endParaRPr lang="en-US" sz="2000" u="sng"/>
          </a:p>
          <a:p>
            <a:endParaRPr lang="en-US" sz="2000"/>
          </a:p>
          <a:p>
            <a:r>
              <a:rPr lang="en-US" sz="2000"/>
              <a:t>1.8B DEKATHERMS PER YEAR</a:t>
            </a:r>
          </a:p>
          <a:p>
            <a:endParaRPr lang="en-US" sz="2000"/>
          </a:p>
          <a:p>
            <a:r>
              <a:rPr lang="en-US" sz="2000"/>
              <a:t>REVENUE POTENTIAL OF $63.6 B</a:t>
            </a:r>
          </a:p>
          <a:p>
            <a:endParaRPr lang="en-US" sz="2000"/>
          </a:p>
          <a:p>
            <a:r>
              <a:rPr lang="en-US" sz="2000"/>
              <a:t>EQUIVILANT TO REMOVING 9.5B DIESEL GALLONS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709447-B9CB-6AA6-089D-7E740FB3D0DA}"/>
              </a:ext>
            </a:extLst>
          </p:cNvPr>
          <p:cNvSpPr txBox="1"/>
          <p:nvPr/>
        </p:nvSpPr>
        <p:spPr>
          <a:xfrm>
            <a:off x="11502044" y="6488668"/>
            <a:ext cx="68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CADAB-84CF-4A84-991B-1E1ED0FF82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777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34"/>
          <a:stretch/>
        </p:blipFill>
        <p:spPr>
          <a:xfrm>
            <a:off x="2084869" y="1646044"/>
            <a:ext cx="5889092" cy="4781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Farm Income with </a:t>
            </a:r>
            <a:r>
              <a:rPr lang="en-US" dirty="0" err="1"/>
              <a:t>RNG</a:t>
            </a:r>
            <a:r>
              <a:rPr lang="en-US" dirty="0"/>
              <a:t> Production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75260" y="2244352"/>
            <a:ext cx="2827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 with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RNG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 $115.1 Billion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914968" y="2743200"/>
            <a:ext cx="560292" cy="1445343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prstDash val="sysDash"/>
            <a:headEnd type="oval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103429" y="6571670"/>
            <a:ext cx="998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3820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Greenhouse Gas Index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947" y="1346202"/>
            <a:ext cx="7044106" cy="5141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2364" y="6487885"/>
            <a:ext cx="44796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Source: https://www.ersl.noaa.gov/gmd/aggi/aggi.html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03429" y="6571670"/>
            <a:ext cx="998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59779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A80DF-8B81-4816-A615-73DA5ABBC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46" y="66186"/>
            <a:ext cx="10515600" cy="1325563"/>
          </a:xfrm>
        </p:spPr>
        <p:txBody>
          <a:bodyPr/>
          <a:lstStyle/>
          <a:p>
            <a:r>
              <a:rPr lang="en-US"/>
              <a:t>Major Accomplishments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DC746-8E59-43C5-83CC-5AC2224CB9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7350" y="1201272"/>
            <a:ext cx="10515600" cy="48947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Tx/>
              <a:buChar char="-"/>
            </a:pPr>
            <a:r>
              <a:rPr lang="en-US" sz="1800" dirty="0">
                <a:latin typeface="Arial"/>
                <a:cs typeface="Arial"/>
              </a:rPr>
              <a:t>$180M investment in successful first-of-a-kind swine waste to RNG projects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Tx/>
              <a:buChar char="-"/>
            </a:pPr>
            <a:r>
              <a:rPr lang="en-US" sz="1800" dirty="0">
                <a:latin typeface="Arial"/>
                <a:cs typeface="Arial"/>
              </a:rPr>
              <a:t>Successfully created operations team, created over 30 new permanent full-time on farm positions recruited from local communities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Tx/>
              <a:buChar char="-"/>
            </a:pPr>
            <a:r>
              <a:rPr lang="en-US" sz="1800" dirty="0"/>
              <a:t>Monarch partnership for all Missouri RNG projects, potential to expand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Tx/>
              <a:buChar char="-"/>
            </a:pPr>
            <a:r>
              <a:rPr lang="en-US" sz="1800" dirty="0"/>
              <a:t>First EPA and CARB/LCFS pathway approval swine RNG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Tx/>
              <a:buChar char="-"/>
            </a:pPr>
            <a:r>
              <a:rPr lang="en-US" sz="1800" dirty="0"/>
              <a:t>First RNG project utilizing virtual pipeline, project “hub” solution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Tx/>
              <a:buChar char="-"/>
            </a:pPr>
            <a:r>
              <a:rPr lang="en-US" sz="1800" dirty="0"/>
              <a:t>Developed membrane-based gas cleaning system with 10 successful operating installations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Tx/>
              <a:buChar char="-"/>
            </a:pPr>
            <a:r>
              <a:rPr lang="en-US" sz="1800" dirty="0"/>
              <a:t>Lowest CI score achieved for swine RNG, -449, (four approved projects ranging from -360 to -449)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Tx/>
              <a:buChar char="-"/>
            </a:pPr>
            <a:r>
              <a:rPr lang="en-US" sz="1800" dirty="0"/>
              <a:t>800K MMBtu / year = 5.8 million Diesel Gallon Equivalents = 375K LCFS credits (Metric tons CO2) = 80K passenger cars per 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C0B8BE-8074-4477-9081-7B586AB9A1FD}"/>
              </a:ext>
            </a:extLst>
          </p:cNvPr>
          <p:cNvSpPr txBox="1"/>
          <p:nvPr/>
        </p:nvSpPr>
        <p:spPr>
          <a:xfrm>
            <a:off x="11502044" y="6488668"/>
            <a:ext cx="68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CADAB-84CF-4A84-991B-1E1ED0FF82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933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A80DF-8B81-4816-A615-73DA5ABBC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46" y="66186"/>
            <a:ext cx="10515600" cy="1325563"/>
          </a:xfrm>
        </p:spPr>
        <p:txBody>
          <a:bodyPr/>
          <a:lstStyle/>
          <a:p>
            <a:r>
              <a:rPr lang="en-US">
                <a:latin typeface="Eurostile"/>
              </a:rPr>
              <a:t>Awards and Recognitions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DC746-8E59-43C5-83CC-5AC2224CB9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7350" y="1201272"/>
            <a:ext cx="10515600" cy="48947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dirty="0">
                <a:latin typeface="Arial"/>
                <a:cs typeface="Arial"/>
              </a:rPr>
              <a:t>Biogas Visionary Award, American Biogas Council (2022)</a:t>
            </a:r>
            <a:endParaRPr lang="en-US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dirty="0">
                <a:latin typeface="Arial"/>
                <a:cs typeface="Arial"/>
              </a:rPr>
              <a:t>Corporate Conservationist of the Year, Conservation Federation of Missouri (2022)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dirty="0">
                <a:latin typeface="Arial"/>
                <a:cs typeface="Arial"/>
              </a:rPr>
              <a:t>National Lewis and Clark Conservation Award (2021)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dirty="0">
                <a:latin typeface="Arial"/>
                <a:cs typeface="Arial"/>
              </a:rPr>
              <a:t>Project of the Year Award, American Biogas Council (2019)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dirty="0">
                <a:latin typeface="Arial"/>
                <a:cs typeface="Arial"/>
              </a:rPr>
              <a:t>Energy Vision Leadership Award, Energy Vision (2019)</a:t>
            </a:r>
            <a:endParaRPr lang="en-US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dirty="0">
                <a:latin typeface="Arial"/>
                <a:cs typeface="Arial"/>
              </a:rPr>
              <a:t>Air Conservationist of the Year Award, Conservation Federation of Missouri (2017)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dirty="0">
                <a:latin typeface="Arial"/>
                <a:cs typeface="Arial"/>
              </a:rPr>
              <a:t>Groundbreaker of the Year Award, BBI International (2016)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dirty="0">
                <a:latin typeface="Arial"/>
                <a:cs typeface="Arial"/>
              </a:rPr>
              <a:t>Friend of the ABC Award, American Biogas Council (2016)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1800" dirty="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C0B8BE-8074-4477-9081-7B586AB9A1FD}"/>
              </a:ext>
            </a:extLst>
          </p:cNvPr>
          <p:cNvSpPr txBox="1"/>
          <p:nvPr/>
        </p:nvSpPr>
        <p:spPr>
          <a:xfrm>
            <a:off x="11502044" y="6488668"/>
            <a:ext cx="68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CADAB-84CF-4A84-991B-1E1ED0FF82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93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872" y="2766218"/>
            <a:ext cx="3451789" cy="1325563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pic>
        <p:nvPicPr>
          <p:cNvPr id="18" name="Picture Placeholder 1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4"/>
          <a:stretch/>
        </p:blipFill>
        <p:spPr/>
      </p:pic>
      <p:pic>
        <p:nvPicPr>
          <p:cNvPr id="22" name="Picture Placeholder 13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4" name="Picture Placeholder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36" t="-329" r="40414" b="329"/>
          <a:stretch/>
        </p:blipFill>
        <p:spPr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8920" y="6171658"/>
            <a:ext cx="1553228" cy="45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78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28801" y="304800"/>
            <a:ext cx="8469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Energy, Ecosystem, and Wildlife </a:t>
            </a:r>
            <a:b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 Balance</a:t>
            </a:r>
          </a:p>
        </p:txBody>
      </p:sp>
      <p:pic>
        <p:nvPicPr>
          <p:cNvPr id="6" name="Picture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40" t="18116" r="-17236" b="36347"/>
          <a:stretch/>
        </p:blipFill>
        <p:spPr>
          <a:xfrm>
            <a:off x="947853" y="774806"/>
            <a:ext cx="10786197" cy="5425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702" y="6050945"/>
            <a:ext cx="2075920" cy="613944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606131" y="6488668"/>
            <a:ext cx="68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84CADAB-84CF-4A84-991B-1E1ED0FF82B9}" type="slidenum">
              <a:rPr lang="en-US" smtClean="0"/>
              <a:pPr algn="ctr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19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RUDI ROESLEIN">
            <a:extLst>
              <a:ext uri="{FF2B5EF4-FFF2-40B4-BE49-F238E27FC236}">
                <a16:creationId xmlns:a16="http://schemas.microsoft.com/office/drawing/2014/main" id="{2B0FF216-B833-DBF5-C656-E37D83E3B2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1" b="22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4C90F6-C965-803E-23DA-AE66AB9BD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76220360-0FD1-4D44-8F5C-65A18B26174D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255BF0-A2FD-D9D4-EE3C-C4CB1565CF2A}"/>
              </a:ext>
            </a:extLst>
          </p:cNvPr>
          <p:cNvSpPr txBox="1"/>
          <p:nvPr/>
        </p:nvSpPr>
        <p:spPr>
          <a:xfrm>
            <a:off x="957072" y="128016"/>
            <a:ext cx="5138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RUDI ROESLEIN </a:t>
            </a:r>
          </a:p>
        </p:txBody>
      </p:sp>
    </p:spTree>
    <p:extLst>
      <p:ext uri="{BB962C8B-B14F-4D97-AF65-F5344CB8AC3E}">
        <p14:creationId xmlns:p14="http://schemas.microsoft.com/office/powerpoint/2010/main" val="2026626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952500" y="1318009"/>
            <a:ext cx="10810875" cy="4825615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pPr algn="l">
              <a:lnSpc>
                <a:spcPct val="120000"/>
              </a:lnSpc>
            </a:pPr>
            <a:r>
              <a:rPr lang="en-US" sz="7400" dirty="0">
                <a:latin typeface="Arial"/>
                <a:cs typeface="Arial"/>
              </a:rPr>
              <a:t>Roeslein Alternative Energy (“RAE”) is an owner, developer, and operator of renewable energy production facilities that convert agricultural and sustainable biomass feedstocks to renewable natural gas and sustainable co-products.  </a:t>
            </a:r>
            <a:endParaRPr lang="en-US" sz="7400" dirty="0"/>
          </a:p>
          <a:p>
            <a:pPr marL="0" indent="0" algn="l">
              <a:lnSpc>
                <a:spcPct val="120000"/>
              </a:lnSpc>
              <a:buNone/>
            </a:pPr>
            <a:endParaRPr lang="en-US" sz="7400" dirty="0"/>
          </a:p>
          <a:p>
            <a:pPr algn="l">
              <a:lnSpc>
                <a:spcPct val="120000"/>
              </a:lnSpc>
            </a:pPr>
            <a:r>
              <a:rPr lang="en-US" sz="7400" dirty="0">
                <a:latin typeface="Arial"/>
                <a:cs typeface="Arial"/>
              </a:rPr>
              <a:t>RAE is engaged in the business of developing, installing, owning, operating, and maintaining such facilities, with a focus on incorporating native prairie restoration.  </a:t>
            </a:r>
            <a:endParaRPr lang="en-US" sz="7400" dirty="0"/>
          </a:p>
          <a:p>
            <a:pPr marL="0" indent="0" algn="l">
              <a:lnSpc>
                <a:spcPct val="120000"/>
              </a:lnSpc>
              <a:buNone/>
            </a:pPr>
            <a:endParaRPr lang="en-US" sz="7400" dirty="0"/>
          </a:p>
          <a:p>
            <a:pPr marL="0" indent="0" algn="l">
              <a:lnSpc>
                <a:spcPct val="120000"/>
              </a:lnSpc>
              <a:buNone/>
            </a:pPr>
            <a:r>
              <a:rPr lang="en-US" sz="7400" dirty="0">
                <a:latin typeface="Arial"/>
                <a:cs typeface="Arial"/>
              </a:rPr>
              <a:t>RAE is a limited liability corporation, with its principal offices located in St. Louis, Missouri.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52500" y="266701"/>
            <a:ext cx="7277725" cy="7032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5">
                    <a:lumMod val="75000"/>
                  </a:schemeClr>
                </a:solidFill>
                <a:latin typeface="Eurostile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Eurostile" pitchFamily="2" charset="0"/>
                <a:ea typeface="+mj-ea"/>
                <a:cs typeface="+mj-cs"/>
              </a:rPr>
              <a:t>Roeslein Alternative Energy, LLC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Eurostile" pitchFamily="2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02044" y="6488668"/>
            <a:ext cx="68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CADAB-84CF-4A84-991B-1E1ED0FF82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89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US Map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23" y="569160"/>
            <a:ext cx="9650194" cy="5967222"/>
          </a:xfrm>
          <a:prstGeom prst="rect">
            <a:avLst/>
          </a:prstGeom>
        </p:spPr>
      </p:pic>
      <p:sp>
        <p:nvSpPr>
          <p:cNvPr id="30" name="Flowchart: Connector 29"/>
          <p:cNvSpPr/>
          <p:nvPr/>
        </p:nvSpPr>
        <p:spPr>
          <a:xfrm>
            <a:off x="8458201" y="3002282"/>
            <a:ext cx="45719" cy="45719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endParaRPr lang="en-US" sz="900" b="1" kern="0">
              <a:solidFill>
                <a:srgbClr val="FFFF00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8488682" y="2971801"/>
            <a:ext cx="45719" cy="45719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8F45C5-890A-5E63-1D3D-56D79310206E}"/>
              </a:ext>
            </a:extLst>
          </p:cNvPr>
          <p:cNvSpPr/>
          <p:nvPr/>
        </p:nvSpPr>
        <p:spPr>
          <a:xfrm>
            <a:off x="9913341" y="4007952"/>
            <a:ext cx="243191" cy="26312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8" name="Isosceles Triangle 7167">
            <a:extLst>
              <a:ext uri="{FF2B5EF4-FFF2-40B4-BE49-F238E27FC236}">
                <a16:creationId xmlns:a16="http://schemas.microsoft.com/office/drawing/2014/main" id="{14F6DF9D-F438-0EF6-CA7B-09AF37A5C7FC}"/>
              </a:ext>
            </a:extLst>
          </p:cNvPr>
          <p:cNvSpPr/>
          <p:nvPr/>
        </p:nvSpPr>
        <p:spPr>
          <a:xfrm>
            <a:off x="9889900" y="3129666"/>
            <a:ext cx="296935" cy="183496"/>
          </a:xfrm>
          <a:prstGeom prst="triangl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9" name="Star: 5 Points 7168">
            <a:extLst>
              <a:ext uri="{FF2B5EF4-FFF2-40B4-BE49-F238E27FC236}">
                <a16:creationId xmlns:a16="http://schemas.microsoft.com/office/drawing/2014/main" id="{7FBE8858-D2AA-0433-5681-6014FE522BB2}"/>
              </a:ext>
            </a:extLst>
          </p:cNvPr>
          <p:cNvSpPr/>
          <p:nvPr/>
        </p:nvSpPr>
        <p:spPr>
          <a:xfrm>
            <a:off x="9883040" y="2202067"/>
            <a:ext cx="303795" cy="280415"/>
          </a:xfrm>
          <a:prstGeom prst="star5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Star: 5 Points 7169">
            <a:extLst>
              <a:ext uri="{FF2B5EF4-FFF2-40B4-BE49-F238E27FC236}">
                <a16:creationId xmlns:a16="http://schemas.microsoft.com/office/drawing/2014/main" id="{295E9034-29B1-E436-E7DE-5B0D01920918}"/>
              </a:ext>
            </a:extLst>
          </p:cNvPr>
          <p:cNvSpPr/>
          <p:nvPr/>
        </p:nvSpPr>
        <p:spPr>
          <a:xfrm>
            <a:off x="9884711" y="2659415"/>
            <a:ext cx="303795" cy="280415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5" name="TextBox 7174">
            <a:extLst>
              <a:ext uri="{FF2B5EF4-FFF2-40B4-BE49-F238E27FC236}">
                <a16:creationId xmlns:a16="http://schemas.microsoft.com/office/drawing/2014/main" id="{1712C64D-DB97-F463-DA57-49C166EFEF51}"/>
              </a:ext>
            </a:extLst>
          </p:cNvPr>
          <p:cNvSpPr txBox="1"/>
          <p:nvPr/>
        </p:nvSpPr>
        <p:spPr>
          <a:xfrm>
            <a:off x="10156532" y="2235633"/>
            <a:ext cx="18571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Biomethane Hog  </a:t>
            </a:r>
          </a:p>
        </p:txBody>
      </p:sp>
      <p:sp>
        <p:nvSpPr>
          <p:cNvPr id="7176" name="TextBox 7175">
            <a:extLst>
              <a:ext uri="{FF2B5EF4-FFF2-40B4-BE49-F238E27FC236}">
                <a16:creationId xmlns:a16="http://schemas.microsoft.com/office/drawing/2014/main" id="{7ADCC9B6-1C46-9DE7-D331-1B07DC0393D8}"/>
              </a:ext>
            </a:extLst>
          </p:cNvPr>
          <p:cNvSpPr txBox="1"/>
          <p:nvPr/>
        </p:nvSpPr>
        <p:spPr>
          <a:xfrm>
            <a:off x="10163976" y="2697296"/>
            <a:ext cx="1537815" cy="248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Biomethane Hog  </a:t>
            </a:r>
          </a:p>
        </p:txBody>
      </p:sp>
      <p:sp>
        <p:nvSpPr>
          <p:cNvPr id="7177" name="TextBox 7176">
            <a:extLst>
              <a:ext uri="{FF2B5EF4-FFF2-40B4-BE49-F238E27FC236}">
                <a16:creationId xmlns:a16="http://schemas.microsoft.com/office/drawing/2014/main" id="{9D1077F8-F454-D42E-316B-9DF1467D1856}"/>
              </a:ext>
            </a:extLst>
          </p:cNvPr>
          <p:cNvSpPr txBox="1"/>
          <p:nvPr/>
        </p:nvSpPr>
        <p:spPr>
          <a:xfrm>
            <a:off x="10163976" y="3097297"/>
            <a:ext cx="20280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Biomethane Dairy/Beef  </a:t>
            </a:r>
          </a:p>
        </p:txBody>
      </p:sp>
      <p:sp>
        <p:nvSpPr>
          <p:cNvPr id="7182" name="Isosceles Triangle 7181">
            <a:extLst>
              <a:ext uri="{FF2B5EF4-FFF2-40B4-BE49-F238E27FC236}">
                <a16:creationId xmlns:a16="http://schemas.microsoft.com/office/drawing/2014/main" id="{3AE4A2E1-0DF5-6FFF-B693-EEA47B94A3B0}"/>
              </a:ext>
            </a:extLst>
          </p:cNvPr>
          <p:cNvSpPr/>
          <p:nvPr/>
        </p:nvSpPr>
        <p:spPr>
          <a:xfrm>
            <a:off x="6364251" y="2685719"/>
            <a:ext cx="193056" cy="183496"/>
          </a:xfrm>
          <a:prstGeom prst="triangl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4" name="Isosceles Triangle 7183">
            <a:extLst>
              <a:ext uri="{FF2B5EF4-FFF2-40B4-BE49-F238E27FC236}">
                <a16:creationId xmlns:a16="http://schemas.microsoft.com/office/drawing/2014/main" id="{1D892BC7-0E02-509F-72C2-703B6F6271FE}"/>
              </a:ext>
            </a:extLst>
          </p:cNvPr>
          <p:cNvSpPr/>
          <p:nvPr/>
        </p:nvSpPr>
        <p:spPr>
          <a:xfrm>
            <a:off x="9889900" y="3545867"/>
            <a:ext cx="296935" cy="183496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5" name="TextBox 7184">
            <a:extLst>
              <a:ext uri="{FF2B5EF4-FFF2-40B4-BE49-F238E27FC236}">
                <a16:creationId xmlns:a16="http://schemas.microsoft.com/office/drawing/2014/main" id="{39AE25F3-B8D6-46E5-C6C7-790A3A5CB7D4}"/>
              </a:ext>
            </a:extLst>
          </p:cNvPr>
          <p:cNvSpPr txBox="1"/>
          <p:nvPr/>
        </p:nvSpPr>
        <p:spPr>
          <a:xfrm>
            <a:off x="10189743" y="3550357"/>
            <a:ext cx="15378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Biomethane Dairy  </a:t>
            </a:r>
          </a:p>
        </p:txBody>
      </p:sp>
      <p:sp>
        <p:nvSpPr>
          <p:cNvPr id="7186" name="Isosceles Triangle 7185">
            <a:extLst>
              <a:ext uri="{FF2B5EF4-FFF2-40B4-BE49-F238E27FC236}">
                <a16:creationId xmlns:a16="http://schemas.microsoft.com/office/drawing/2014/main" id="{E8AC4321-00CB-198B-4D14-BAB655FCD0FD}"/>
              </a:ext>
            </a:extLst>
          </p:cNvPr>
          <p:cNvSpPr/>
          <p:nvPr/>
        </p:nvSpPr>
        <p:spPr>
          <a:xfrm>
            <a:off x="6792710" y="2018571"/>
            <a:ext cx="193056" cy="183496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0" name="Star: 5 Points 7189">
            <a:extLst>
              <a:ext uri="{FF2B5EF4-FFF2-40B4-BE49-F238E27FC236}">
                <a16:creationId xmlns:a16="http://schemas.microsoft.com/office/drawing/2014/main" id="{1A7AF080-1D00-E6FE-5F5F-591895B39782}"/>
              </a:ext>
            </a:extLst>
          </p:cNvPr>
          <p:cNvSpPr/>
          <p:nvPr/>
        </p:nvSpPr>
        <p:spPr>
          <a:xfrm>
            <a:off x="5864098" y="2770326"/>
            <a:ext cx="258209" cy="231956"/>
          </a:xfrm>
          <a:prstGeom prst="star5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1" name="Star: 5 Points 7190">
            <a:extLst>
              <a:ext uri="{FF2B5EF4-FFF2-40B4-BE49-F238E27FC236}">
                <a16:creationId xmlns:a16="http://schemas.microsoft.com/office/drawing/2014/main" id="{2EB4FFA6-2030-2914-1F77-88BD71BD0D5F}"/>
              </a:ext>
            </a:extLst>
          </p:cNvPr>
          <p:cNvSpPr/>
          <p:nvPr/>
        </p:nvSpPr>
        <p:spPr>
          <a:xfrm>
            <a:off x="6016498" y="2922726"/>
            <a:ext cx="258209" cy="231956"/>
          </a:xfrm>
          <a:prstGeom prst="star5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4" name="Star: 5 Points 7193">
            <a:extLst>
              <a:ext uri="{FF2B5EF4-FFF2-40B4-BE49-F238E27FC236}">
                <a16:creationId xmlns:a16="http://schemas.microsoft.com/office/drawing/2014/main" id="{31B38710-A348-C07B-4530-C2FCEE031603}"/>
              </a:ext>
            </a:extLst>
          </p:cNvPr>
          <p:cNvSpPr/>
          <p:nvPr/>
        </p:nvSpPr>
        <p:spPr>
          <a:xfrm>
            <a:off x="5769612" y="2943040"/>
            <a:ext cx="258209" cy="231956"/>
          </a:xfrm>
          <a:prstGeom prst="star5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5" name="Star: 5 Points 7194">
            <a:extLst>
              <a:ext uri="{FF2B5EF4-FFF2-40B4-BE49-F238E27FC236}">
                <a16:creationId xmlns:a16="http://schemas.microsoft.com/office/drawing/2014/main" id="{8CE992A6-0603-C9BE-AC1B-52AA3AE0EFB7}"/>
              </a:ext>
            </a:extLst>
          </p:cNvPr>
          <p:cNvSpPr/>
          <p:nvPr/>
        </p:nvSpPr>
        <p:spPr>
          <a:xfrm>
            <a:off x="5929579" y="3038704"/>
            <a:ext cx="258209" cy="231956"/>
          </a:xfrm>
          <a:prstGeom prst="star5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6" name="Star: 5 Points 7195">
            <a:extLst>
              <a:ext uri="{FF2B5EF4-FFF2-40B4-BE49-F238E27FC236}">
                <a16:creationId xmlns:a16="http://schemas.microsoft.com/office/drawing/2014/main" id="{E30FE5ED-A08D-1038-F1E0-FFA5996E52EF}"/>
              </a:ext>
            </a:extLst>
          </p:cNvPr>
          <p:cNvSpPr/>
          <p:nvPr/>
        </p:nvSpPr>
        <p:spPr>
          <a:xfrm>
            <a:off x="2795633" y="3183850"/>
            <a:ext cx="258209" cy="231956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8" name="Star: 5 Points 7197">
            <a:extLst>
              <a:ext uri="{FF2B5EF4-FFF2-40B4-BE49-F238E27FC236}">
                <a16:creationId xmlns:a16="http://schemas.microsoft.com/office/drawing/2014/main" id="{E1908043-4109-F20A-0D2E-5EB9794531E6}"/>
              </a:ext>
            </a:extLst>
          </p:cNvPr>
          <p:cNvSpPr/>
          <p:nvPr/>
        </p:nvSpPr>
        <p:spPr>
          <a:xfrm>
            <a:off x="4418541" y="3845341"/>
            <a:ext cx="258209" cy="231956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9" name="Star: 5 Points 7198">
            <a:extLst>
              <a:ext uri="{FF2B5EF4-FFF2-40B4-BE49-F238E27FC236}">
                <a16:creationId xmlns:a16="http://schemas.microsoft.com/office/drawing/2014/main" id="{937AC622-5449-8769-D71D-04A5E044E360}"/>
              </a:ext>
            </a:extLst>
          </p:cNvPr>
          <p:cNvSpPr/>
          <p:nvPr/>
        </p:nvSpPr>
        <p:spPr>
          <a:xfrm>
            <a:off x="4519824" y="3729363"/>
            <a:ext cx="258209" cy="231956"/>
          </a:xfrm>
          <a:prstGeom prst="star5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0" name="Star: 5 Points 7199">
            <a:extLst>
              <a:ext uri="{FF2B5EF4-FFF2-40B4-BE49-F238E27FC236}">
                <a16:creationId xmlns:a16="http://schemas.microsoft.com/office/drawing/2014/main" id="{96F0DCB2-B0DE-2CA5-1C26-96E97BFCD465}"/>
              </a:ext>
            </a:extLst>
          </p:cNvPr>
          <p:cNvSpPr/>
          <p:nvPr/>
        </p:nvSpPr>
        <p:spPr>
          <a:xfrm>
            <a:off x="4473671" y="3872222"/>
            <a:ext cx="258209" cy="231956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1" name="Star: 5 Points 7200">
            <a:extLst>
              <a:ext uri="{FF2B5EF4-FFF2-40B4-BE49-F238E27FC236}">
                <a16:creationId xmlns:a16="http://schemas.microsoft.com/office/drawing/2014/main" id="{8B718E40-A573-9182-2A10-EDFF64CA0022}"/>
              </a:ext>
            </a:extLst>
          </p:cNvPr>
          <p:cNvSpPr/>
          <p:nvPr/>
        </p:nvSpPr>
        <p:spPr>
          <a:xfrm>
            <a:off x="4864530" y="3858024"/>
            <a:ext cx="258209" cy="231956"/>
          </a:xfrm>
          <a:prstGeom prst="star5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2" name="Star: 5 Points 7201">
            <a:extLst>
              <a:ext uri="{FF2B5EF4-FFF2-40B4-BE49-F238E27FC236}">
                <a16:creationId xmlns:a16="http://schemas.microsoft.com/office/drawing/2014/main" id="{DFB7F5AC-E5D2-33A0-DC7A-D3375C2DA2D7}"/>
              </a:ext>
            </a:extLst>
          </p:cNvPr>
          <p:cNvSpPr/>
          <p:nvPr/>
        </p:nvSpPr>
        <p:spPr>
          <a:xfrm>
            <a:off x="5800474" y="3468339"/>
            <a:ext cx="258209" cy="231956"/>
          </a:xfrm>
          <a:prstGeom prst="star5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3" name="Star: 5 Points 7202">
            <a:extLst>
              <a:ext uri="{FF2B5EF4-FFF2-40B4-BE49-F238E27FC236}">
                <a16:creationId xmlns:a16="http://schemas.microsoft.com/office/drawing/2014/main" id="{ED50AD65-4652-196B-C014-77588FA334B5}"/>
              </a:ext>
            </a:extLst>
          </p:cNvPr>
          <p:cNvSpPr/>
          <p:nvPr/>
        </p:nvSpPr>
        <p:spPr>
          <a:xfrm>
            <a:off x="8903985" y="3497407"/>
            <a:ext cx="258209" cy="231956"/>
          </a:xfrm>
          <a:prstGeom prst="star5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4" name="Star: 5 Points 7203">
            <a:extLst>
              <a:ext uri="{FF2B5EF4-FFF2-40B4-BE49-F238E27FC236}">
                <a16:creationId xmlns:a16="http://schemas.microsoft.com/office/drawing/2014/main" id="{88CABECD-B8DA-F251-E633-AD7D25AF2105}"/>
              </a:ext>
            </a:extLst>
          </p:cNvPr>
          <p:cNvSpPr/>
          <p:nvPr/>
        </p:nvSpPr>
        <p:spPr>
          <a:xfrm>
            <a:off x="8802702" y="3298579"/>
            <a:ext cx="258209" cy="231956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5" name="TextBox 7204">
            <a:extLst>
              <a:ext uri="{FF2B5EF4-FFF2-40B4-BE49-F238E27FC236}">
                <a16:creationId xmlns:a16="http://schemas.microsoft.com/office/drawing/2014/main" id="{24006C40-3CA2-8E89-2B83-1C1686824F08}"/>
              </a:ext>
            </a:extLst>
          </p:cNvPr>
          <p:cNvSpPr txBox="1"/>
          <p:nvPr/>
        </p:nvSpPr>
        <p:spPr>
          <a:xfrm>
            <a:off x="10206171" y="3983886"/>
            <a:ext cx="18074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Biogas from Rendering/Poultry/Food Waste</a:t>
            </a:r>
          </a:p>
        </p:txBody>
      </p:sp>
      <p:sp>
        <p:nvSpPr>
          <p:cNvPr id="7206" name="Rectangle 7205">
            <a:extLst>
              <a:ext uri="{FF2B5EF4-FFF2-40B4-BE49-F238E27FC236}">
                <a16:creationId xmlns:a16="http://schemas.microsoft.com/office/drawing/2014/main" id="{3F303831-FEEF-C8B7-C8C6-7395BF6D9BA4}"/>
              </a:ext>
            </a:extLst>
          </p:cNvPr>
          <p:cNvSpPr/>
          <p:nvPr/>
        </p:nvSpPr>
        <p:spPr>
          <a:xfrm>
            <a:off x="2212860" y="1147259"/>
            <a:ext cx="160689" cy="13156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7" name="Rectangle 7206">
            <a:extLst>
              <a:ext uri="{FF2B5EF4-FFF2-40B4-BE49-F238E27FC236}">
                <a16:creationId xmlns:a16="http://schemas.microsoft.com/office/drawing/2014/main" id="{FDB902B6-1151-7FC9-187F-207BE031D625}"/>
              </a:ext>
            </a:extLst>
          </p:cNvPr>
          <p:cNvSpPr/>
          <p:nvPr/>
        </p:nvSpPr>
        <p:spPr>
          <a:xfrm>
            <a:off x="5720129" y="4823982"/>
            <a:ext cx="160689" cy="13156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8" name="Rectangle 7207">
            <a:extLst>
              <a:ext uri="{FF2B5EF4-FFF2-40B4-BE49-F238E27FC236}">
                <a16:creationId xmlns:a16="http://schemas.microsoft.com/office/drawing/2014/main" id="{2C869A31-0840-2418-80F4-C2DC56E380FB}"/>
              </a:ext>
            </a:extLst>
          </p:cNvPr>
          <p:cNvSpPr/>
          <p:nvPr/>
        </p:nvSpPr>
        <p:spPr>
          <a:xfrm>
            <a:off x="4459796" y="4287341"/>
            <a:ext cx="160689" cy="13156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09" name="Rectangle 7208">
            <a:extLst>
              <a:ext uri="{FF2B5EF4-FFF2-40B4-BE49-F238E27FC236}">
                <a16:creationId xmlns:a16="http://schemas.microsoft.com/office/drawing/2014/main" id="{768CB643-59D5-573D-571C-7A8D37B3F3AC}"/>
              </a:ext>
            </a:extLst>
          </p:cNvPr>
          <p:cNvSpPr/>
          <p:nvPr/>
        </p:nvSpPr>
        <p:spPr>
          <a:xfrm>
            <a:off x="2373549" y="2008239"/>
            <a:ext cx="160689" cy="13156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0" name="Rectangle 7209">
            <a:extLst>
              <a:ext uri="{FF2B5EF4-FFF2-40B4-BE49-F238E27FC236}">
                <a16:creationId xmlns:a16="http://schemas.microsoft.com/office/drawing/2014/main" id="{5D917D05-7C7C-F6C8-1372-4FB8471FF131}"/>
              </a:ext>
            </a:extLst>
          </p:cNvPr>
          <p:cNvSpPr/>
          <p:nvPr/>
        </p:nvSpPr>
        <p:spPr>
          <a:xfrm>
            <a:off x="5645096" y="5052558"/>
            <a:ext cx="160689" cy="13156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1" name="Rectangle 7210">
            <a:extLst>
              <a:ext uri="{FF2B5EF4-FFF2-40B4-BE49-F238E27FC236}">
                <a16:creationId xmlns:a16="http://schemas.microsoft.com/office/drawing/2014/main" id="{A67E8A84-F295-863E-1CCF-A29C8AB91A9E}"/>
              </a:ext>
            </a:extLst>
          </p:cNvPr>
          <p:cNvSpPr/>
          <p:nvPr/>
        </p:nvSpPr>
        <p:spPr>
          <a:xfrm>
            <a:off x="5589220" y="3955038"/>
            <a:ext cx="160689" cy="13156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2" name="Rectangle 7211">
            <a:extLst>
              <a:ext uri="{FF2B5EF4-FFF2-40B4-BE49-F238E27FC236}">
                <a16:creationId xmlns:a16="http://schemas.microsoft.com/office/drawing/2014/main" id="{DBD3944D-3769-BD7A-F0F3-6A89A166999F}"/>
              </a:ext>
            </a:extLst>
          </p:cNvPr>
          <p:cNvSpPr/>
          <p:nvPr/>
        </p:nvSpPr>
        <p:spPr>
          <a:xfrm>
            <a:off x="6798022" y="4787564"/>
            <a:ext cx="160689" cy="13156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3" name="Rectangle 7212">
            <a:extLst>
              <a:ext uri="{FF2B5EF4-FFF2-40B4-BE49-F238E27FC236}">
                <a16:creationId xmlns:a16="http://schemas.microsoft.com/office/drawing/2014/main" id="{5C5BBE1A-34B1-F3C5-2E2E-1B31A2826650}"/>
              </a:ext>
            </a:extLst>
          </p:cNvPr>
          <p:cNvSpPr/>
          <p:nvPr/>
        </p:nvSpPr>
        <p:spPr>
          <a:xfrm>
            <a:off x="5522276" y="2857518"/>
            <a:ext cx="160689" cy="13156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4" name="Rectangle 7213">
            <a:extLst>
              <a:ext uri="{FF2B5EF4-FFF2-40B4-BE49-F238E27FC236}">
                <a16:creationId xmlns:a16="http://schemas.microsoft.com/office/drawing/2014/main" id="{098850D0-52CE-82A4-0ABD-1BB8F4D006AA}"/>
              </a:ext>
            </a:extLst>
          </p:cNvPr>
          <p:cNvSpPr/>
          <p:nvPr/>
        </p:nvSpPr>
        <p:spPr>
          <a:xfrm>
            <a:off x="5098108" y="2864505"/>
            <a:ext cx="160689" cy="13156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5" name="Rectangle 7214">
            <a:extLst>
              <a:ext uri="{FF2B5EF4-FFF2-40B4-BE49-F238E27FC236}">
                <a16:creationId xmlns:a16="http://schemas.microsoft.com/office/drawing/2014/main" id="{C1DD710A-2E3B-924D-7BDC-35A899470887}"/>
              </a:ext>
            </a:extLst>
          </p:cNvPr>
          <p:cNvSpPr/>
          <p:nvPr/>
        </p:nvSpPr>
        <p:spPr>
          <a:xfrm>
            <a:off x="8320371" y="5641319"/>
            <a:ext cx="160689" cy="13156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6" name="Rectangle 7215">
            <a:extLst>
              <a:ext uri="{FF2B5EF4-FFF2-40B4-BE49-F238E27FC236}">
                <a16:creationId xmlns:a16="http://schemas.microsoft.com/office/drawing/2014/main" id="{17C8C70F-2291-D271-42B2-4D1219ACAA88}"/>
              </a:ext>
            </a:extLst>
          </p:cNvPr>
          <p:cNvSpPr/>
          <p:nvPr/>
        </p:nvSpPr>
        <p:spPr>
          <a:xfrm>
            <a:off x="7828583" y="4853344"/>
            <a:ext cx="160689" cy="13156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7" name="Rectangle 7216">
            <a:extLst>
              <a:ext uri="{FF2B5EF4-FFF2-40B4-BE49-F238E27FC236}">
                <a16:creationId xmlns:a16="http://schemas.microsoft.com/office/drawing/2014/main" id="{8469E384-C1B0-AFCE-8128-874ECBF8BE59}"/>
              </a:ext>
            </a:extLst>
          </p:cNvPr>
          <p:cNvSpPr/>
          <p:nvPr/>
        </p:nvSpPr>
        <p:spPr>
          <a:xfrm>
            <a:off x="8756049" y="3779560"/>
            <a:ext cx="160689" cy="13156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8" name="Rectangle 7217">
            <a:extLst>
              <a:ext uri="{FF2B5EF4-FFF2-40B4-BE49-F238E27FC236}">
                <a16:creationId xmlns:a16="http://schemas.microsoft.com/office/drawing/2014/main" id="{2F7AB45F-3383-92DD-BA19-203F57882F4F}"/>
              </a:ext>
            </a:extLst>
          </p:cNvPr>
          <p:cNvSpPr/>
          <p:nvPr/>
        </p:nvSpPr>
        <p:spPr>
          <a:xfrm>
            <a:off x="8533734" y="3855915"/>
            <a:ext cx="160689" cy="13156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9" name="Rectangle 7218">
            <a:extLst>
              <a:ext uri="{FF2B5EF4-FFF2-40B4-BE49-F238E27FC236}">
                <a16:creationId xmlns:a16="http://schemas.microsoft.com/office/drawing/2014/main" id="{AF7A0F2C-61B2-532B-DB88-F1EB98CEA4B3}"/>
              </a:ext>
            </a:extLst>
          </p:cNvPr>
          <p:cNvSpPr/>
          <p:nvPr/>
        </p:nvSpPr>
        <p:spPr>
          <a:xfrm>
            <a:off x="7954748" y="4512259"/>
            <a:ext cx="160689" cy="13156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20" name="Rectangle 7219">
            <a:extLst>
              <a:ext uri="{FF2B5EF4-FFF2-40B4-BE49-F238E27FC236}">
                <a16:creationId xmlns:a16="http://schemas.microsoft.com/office/drawing/2014/main" id="{D17ECA33-84F5-00FF-0584-D653ABDE1167}"/>
              </a:ext>
            </a:extLst>
          </p:cNvPr>
          <p:cNvSpPr/>
          <p:nvPr/>
        </p:nvSpPr>
        <p:spPr>
          <a:xfrm>
            <a:off x="5488593" y="2571479"/>
            <a:ext cx="160689" cy="13156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21" name="Rectangle 7220">
            <a:extLst>
              <a:ext uri="{FF2B5EF4-FFF2-40B4-BE49-F238E27FC236}">
                <a16:creationId xmlns:a16="http://schemas.microsoft.com/office/drawing/2014/main" id="{1B8A8E73-8CEF-5250-F0EC-3AD3789DB5D4}"/>
              </a:ext>
            </a:extLst>
          </p:cNvPr>
          <p:cNvSpPr/>
          <p:nvPr/>
        </p:nvSpPr>
        <p:spPr>
          <a:xfrm>
            <a:off x="9919357" y="4738031"/>
            <a:ext cx="243191" cy="26312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22" name="TextBox 7221">
            <a:extLst>
              <a:ext uri="{FF2B5EF4-FFF2-40B4-BE49-F238E27FC236}">
                <a16:creationId xmlns:a16="http://schemas.microsoft.com/office/drawing/2014/main" id="{2F0CDE49-2163-97BE-2292-096AEB1D73DC}"/>
              </a:ext>
            </a:extLst>
          </p:cNvPr>
          <p:cNvSpPr txBox="1"/>
          <p:nvPr/>
        </p:nvSpPr>
        <p:spPr>
          <a:xfrm>
            <a:off x="10206171" y="4753015"/>
            <a:ext cx="17724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</a:rPr>
              <a:t>Biomethane from Poultry/Food Waste </a:t>
            </a:r>
          </a:p>
        </p:txBody>
      </p:sp>
      <p:sp>
        <p:nvSpPr>
          <p:cNvPr id="7223" name="Rectangle 7222">
            <a:extLst>
              <a:ext uri="{FF2B5EF4-FFF2-40B4-BE49-F238E27FC236}">
                <a16:creationId xmlns:a16="http://schemas.microsoft.com/office/drawing/2014/main" id="{A12EE0E3-8ABC-5416-6D60-7E002699CAAE}"/>
              </a:ext>
            </a:extLst>
          </p:cNvPr>
          <p:cNvSpPr/>
          <p:nvPr/>
        </p:nvSpPr>
        <p:spPr>
          <a:xfrm>
            <a:off x="5676506" y="4938270"/>
            <a:ext cx="160689" cy="13156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25" name="Oval 7224">
            <a:extLst>
              <a:ext uri="{FF2B5EF4-FFF2-40B4-BE49-F238E27FC236}">
                <a16:creationId xmlns:a16="http://schemas.microsoft.com/office/drawing/2014/main" id="{F0D1094B-8017-B366-184A-BDE88B26F02F}"/>
              </a:ext>
            </a:extLst>
          </p:cNvPr>
          <p:cNvSpPr/>
          <p:nvPr/>
        </p:nvSpPr>
        <p:spPr>
          <a:xfrm>
            <a:off x="9889900" y="5482851"/>
            <a:ext cx="296935" cy="295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26" name="TextBox 7225">
            <a:extLst>
              <a:ext uri="{FF2B5EF4-FFF2-40B4-BE49-F238E27FC236}">
                <a16:creationId xmlns:a16="http://schemas.microsoft.com/office/drawing/2014/main" id="{7980D099-12B2-FCEE-1466-F3CE28CFC575}"/>
              </a:ext>
            </a:extLst>
          </p:cNvPr>
          <p:cNvSpPr txBox="1"/>
          <p:nvPr/>
        </p:nvSpPr>
        <p:spPr>
          <a:xfrm>
            <a:off x="10206171" y="5524815"/>
            <a:ext cx="16169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accent6">
                    <a:lumMod val="50000"/>
                  </a:schemeClr>
                </a:solidFill>
              </a:rPr>
              <a:t>Prairie Grass Pilot Plantings </a:t>
            </a:r>
          </a:p>
        </p:txBody>
      </p:sp>
      <p:sp>
        <p:nvSpPr>
          <p:cNvPr id="7227" name="Oval 7226">
            <a:extLst>
              <a:ext uri="{FF2B5EF4-FFF2-40B4-BE49-F238E27FC236}">
                <a16:creationId xmlns:a16="http://schemas.microsoft.com/office/drawing/2014/main" id="{45AAD42D-3114-B951-334D-3817B00554ED}"/>
              </a:ext>
            </a:extLst>
          </p:cNvPr>
          <p:cNvSpPr/>
          <p:nvPr/>
        </p:nvSpPr>
        <p:spPr>
          <a:xfrm>
            <a:off x="6259241" y="2763771"/>
            <a:ext cx="160689" cy="14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28" name="Oval 7227">
            <a:extLst>
              <a:ext uri="{FF2B5EF4-FFF2-40B4-BE49-F238E27FC236}">
                <a16:creationId xmlns:a16="http://schemas.microsoft.com/office/drawing/2014/main" id="{746E51AB-3584-DB85-B8DC-4E348265C614}"/>
              </a:ext>
            </a:extLst>
          </p:cNvPr>
          <p:cNvSpPr/>
          <p:nvPr/>
        </p:nvSpPr>
        <p:spPr>
          <a:xfrm>
            <a:off x="5765674" y="3076513"/>
            <a:ext cx="160689" cy="140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57D4620-3776-DA81-CDFE-FD1A8F728E32}"/>
              </a:ext>
            </a:extLst>
          </p:cNvPr>
          <p:cNvSpPr txBox="1">
            <a:spLocks/>
          </p:cNvSpPr>
          <p:nvPr/>
        </p:nvSpPr>
        <p:spPr>
          <a:xfrm>
            <a:off x="213360" y="10976"/>
            <a:ext cx="11765280" cy="5632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6">
                    <a:lumMod val="75000"/>
                  </a:schemeClr>
                </a:solidFill>
                <a:latin typeface="Eurostile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RNG Project Experience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593F992-12D9-9B23-F182-5B7114974291}"/>
              </a:ext>
            </a:extLst>
          </p:cNvPr>
          <p:cNvSpPr/>
          <p:nvPr/>
        </p:nvSpPr>
        <p:spPr>
          <a:xfrm>
            <a:off x="2927988" y="4090308"/>
            <a:ext cx="258209" cy="231956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E8E0C279-AE72-4501-6499-8F07A5F1EE62}"/>
              </a:ext>
            </a:extLst>
          </p:cNvPr>
          <p:cNvSpPr/>
          <p:nvPr/>
        </p:nvSpPr>
        <p:spPr>
          <a:xfrm>
            <a:off x="3989575" y="4186946"/>
            <a:ext cx="243192" cy="231956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BBD57E82-DE8E-DEDF-934E-AFE5EE3C179C}"/>
              </a:ext>
            </a:extLst>
          </p:cNvPr>
          <p:cNvSpPr/>
          <p:nvPr/>
        </p:nvSpPr>
        <p:spPr>
          <a:xfrm>
            <a:off x="4459796" y="4033625"/>
            <a:ext cx="258209" cy="231956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3C152106-D5D1-1750-AF8F-DB358A0CB5D9}"/>
              </a:ext>
            </a:extLst>
          </p:cNvPr>
          <p:cNvSpPr/>
          <p:nvPr/>
        </p:nvSpPr>
        <p:spPr>
          <a:xfrm>
            <a:off x="4357439" y="4116291"/>
            <a:ext cx="179280" cy="13773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24C4DA3-2E11-4C23-AF04-59ECE170A927}"/>
              </a:ext>
            </a:extLst>
          </p:cNvPr>
          <p:cNvGrpSpPr/>
          <p:nvPr/>
        </p:nvGrpSpPr>
        <p:grpSpPr>
          <a:xfrm>
            <a:off x="3283012" y="2088572"/>
            <a:ext cx="2893867" cy="2006224"/>
            <a:chOff x="3174424" y="1745672"/>
            <a:chExt cx="2893867" cy="2006224"/>
          </a:xfrm>
        </p:grpSpPr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FF1B635F-F2AF-465D-9A86-871A06D96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424" y="1745672"/>
              <a:ext cx="2893867" cy="200622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2ABCACB-6F55-4AAA-B7B2-1DCA282EA301}"/>
                </a:ext>
              </a:extLst>
            </p:cNvPr>
            <p:cNvSpPr/>
            <p:nvPr/>
          </p:nvSpPr>
          <p:spPr>
            <a:xfrm>
              <a:off x="4035509" y="1897326"/>
              <a:ext cx="472820" cy="21202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25246" y="1904759"/>
            <a:ext cx="35001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Hog Manure to renewable natural gas</a:t>
            </a:r>
          </a:p>
          <a:p>
            <a:pPr marL="285750" indent="-285750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Projected 2 million finishing hogs per year</a:t>
            </a:r>
          </a:p>
          <a:p>
            <a:pPr marL="285750" indent="-285750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Program Value ~ $150M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1937" y="3520454"/>
            <a:ext cx="111815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Schedule – 2014 - 2021</a:t>
            </a:r>
          </a:p>
          <a:p>
            <a:pPr marL="285750" indent="-285750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Anaerobic Digestion → Biogas to RNG</a:t>
            </a:r>
          </a:p>
          <a:p>
            <a:pPr marL="739775" lvl="1" indent="-285750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Cover 83 Existing Lagoons</a:t>
            </a:r>
          </a:p>
          <a:p>
            <a:pPr marL="739775" lvl="1" indent="-285750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Eight operating facilities</a:t>
            </a:r>
          </a:p>
          <a:p>
            <a:pPr marL="739775" lvl="1" indent="-285750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Four interconnects = four direct connect sites, four virtual pipeline</a:t>
            </a:r>
          </a:p>
          <a:p>
            <a:pPr marL="739775" lvl="1" indent="-285750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Two multi-farm CNG truck offloading facilities</a:t>
            </a:r>
          </a:p>
          <a:p>
            <a:pPr marL="739775" lvl="1" indent="-285750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Produce &gt;800k dekatherms per year RNG</a:t>
            </a:r>
          </a:p>
          <a:p>
            <a:pPr marL="285750" indent="-285750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2" name="Title 2"/>
          <p:cNvSpPr txBox="1">
            <a:spLocks/>
          </p:cNvSpPr>
          <p:nvPr/>
        </p:nvSpPr>
        <p:spPr>
          <a:xfrm>
            <a:off x="351457" y="112260"/>
            <a:ext cx="5468318" cy="1375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6">
                    <a:lumMod val="75000"/>
                  </a:schemeClr>
                </a:solidFill>
                <a:latin typeface="Eurostile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/>
              <a:t>RAE Projects in MO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133FCF-1919-4394-B303-CE4CC4C951AA}"/>
              </a:ext>
            </a:extLst>
          </p:cNvPr>
          <p:cNvGrpSpPr/>
          <p:nvPr/>
        </p:nvGrpSpPr>
        <p:grpSpPr>
          <a:xfrm>
            <a:off x="5995582" y="1028940"/>
            <a:ext cx="6084273" cy="3032520"/>
            <a:chOff x="5886994" y="686040"/>
            <a:chExt cx="6084273" cy="3032520"/>
          </a:xfrm>
        </p:grpSpPr>
        <p:pic>
          <p:nvPicPr>
            <p:cNvPr id="4" name="Picture 3" descr="Map&#10;&#10;Description automatically generated">
              <a:extLst>
                <a:ext uri="{FF2B5EF4-FFF2-40B4-BE49-F238E27FC236}">
                  <a16:creationId xmlns:a16="http://schemas.microsoft.com/office/drawing/2014/main" id="{9AA46FA7-022C-4C03-9ECB-A7191AA3DE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75" t="6568" r="1371"/>
            <a:stretch/>
          </p:blipFill>
          <p:spPr>
            <a:xfrm>
              <a:off x="5886994" y="740228"/>
              <a:ext cx="6084273" cy="2978332"/>
            </a:xfrm>
            <a:prstGeom prst="rect">
              <a:avLst/>
            </a:prstGeom>
          </p:spPr>
        </p:pic>
        <p:sp>
          <p:nvSpPr>
            <p:cNvPr id="35" name="5-Point Star 30">
              <a:extLst>
                <a:ext uri="{FF2B5EF4-FFF2-40B4-BE49-F238E27FC236}">
                  <a16:creationId xmlns:a16="http://schemas.microsoft.com/office/drawing/2014/main" id="{50331B5F-BE22-46DA-AC5A-01E77B9FB785}"/>
                </a:ext>
              </a:extLst>
            </p:cNvPr>
            <p:cNvSpPr/>
            <p:nvPr/>
          </p:nvSpPr>
          <p:spPr>
            <a:xfrm>
              <a:off x="10298548" y="934351"/>
              <a:ext cx="75617" cy="8366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" name="Text Box 2">
              <a:extLst>
                <a:ext uri="{FF2B5EF4-FFF2-40B4-BE49-F238E27FC236}">
                  <a16:creationId xmlns:a16="http://schemas.microsoft.com/office/drawing/2014/main" id="{7E914F3E-186E-4C51-A8EB-4C6EBF03CC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7373" y="686040"/>
              <a:ext cx="1581656" cy="263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/>
              <a:r>
                <a:rPr lang="en-US" sz="1050">
                  <a:solidFill>
                    <a:srgbClr val="FFFF00"/>
                  </a:solidFill>
                  <a:effectLst>
                    <a:outerShdw blurRad="50800" dist="50800" dir="5400000" sx="0" sy="0" algn="ctr">
                      <a:schemeClr val="tx1"/>
                    </a:outerShdw>
                  </a:effectLst>
                  <a:latin typeface="Calibri" panose="020F0502020204030204" pitchFamily="34" charset="0"/>
                  <a:ea typeface="Times New Roman" panose="02020603050405020304" pitchFamily="18" charset="0"/>
                </a:rPr>
                <a:t>Unionville Interconnect</a:t>
              </a:r>
              <a:endParaRPr lang="en-US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6E7F918-709F-449A-B7F0-B6984BF26C2B}"/>
                </a:ext>
              </a:extLst>
            </p:cNvPr>
            <p:cNvCxnSpPr>
              <a:cxnSpLocks/>
            </p:cNvCxnSpPr>
            <p:nvPr/>
          </p:nvCxnSpPr>
          <p:spPr>
            <a:xfrm>
              <a:off x="10110651" y="836023"/>
              <a:ext cx="209006" cy="12192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8" name="5-Point Star 33">
              <a:extLst>
                <a:ext uri="{FF2B5EF4-FFF2-40B4-BE49-F238E27FC236}">
                  <a16:creationId xmlns:a16="http://schemas.microsoft.com/office/drawing/2014/main" id="{755D8A83-232B-4CF1-92FD-B967DAEA30B9}"/>
                </a:ext>
              </a:extLst>
            </p:cNvPr>
            <p:cNvSpPr/>
            <p:nvPr/>
          </p:nvSpPr>
          <p:spPr>
            <a:xfrm>
              <a:off x="8600276" y="939784"/>
              <a:ext cx="104710" cy="8366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/>
            </a:p>
          </p:txBody>
        </p:sp>
        <p:sp>
          <p:nvSpPr>
            <p:cNvPr id="39" name="Text Box 2">
              <a:extLst>
                <a:ext uri="{FF2B5EF4-FFF2-40B4-BE49-F238E27FC236}">
                  <a16:creationId xmlns:a16="http://schemas.microsoft.com/office/drawing/2014/main" id="{7CE2C9E1-2E51-4728-B6E6-6CAC72AC56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6401" y="972021"/>
              <a:ext cx="1204161" cy="430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/>
              <a:r>
                <a:rPr lang="en-US" sz="1050">
                  <a:solidFill>
                    <a:srgbClr val="FFFF00"/>
                  </a:solidFill>
                  <a:effectLst>
                    <a:outerShdw blurRad="50800" dist="50800" dir="5400000" sx="0" sy="0" algn="ctr">
                      <a:schemeClr val="tx1"/>
                    </a:outerShdw>
                  </a:effectLst>
                  <a:latin typeface="Calibri" panose="020F0502020204030204" pitchFamily="34" charset="0"/>
                  <a:ea typeface="Times New Roman" panose="02020603050405020304" pitchFamily="18" charset="0"/>
                </a:rPr>
                <a:t>South Lineville Interconnect</a:t>
              </a:r>
              <a:endParaRPr lang="en-US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A7BAA24-DAB7-4E1A-8AF9-027715B68F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48048" y="981080"/>
              <a:ext cx="246310" cy="27448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1" name="5-Point Star 36">
              <a:extLst>
                <a:ext uri="{FF2B5EF4-FFF2-40B4-BE49-F238E27FC236}">
                  <a16:creationId xmlns:a16="http://schemas.microsoft.com/office/drawing/2014/main" id="{77EC8669-6A1A-4087-8FD4-E0033C39727F}"/>
                </a:ext>
              </a:extLst>
            </p:cNvPr>
            <p:cNvSpPr/>
            <p:nvPr/>
          </p:nvSpPr>
          <p:spPr>
            <a:xfrm>
              <a:off x="6137615" y="1587416"/>
              <a:ext cx="75617" cy="83662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71A46AA-C58E-4203-AEE1-412BAFC6986F}"/>
                </a:ext>
              </a:extLst>
            </p:cNvPr>
            <p:cNvCxnSpPr/>
            <p:nvPr/>
          </p:nvCxnSpPr>
          <p:spPr>
            <a:xfrm flipH="1">
              <a:off x="6196963" y="1515238"/>
              <a:ext cx="201645" cy="9760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3" name="Text Box 2">
              <a:extLst>
                <a:ext uri="{FF2B5EF4-FFF2-40B4-BE49-F238E27FC236}">
                  <a16:creationId xmlns:a16="http://schemas.microsoft.com/office/drawing/2014/main" id="{60AE5E2D-BB66-4382-B028-663D93C8C3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8336" y="1109931"/>
              <a:ext cx="1175389" cy="430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/>
              <a:r>
                <a:rPr lang="en-US" sz="1050">
                  <a:solidFill>
                    <a:srgbClr val="FFFF00"/>
                  </a:solidFill>
                  <a:effectLst>
                    <a:outerShdw blurRad="50800" dist="50800" dir="5400000" sx="0" sy="0" algn="ctr">
                      <a:schemeClr val="tx1"/>
                    </a:outerShdw>
                  </a:effectLst>
                  <a:latin typeface="Calibri" panose="020F0502020204030204" pitchFamily="34" charset="0"/>
                  <a:ea typeface="Times New Roman" panose="02020603050405020304" pitchFamily="18" charset="0"/>
                </a:rPr>
                <a:t>Albany Interconnect</a:t>
              </a:r>
              <a:endParaRPr lang="en-US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1" name="Text Box 2">
              <a:extLst>
                <a:ext uri="{FF2B5EF4-FFF2-40B4-BE49-F238E27FC236}">
                  <a16:creationId xmlns:a16="http://schemas.microsoft.com/office/drawing/2014/main" id="{BB258DCD-0BBD-4116-A617-3CECFFFF84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66678" y="1288753"/>
              <a:ext cx="1175389" cy="484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/>
              <a:r>
                <a:rPr lang="en-US" sz="1050">
                  <a:solidFill>
                    <a:srgbClr val="FFFF00"/>
                  </a:solidFill>
                  <a:effectLst>
                    <a:outerShdw blurRad="50800" dist="50800" dir="5400000" sx="0" sy="0" algn="ctr">
                      <a:schemeClr val="tx1"/>
                    </a:outerShdw>
                  </a:effectLst>
                  <a:latin typeface="Calibri" panose="020F0502020204030204" pitchFamily="34" charset="0"/>
                  <a:ea typeface="Times New Roman" panose="02020603050405020304" pitchFamily="18" charset="0"/>
                </a:rPr>
                <a:t>Milan Interconnect</a:t>
              </a:r>
              <a:endParaRPr lang="en-US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7AA61CF-FD16-49B3-8C4C-A063B036FE76}"/>
                </a:ext>
              </a:extLst>
            </p:cNvPr>
            <p:cNvCxnSpPr>
              <a:cxnSpLocks/>
            </p:cNvCxnSpPr>
            <p:nvPr/>
          </p:nvCxnSpPr>
          <p:spPr>
            <a:xfrm>
              <a:off x="9718766" y="1637211"/>
              <a:ext cx="269965" cy="23513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C6BE5E0-EBDA-4F87-A743-EFC033FE8A43}"/>
              </a:ext>
            </a:extLst>
          </p:cNvPr>
          <p:cNvSpPr txBox="1"/>
          <p:nvPr/>
        </p:nvSpPr>
        <p:spPr>
          <a:xfrm>
            <a:off x="11502044" y="6488668"/>
            <a:ext cx="68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84CADAB-84CF-4A84-991B-1E1ED0FF82B9}" type="slidenum">
              <a:rPr lang="en-US" smtClean="0"/>
              <a:pPr algn="ctr"/>
              <a:t>6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8221FE1-9076-457A-BDF5-C213FB334697}"/>
              </a:ext>
            </a:extLst>
          </p:cNvPr>
          <p:cNvSpPr/>
          <p:nvPr/>
        </p:nvSpPr>
        <p:spPr>
          <a:xfrm>
            <a:off x="4142425" y="1090613"/>
            <a:ext cx="1857376" cy="2967037"/>
          </a:xfrm>
          <a:custGeom>
            <a:avLst/>
            <a:gdLst>
              <a:gd name="connsiteX0" fmla="*/ 0 w 1857375"/>
              <a:gd name="connsiteY0" fmla="*/ 1143000 h 2967037"/>
              <a:gd name="connsiteX1" fmla="*/ 1857375 w 1857375"/>
              <a:gd name="connsiteY1" fmla="*/ 0 h 2967037"/>
              <a:gd name="connsiteX2" fmla="*/ 1857375 w 1857375"/>
              <a:gd name="connsiteY2" fmla="*/ 2967037 h 2967037"/>
              <a:gd name="connsiteX3" fmla="*/ 4762 w 1857375"/>
              <a:gd name="connsiteY3" fmla="*/ 1357312 h 2967037"/>
              <a:gd name="connsiteX4" fmla="*/ 0 w 1857375"/>
              <a:gd name="connsiteY4" fmla="*/ 1143000 h 2967037"/>
              <a:gd name="connsiteX0" fmla="*/ 1 w 1857376"/>
              <a:gd name="connsiteY0" fmla="*/ 1143000 h 2967037"/>
              <a:gd name="connsiteX1" fmla="*/ 1857376 w 1857376"/>
              <a:gd name="connsiteY1" fmla="*/ 0 h 2967037"/>
              <a:gd name="connsiteX2" fmla="*/ 1857376 w 1857376"/>
              <a:gd name="connsiteY2" fmla="*/ 2967037 h 2967037"/>
              <a:gd name="connsiteX3" fmla="*/ 0 w 1857376"/>
              <a:gd name="connsiteY3" fmla="*/ 1357312 h 2967037"/>
              <a:gd name="connsiteX4" fmla="*/ 1 w 1857376"/>
              <a:gd name="connsiteY4" fmla="*/ 1143000 h 296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7376" h="2967037">
                <a:moveTo>
                  <a:pt x="1" y="1143000"/>
                </a:moveTo>
                <a:lnTo>
                  <a:pt x="1857376" y="0"/>
                </a:lnTo>
                <a:lnTo>
                  <a:pt x="1857376" y="2967037"/>
                </a:lnTo>
                <a:lnTo>
                  <a:pt x="0" y="1357312"/>
                </a:lnTo>
                <a:cubicBezTo>
                  <a:pt x="0" y="1285875"/>
                  <a:pt x="1" y="1214437"/>
                  <a:pt x="1" y="1143000"/>
                </a:cubicBezTo>
                <a:close/>
              </a:path>
            </a:pathLst>
          </a:custGeom>
          <a:solidFill>
            <a:schemeClr val="bg1">
              <a:lumMod val="6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10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12"/>
          <a:stretch/>
        </p:blipFill>
        <p:spPr>
          <a:xfrm>
            <a:off x="1870010" y="2094684"/>
            <a:ext cx="9345386" cy="16370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Anaerobic Digestion of Manure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56492" y="4756999"/>
            <a:ext cx="7079015" cy="16655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Separation of rain water from manure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Reduced odor and volatile organic compounds (VOC)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Production of renewable biofuel</a:t>
            </a:r>
          </a:p>
          <a:p>
            <a:r>
              <a:rPr lang="en-US" sz="1800" dirty="0"/>
              <a:t>The solid fraction of the digestate is used as soil amendment.  </a:t>
            </a: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8200" y="2769371"/>
            <a:ext cx="776781" cy="4298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>
                    <a:lumMod val="75000"/>
                  </a:schemeClr>
                </a:solidFill>
                <a:latin typeface="Eurostile" pitchFamily="2" charset="0"/>
                <a:ea typeface="+mj-ea"/>
                <a:cs typeface="+mj-cs"/>
              </a:defRPr>
            </a:lvl1pPr>
          </a:lstStyle>
          <a:p>
            <a:r>
              <a:rPr lang="en-US" sz="2000" dirty="0"/>
              <a:t>HOG: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4756999"/>
            <a:ext cx="2082283" cy="4298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>
                    <a:lumMod val="75000"/>
                  </a:schemeClr>
                </a:solidFill>
                <a:latin typeface="Eurostile" pitchFamily="2" charset="0"/>
                <a:ea typeface="+mj-ea"/>
                <a:cs typeface="+mj-cs"/>
              </a:defRPr>
            </a:lvl1pPr>
          </a:lstStyle>
          <a:p>
            <a:r>
              <a:rPr lang="en-US" sz="2000" dirty="0"/>
              <a:t>BENEFITS: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03429" y="6571670"/>
            <a:ext cx="998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0608CF2-DAA4-6AE4-F10B-53FD9B113BE3}"/>
              </a:ext>
            </a:extLst>
          </p:cNvPr>
          <p:cNvSpPr txBox="1">
            <a:spLocks/>
          </p:cNvSpPr>
          <p:nvPr/>
        </p:nvSpPr>
        <p:spPr>
          <a:xfrm>
            <a:off x="7012535" y="2070361"/>
            <a:ext cx="1356213" cy="645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65% Methane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35% CO2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7921824-1762-D2A9-0463-2307407F9208}"/>
              </a:ext>
            </a:extLst>
          </p:cNvPr>
          <p:cNvSpPr txBox="1">
            <a:spLocks/>
          </p:cNvSpPr>
          <p:nvPr/>
        </p:nvSpPr>
        <p:spPr>
          <a:xfrm>
            <a:off x="9252152" y="2070360"/>
            <a:ext cx="1356213" cy="645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98% Methane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/>
              <a:t>&lt;2% CO2</a:t>
            </a:r>
          </a:p>
        </p:txBody>
      </p:sp>
    </p:spTree>
    <p:extLst>
      <p:ext uri="{BB962C8B-B14F-4D97-AF65-F5344CB8AC3E}">
        <p14:creationId xmlns:p14="http://schemas.microsoft.com/office/powerpoint/2010/main" val="4247917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E24CFD6-87AA-423D-BB88-F57D8191D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90" y="1295197"/>
            <a:ext cx="6042643" cy="3246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/>
              <a:t>Project Metrics:</a:t>
            </a:r>
          </a:p>
          <a:p>
            <a:r>
              <a:rPr lang="en-US" sz="2200" dirty="0"/>
              <a:t>14 lagoons, 8 barns per site</a:t>
            </a:r>
          </a:p>
          <a:p>
            <a:r>
              <a:rPr lang="en-US" sz="2200" dirty="0"/>
              <a:t>1100 spaces per barn, 123,200 total permitted spaces</a:t>
            </a:r>
          </a:p>
          <a:p>
            <a:r>
              <a:rPr lang="en-US" sz="2200" dirty="0"/>
              <a:t>First year of operation, 2017</a:t>
            </a:r>
          </a:p>
          <a:p>
            <a:r>
              <a:rPr lang="en-US" sz="2200" dirty="0"/>
              <a:t>2020 - 119K MMBtu</a:t>
            </a:r>
          </a:p>
          <a:p>
            <a:r>
              <a:rPr lang="en-US" sz="2200" dirty="0"/>
              <a:t>CI score current, -429 = 0.49 LCFS credits / MMBtu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76220360-0FD1-4D44-8F5C-65A18B26174D}" type="slidenum">
              <a:rPr lang="en-US">
                <a:solidFill>
                  <a:prstClr val="white"/>
                </a:solidFill>
              </a:rPr>
              <a:pPr/>
              <a:t>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809062-A92E-402E-A839-B465170AC6E4}"/>
              </a:ext>
            </a:extLst>
          </p:cNvPr>
          <p:cNvSpPr txBox="1"/>
          <p:nvPr/>
        </p:nvSpPr>
        <p:spPr>
          <a:xfrm>
            <a:off x="11502044" y="6488668"/>
            <a:ext cx="68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84CADAB-84CF-4A84-991B-1E1ED0FF82B9}" type="slidenum">
              <a:rPr lang="en-US" smtClean="0"/>
              <a:pPr algn="ctr"/>
              <a:t>8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B5BF311-B995-41CD-B201-C1724EAB7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77" y="0"/>
            <a:ext cx="10515600" cy="1325563"/>
          </a:xfrm>
        </p:spPr>
        <p:txBody>
          <a:bodyPr/>
          <a:lstStyle/>
          <a:p>
            <a:r>
              <a:rPr lang="en-US" sz="4400" dirty="0"/>
              <a:t>Valley View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ADF2D65-CE07-C488-D4B4-3F77191938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8"/>
          <a:stretch/>
        </p:blipFill>
        <p:spPr>
          <a:xfrm>
            <a:off x="6682154" y="203798"/>
            <a:ext cx="5241625" cy="65412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95B3B9-A37A-8EF9-453D-4F1FFE6D3FF2}"/>
              </a:ext>
            </a:extLst>
          </p:cNvPr>
          <p:cNvSpPr/>
          <p:nvPr/>
        </p:nvSpPr>
        <p:spPr>
          <a:xfrm rot="20542449">
            <a:off x="8651630" y="864158"/>
            <a:ext cx="200967" cy="29140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5D7718-6922-5167-0AA9-A02813898004}"/>
              </a:ext>
            </a:extLst>
          </p:cNvPr>
          <p:cNvSpPr txBox="1">
            <a:spLocks/>
          </p:cNvSpPr>
          <p:nvPr/>
        </p:nvSpPr>
        <p:spPr>
          <a:xfrm>
            <a:off x="8313918" y="346777"/>
            <a:ext cx="596622" cy="219754"/>
          </a:xfrm>
          <a:prstGeom prst="rect">
            <a:avLst/>
          </a:prstGeom>
          <a:ln w="47625"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6">
                    <a:lumMod val="75000"/>
                  </a:schemeClr>
                </a:solidFill>
                <a:latin typeface="Eurostile" pitchFamily="2" charset="0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rgbClr val="00B0F0"/>
                </a:solidFill>
              </a:rPr>
              <a:t>RAE</a:t>
            </a:r>
          </a:p>
        </p:txBody>
      </p:sp>
    </p:spTree>
    <p:extLst>
      <p:ext uri="{BB962C8B-B14F-4D97-AF65-F5344CB8AC3E}">
        <p14:creationId xmlns:p14="http://schemas.microsoft.com/office/powerpoint/2010/main" val="3182632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E24CFD6-87AA-423D-BB88-F57D8191D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90" y="1295197"/>
            <a:ext cx="6042643" cy="3246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/>
              <a:t>Length	11 miles</a:t>
            </a:r>
          </a:p>
          <a:p>
            <a:pPr marL="0" indent="0">
              <a:buNone/>
            </a:pPr>
            <a:r>
              <a:rPr lang="en-US" sz="2200" b="1" dirty="0"/>
              <a:t>Materials	6” SDR 11 HDPE</a:t>
            </a:r>
          </a:p>
          <a:p>
            <a:pPr marL="0" indent="0">
              <a:buNone/>
            </a:pPr>
            <a:r>
              <a:rPr lang="en-US" sz="2200" b="1" dirty="0"/>
              <a:t>MAOP		100 psig</a:t>
            </a:r>
          </a:p>
          <a:p>
            <a:pPr marL="0" indent="0">
              <a:buNone/>
            </a:pPr>
            <a:r>
              <a:rPr lang="en-US" sz="2200" b="1" dirty="0"/>
              <a:t>OP 		80 psig</a:t>
            </a:r>
            <a:endParaRPr lang="en-US" sz="2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76220360-0FD1-4D44-8F5C-65A18B26174D}" type="slidenum">
              <a:rPr lang="en-US">
                <a:solidFill>
                  <a:prstClr val="white"/>
                </a:solidFill>
              </a:rPr>
              <a:pPr/>
              <a:t>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809062-A92E-402E-A839-B465170AC6E4}"/>
              </a:ext>
            </a:extLst>
          </p:cNvPr>
          <p:cNvSpPr txBox="1"/>
          <p:nvPr/>
        </p:nvSpPr>
        <p:spPr>
          <a:xfrm>
            <a:off x="11502044" y="6488668"/>
            <a:ext cx="68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84CADAB-84CF-4A84-991B-1E1ED0FF82B9}" type="slidenum">
              <a:rPr lang="en-US" smtClean="0"/>
              <a:pPr algn="ctr"/>
              <a:t>9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B5BF311-B995-41CD-B201-C1724EAB7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77" y="0"/>
            <a:ext cx="10515600" cy="1325563"/>
          </a:xfrm>
        </p:spPr>
        <p:txBody>
          <a:bodyPr/>
          <a:lstStyle/>
          <a:p>
            <a:r>
              <a:rPr lang="en-US" sz="4400" dirty="0"/>
              <a:t>Valley View Pipeline</a:t>
            </a:r>
          </a:p>
        </p:txBody>
      </p:sp>
      <p:pic>
        <p:nvPicPr>
          <p:cNvPr id="8" name="Picture 7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350A462F-8504-5FE3-75FC-441CAFDB0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01" y="1046718"/>
            <a:ext cx="7292138" cy="494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12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874818B2E5AD4C94177F839DF97D61" ma:contentTypeVersion="16" ma:contentTypeDescription="Create a new document." ma:contentTypeScope="" ma:versionID="8eb4340e76898f24d36adcefe2c3cb5a">
  <xsd:schema xmlns:xsd="http://www.w3.org/2001/XMLSchema" xmlns:xs="http://www.w3.org/2001/XMLSchema" xmlns:p="http://schemas.microsoft.com/office/2006/metadata/properties" xmlns:ns2="cb9c91c8-e4e8-4fad-ba4d-c2b00b6bb928" xmlns:ns3="92ef13eb-fe4c-47f8-8e8a-9681fd4ca668" targetNamespace="http://schemas.microsoft.com/office/2006/metadata/properties" ma:root="true" ma:fieldsID="e09172e6dbacee55fce2e7f444f57a42" ns2:_="" ns3:_="">
    <xsd:import namespace="cb9c91c8-e4e8-4fad-ba4d-c2b00b6bb928"/>
    <xsd:import namespace="92ef13eb-fe4c-47f8-8e8a-9681fd4ca6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c91c8-e4e8-4fad-ba4d-c2b00b6bb9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af6bf17-160f-4768-a2f6-d4f1458511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ef13eb-fe4c-47f8-8e8a-9681fd4ca66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4f6973c-44fd-4c28-b8f6-231b0ffd8d02}" ma:internalName="TaxCatchAll" ma:showField="CatchAllData" ma:web="92ef13eb-fe4c-47f8-8e8a-9681fd4ca6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2ef13eb-fe4c-47f8-8e8a-9681fd4ca668">
      <UserInfo>
        <DisplayName>Denise Maxfield</DisplayName>
        <AccountId>30</AccountId>
        <AccountType/>
      </UserInfo>
      <UserInfo>
        <DisplayName>Stephen Boing</DisplayName>
        <AccountId>871</AccountId>
        <AccountType/>
      </UserInfo>
    </SharedWithUsers>
    <lcf76f155ced4ddcb4097134ff3c332f xmlns="cb9c91c8-e4e8-4fad-ba4d-c2b00b6bb928">
      <Terms xmlns="http://schemas.microsoft.com/office/infopath/2007/PartnerControls"/>
    </lcf76f155ced4ddcb4097134ff3c332f>
    <TaxCatchAll xmlns="92ef13eb-fe4c-47f8-8e8a-9681fd4ca668" xsi:nil="true"/>
  </documentManagement>
</p:properties>
</file>

<file path=customXml/itemProps1.xml><?xml version="1.0" encoding="utf-8"?>
<ds:datastoreItem xmlns:ds="http://schemas.openxmlformats.org/officeDocument/2006/customXml" ds:itemID="{F656C456-42F7-456E-A743-9E7AA252F9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9c91c8-e4e8-4fad-ba4d-c2b00b6bb928"/>
    <ds:schemaRef ds:uri="92ef13eb-fe4c-47f8-8e8a-9681fd4ca6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AFE1D0-4029-48CB-9363-CB547B5BD2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AB8B61-0563-488A-A93C-0C9C435E85D8}">
  <ds:schemaRefs>
    <ds:schemaRef ds:uri="http://purl.org/dc/terms/"/>
    <ds:schemaRef ds:uri="http://schemas.microsoft.com/office/2006/documentManagement/types"/>
    <ds:schemaRef ds:uri="92ef13eb-fe4c-47f8-8e8a-9681fd4ca668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cb9c91c8-e4e8-4fad-ba4d-c2b00b6bb928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7915</TotalTime>
  <Words>820</Words>
  <Application>Microsoft Office PowerPoint</Application>
  <PresentationFormat>Widescreen</PresentationFormat>
  <Paragraphs>135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Calibri</vt:lpstr>
      <vt:lpstr>Eurostile</vt:lpstr>
      <vt:lpstr>Times New Roman</vt:lpstr>
      <vt:lpstr>Corbel</vt:lpstr>
      <vt:lpstr>Arial Black</vt:lpstr>
      <vt:lpstr>Arial</vt:lpstr>
      <vt:lpstr>Office Theme</vt:lpstr>
      <vt:lpstr>Custom Design</vt:lpstr>
      <vt:lpstr>Roeslein Alternative Energy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Anaerobic Digestion of Manure</vt:lpstr>
      <vt:lpstr>Valley View</vt:lpstr>
      <vt:lpstr>Valley View Pipeline</vt:lpstr>
      <vt:lpstr>Ruckman</vt:lpstr>
      <vt:lpstr>RAE timeline</vt:lpstr>
      <vt:lpstr>Sources of Energy and Revenue Potential</vt:lpstr>
      <vt:lpstr>Net Farm Income with RNG Production</vt:lpstr>
      <vt:lpstr>Annual Greenhouse Gas Index</vt:lpstr>
      <vt:lpstr>Major Accomplishments</vt:lpstr>
      <vt:lpstr>Awards and Recognitions</vt:lpstr>
      <vt:lpstr>Thank You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Meranda Ory</dc:creator>
  <cp:lastModifiedBy>Vaught, Dianna</cp:lastModifiedBy>
  <cp:revision>282</cp:revision>
  <cp:lastPrinted>2019-05-13T20:17:05Z</cp:lastPrinted>
  <dcterms:created xsi:type="dcterms:W3CDTF">2018-02-15T22:10:08Z</dcterms:created>
  <dcterms:modified xsi:type="dcterms:W3CDTF">2023-07-03T14:07:49Z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0x010100AB874818B2E5AD4C94177F839DF97D61</vt:lpwstr>
  </property>
  <property fmtid="{D5CDD505-2E9C-101B-9397-08002B2CF9AE}" pid="3" name="_dlc_DocIdItemGuid">
    <vt:lpwstr>a66f58a4-a8e7-4c6c-b485-a59e6dd537d2</vt:lpwstr>
  </property>
</Properties>
</file>