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61" r:id="rId5"/>
    <p:sldId id="262" r:id="rId6"/>
    <p:sldId id="267" r:id="rId7"/>
    <p:sldId id="264" r:id="rId8"/>
    <p:sldId id="270" r:id="rId9"/>
    <p:sldId id="263" r:id="rId10"/>
    <p:sldId id="265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9053" autoAdjust="0"/>
  </p:normalViewPr>
  <p:slideViewPr>
    <p:cSldViewPr>
      <p:cViewPr varScale="1">
        <p:scale>
          <a:sx n="71" d="100"/>
          <a:sy n="71" d="100"/>
        </p:scale>
        <p:origin x="-2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D9691-25F6-49EE-A4C9-56F9452DEFA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48B0C-C7F1-4719-B304-3EB7D87BE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3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48B0C-C7F1-4719-B304-3EB7D87BEE1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30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4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0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4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3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6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8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20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41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FA397-6B7A-487B-B272-2F6BE6E908F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4F729-8179-4A15-AAA9-E3586B41A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68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hwa.dot.gov/environment/climate_change/mitigation/webinars/may_12_2016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Supporting EV Charging Station Development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Barbara Meisenheimer</a:t>
            </a:r>
          </a:p>
          <a:p>
            <a:r>
              <a:rPr lang="en-US" dirty="0" smtClean="0"/>
              <a:t>Division of Energy</a:t>
            </a:r>
          </a:p>
          <a:p>
            <a:r>
              <a:rPr lang="en-US" dirty="0" smtClean="0"/>
              <a:t>EW-2016-0123</a:t>
            </a:r>
          </a:p>
          <a:p>
            <a:r>
              <a:rPr lang="en-US" dirty="0" smtClean="0"/>
              <a:t>May 25,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 </a:t>
            </a:r>
            <a:r>
              <a:rPr lang="en-US" dirty="0"/>
              <a:t>Alternative Fuel </a:t>
            </a:r>
            <a:r>
              <a:rPr lang="en-US" dirty="0" smtClean="0"/>
              <a:t>Infrastructure Tax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Section 135.170, </a:t>
            </a:r>
            <a:r>
              <a:rPr lang="en-US" dirty="0" err="1" smtClean="0"/>
              <a:t>RSMo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Income tax credit (directly associated costs)</a:t>
            </a:r>
          </a:p>
          <a:p>
            <a:r>
              <a:rPr lang="en-US" dirty="0" smtClean="0"/>
              <a:t>Up to $1,500 individual</a:t>
            </a:r>
          </a:p>
          <a:p>
            <a:r>
              <a:rPr lang="en-US" dirty="0"/>
              <a:t>Up to 20% </a:t>
            </a:r>
            <a:r>
              <a:rPr lang="en-US" dirty="0" smtClean="0"/>
              <a:t>or $20,000 business</a:t>
            </a:r>
          </a:p>
          <a:p>
            <a:r>
              <a:rPr lang="en-US" dirty="0" smtClean="0"/>
              <a:t>Credits may be carried forward for two years and transferred or sold</a:t>
            </a:r>
          </a:p>
          <a:p>
            <a:r>
              <a:rPr lang="en-US" dirty="0" smtClean="0"/>
              <a:t>Ethanol, CNG, LNG, LPG/propane, hydrogen, electricity</a:t>
            </a:r>
          </a:p>
          <a:p>
            <a:r>
              <a:rPr lang="en-US" dirty="0" smtClean="0"/>
              <a:t>Expires 1/1/18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1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 </a:t>
            </a:r>
            <a:r>
              <a:rPr lang="en-US" dirty="0"/>
              <a:t>Alternative Fuel </a:t>
            </a:r>
            <a:r>
              <a:rPr lang="en-US" dirty="0" smtClean="0"/>
              <a:t>Infrastructure Tax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12 of 13 applications in 2015 were for EV charging stations; 10 residential, 2 utility (for 5 charging stations)</a:t>
            </a:r>
          </a:p>
          <a:p>
            <a:pPr lvl="1"/>
            <a:r>
              <a:rPr lang="en-US" dirty="0" smtClean="0"/>
              <a:t>$50,151.58 of $100,000 appropriation in 2015</a:t>
            </a:r>
          </a:p>
          <a:p>
            <a:r>
              <a:rPr lang="en-US" dirty="0" smtClean="0"/>
              <a:t>$29,848.42 remaining of 2015 appropriation</a:t>
            </a:r>
          </a:p>
          <a:p>
            <a:r>
              <a:rPr lang="en-US" dirty="0" smtClean="0"/>
              <a:t>$50,000 appropriated for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09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Federal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(Federal) Alternative Fuel Infrastructure Tax Credit</a:t>
            </a:r>
          </a:p>
          <a:p>
            <a:pPr lvl="1"/>
            <a:r>
              <a:rPr lang="en-US" dirty="0"/>
              <a:t>Residential tax credit of up to $1,000 through 2016</a:t>
            </a:r>
          </a:p>
          <a:p>
            <a:pPr lvl="1"/>
            <a:r>
              <a:rPr lang="en-US" dirty="0" smtClean="0"/>
              <a:t>Business tax </a:t>
            </a:r>
            <a:r>
              <a:rPr lang="en-US" dirty="0"/>
              <a:t>credit of 30% of the cost, not to exceed $30,000</a:t>
            </a:r>
            <a:endParaRPr lang="en-US" dirty="0" smtClean="0"/>
          </a:p>
          <a:p>
            <a:r>
              <a:rPr lang="en-US" dirty="0" smtClean="0"/>
              <a:t>Low and Zero Emission Vehicle Research, Demonstration, and Deployment Funding</a:t>
            </a:r>
          </a:p>
          <a:p>
            <a:pPr lvl="1"/>
            <a:r>
              <a:rPr lang="en-US" dirty="0" smtClean="0"/>
              <a:t>Available </a:t>
            </a:r>
            <a:r>
              <a:rPr lang="en-US" dirty="0"/>
              <a:t>to </a:t>
            </a:r>
            <a:r>
              <a:rPr lang="en-US" dirty="0" smtClean="0"/>
              <a:t>government </a:t>
            </a:r>
            <a:r>
              <a:rPr lang="en-US" dirty="0"/>
              <a:t>entities; public transportation providers; </a:t>
            </a:r>
            <a:r>
              <a:rPr lang="en-US" dirty="0" smtClean="0"/>
              <a:t>organizations</a:t>
            </a:r>
            <a:r>
              <a:rPr lang="en-US" dirty="0"/>
              <a:t>; and higher education institutions </a:t>
            </a:r>
            <a:endParaRPr lang="en-US" dirty="0" smtClean="0"/>
          </a:p>
          <a:p>
            <a:pPr lvl="1"/>
            <a:r>
              <a:rPr lang="en-US" dirty="0" smtClean="0"/>
              <a:t>Projects involving low </a:t>
            </a:r>
            <a:r>
              <a:rPr lang="en-US" dirty="0"/>
              <a:t>or zero emission public transportation vehicles</a:t>
            </a:r>
            <a:endParaRPr lang="en-US" dirty="0" smtClean="0"/>
          </a:p>
          <a:p>
            <a:r>
              <a:rPr lang="en-US" dirty="0" smtClean="0"/>
              <a:t>Airport Zero Emission Vehicle and Infrastructure Incentives</a:t>
            </a:r>
          </a:p>
          <a:p>
            <a:pPr lvl="1"/>
            <a:r>
              <a:rPr lang="en-US" dirty="0" smtClean="0"/>
              <a:t>Public use airports; priority for nonattainment areas</a:t>
            </a:r>
          </a:p>
          <a:p>
            <a:pPr lvl="1"/>
            <a:r>
              <a:rPr lang="en-US" dirty="0" smtClean="0"/>
              <a:t>Funding </a:t>
            </a:r>
            <a:r>
              <a:rPr lang="en-US" dirty="0"/>
              <a:t>to install or modify fueling infrastructure to support </a:t>
            </a:r>
            <a:r>
              <a:rPr lang="en-US" dirty="0" smtClean="0"/>
              <a:t> eligible zero emission vehicles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0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EV Charging 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emissions reductions – current and future</a:t>
            </a:r>
          </a:p>
          <a:p>
            <a:r>
              <a:rPr lang="en-US" dirty="0" smtClean="0"/>
              <a:t>Diversification of transportation options</a:t>
            </a:r>
          </a:p>
          <a:p>
            <a:r>
              <a:rPr lang="en-US" dirty="0" smtClean="0"/>
              <a:t>Fuller use of utility infrastructure</a:t>
            </a:r>
          </a:p>
          <a:p>
            <a:r>
              <a:rPr lang="en-US" dirty="0" smtClean="0"/>
              <a:t>Economic development</a:t>
            </a:r>
          </a:p>
          <a:p>
            <a:r>
              <a:rPr lang="en-US" dirty="0" smtClean="0"/>
              <a:t>Energy security</a:t>
            </a:r>
          </a:p>
          <a:p>
            <a:r>
              <a:rPr lang="en-US" dirty="0" smtClean="0"/>
              <a:t>Self-reliance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20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Funding/Sponsorship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Investor-Owned Utilities at Cost-Based Rates</a:t>
            </a:r>
          </a:p>
          <a:p>
            <a:r>
              <a:rPr lang="en-US" dirty="0" smtClean="0"/>
              <a:t>Independent Providers</a:t>
            </a:r>
          </a:p>
          <a:p>
            <a:r>
              <a:rPr lang="en-US" dirty="0"/>
              <a:t>Fixing America’s Surface </a:t>
            </a:r>
            <a:r>
              <a:rPr lang="en-US" dirty="0" smtClean="0"/>
              <a:t>Transportation (FAST) Act</a:t>
            </a:r>
          </a:p>
          <a:p>
            <a:r>
              <a:rPr lang="en-US" dirty="0" smtClean="0"/>
              <a:t>Clean Cities Coalitions</a:t>
            </a:r>
          </a:p>
          <a:p>
            <a:r>
              <a:rPr lang="en-US" dirty="0" smtClean="0"/>
              <a:t>MO Alternative Fuel Infrastructure Tax Credit</a:t>
            </a:r>
          </a:p>
          <a:p>
            <a:r>
              <a:rPr lang="en-US" dirty="0" smtClean="0"/>
              <a:t>Other Federal Options</a:t>
            </a:r>
          </a:p>
          <a:p>
            <a:r>
              <a:rPr lang="en-US" dirty="0" smtClean="0"/>
              <a:t>DE Energy Loan Program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185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 Charging Stations Through Investor-Owned Utilities –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Same/similar to electric service offered for other uses</a:t>
            </a:r>
            <a:endParaRPr lang="en-US" dirty="0"/>
          </a:p>
          <a:p>
            <a:r>
              <a:rPr lang="en-US" dirty="0" smtClean="0"/>
              <a:t>Support fuller use of plant</a:t>
            </a:r>
          </a:p>
          <a:p>
            <a:r>
              <a:rPr lang="en-US" dirty="0" smtClean="0"/>
              <a:t>Benefits from economies of scale</a:t>
            </a:r>
          </a:p>
          <a:p>
            <a:r>
              <a:rPr lang="en-US" dirty="0" smtClean="0"/>
              <a:t>Only entities certified to sell electricity from grid to general public (“public utility”) in their service territories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29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 Charging Stations Through Investor-Owned Utilities – 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Cost-based rates, EV charging-specific tariffs</a:t>
            </a:r>
          </a:p>
          <a:p>
            <a:pPr lvl="1"/>
            <a:r>
              <a:rPr lang="en-US" dirty="0" smtClean="0"/>
              <a:t>Similarity to payphones</a:t>
            </a:r>
          </a:p>
          <a:p>
            <a:pPr lvl="2"/>
            <a:r>
              <a:rPr lang="en-US" dirty="0" smtClean="0"/>
              <a:t>Equipment ownership (utility or host site)</a:t>
            </a:r>
          </a:p>
          <a:p>
            <a:pPr lvl="2"/>
            <a:r>
              <a:rPr lang="en-US" dirty="0" smtClean="0"/>
              <a:t>Host site pays vs. end user pays</a:t>
            </a:r>
          </a:p>
          <a:p>
            <a:r>
              <a:rPr lang="en-US" dirty="0" smtClean="0"/>
              <a:t>Time differentiated rates</a:t>
            </a:r>
          </a:p>
          <a:p>
            <a:r>
              <a:rPr lang="en-US" dirty="0" smtClean="0"/>
              <a:t>Specific incentives/tariffs offered by utilities outside MO (see Alternative Fuels Data Center website)</a:t>
            </a:r>
          </a:p>
        </p:txBody>
      </p:sp>
    </p:spTree>
    <p:extLst>
      <p:ext uri="{BB962C8B-B14F-4D97-AF65-F5344CB8AC3E}">
        <p14:creationId xmlns:p14="http://schemas.microsoft.com/office/powerpoint/2010/main" val="23826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Utility territory certificates do not confer exclusive franchises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dirty="0"/>
              <a:t>Utility tariffs may prevent </a:t>
            </a:r>
            <a:r>
              <a:rPr lang="en-US" sz="3200" dirty="0" smtClean="0"/>
              <a:t>resale of charging, but do we want them to?</a:t>
            </a:r>
            <a:endParaRPr lang="en-US" sz="3200" dirty="0"/>
          </a:p>
          <a:p>
            <a:r>
              <a:rPr lang="en-US" dirty="0" smtClean="0"/>
              <a:t>Do independent providers need CCNs, tariffs?</a:t>
            </a:r>
          </a:p>
          <a:p>
            <a:pPr marL="0" indent="-400050"/>
            <a:r>
              <a:rPr lang="en-US" dirty="0" smtClean="0"/>
              <a:t>Revisions </a:t>
            </a:r>
            <a:r>
              <a:rPr lang="en-US" dirty="0"/>
              <a:t>needed to regulations, tariffs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77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Fixing America’s Surface Transportation </a:t>
            </a:r>
            <a:r>
              <a:rPr lang="en-US" dirty="0" smtClean="0"/>
              <a:t>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Fixing America’s Surface Transportation (FAST) Act, Section 1413</a:t>
            </a:r>
          </a:p>
          <a:p>
            <a:pPr lvl="1"/>
            <a:r>
              <a:rPr lang="en-US" dirty="0" smtClean="0"/>
              <a:t>Designation of alternative vehicle corridors</a:t>
            </a:r>
          </a:p>
          <a:p>
            <a:pPr lvl="1"/>
            <a:r>
              <a:rPr lang="en-US" dirty="0" smtClean="0"/>
              <a:t>Identification of long-term infrastructure needs</a:t>
            </a:r>
          </a:p>
          <a:p>
            <a:r>
              <a:rPr lang="en-US" dirty="0" smtClean="0"/>
              <a:t>Congestion Mitigation and Air Quality Improvement Program (FHWA and FTA)</a:t>
            </a:r>
          </a:p>
          <a:p>
            <a:pPr lvl="1"/>
            <a:r>
              <a:rPr lang="en-US" dirty="0" smtClean="0"/>
              <a:t>Amended by Section 1114 of FAST Act</a:t>
            </a:r>
          </a:p>
          <a:p>
            <a:pPr lvl="1"/>
            <a:r>
              <a:rPr lang="en-US" dirty="0" smtClean="0"/>
              <a:t>Adds eligibility for EV and compressed natural gas corridors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1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Fixing America’s Surface Transportation </a:t>
            </a:r>
            <a:r>
              <a:rPr lang="en-US" dirty="0" smtClean="0"/>
              <a:t>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Federal Highway Administration support for corridor designation (e.g., workshops, analysis)</a:t>
            </a:r>
          </a:p>
          <a:p>
            <a:pPr lvl="1"/>
            <a:r>
              <a:rPr lang="en-US" dirty="0" smtClean="0"/>
              <a:t>Comment process underway; ability to submit proposed corridor designations</a:t>
            </a:r>
          </a:p>
          <a:p>
            <a:pPr lvl="1"/>
            <a:r>
              <a:rPr lang="en-US" dirty="0" smtClean="0"/>
              <a:t>Corridor designation by December 2016</a:t>
            </a:r>
          </a:p>
          <a:p>
            <a:pPr lvl="1"/>
            <a:r>
              <a:rPr lang="en-US" dirty="0" smtClean="0"/>
              <a:t>More </a:t>
            </a:r>
            <a:r>
              <a:rPr lang="en-US" dirty="0"/>
              <a:t>on implementation at </a:t>
            </a:r>
            <a:r>
              <a:rPr lang="en-US" dirty="0">
                <a:hlinkClick r:id="rId2"/>
              </a:rPr>
              <a:t>http://www.fhwa.dot.gov/environment/climate_change/mitigation/webinars/may_12_2016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FAST Act </a:t>
            </a:r>
            <a:r>
              <a:rPr lang="en-US" dirty="0"/>
              <a:t>Section 1413(c</a:t>
            </a:r>
            <a:r>
              <a:rPr lang="en-US" dirty="0" smtClean="0"/>
              <a:t>) also allows charging on federally controlled property for a cost-based fee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55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Clean Cities Coalitions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St. Louis and Kansas City</a:t>
            </a:r>
          </a:p>
          <a:p>
            <a:r>
              <a:rPr lang="en-US" dirty="0" smtClean="0"/>
              <a:t>Electrify Heartland Plan (Kansas City)</a:t>
            </a:r>
          </a:p>
          <a:p>
            <a:pPr lvl="1"/>
            <a:r>
              <a:rPr lang="en-US" dirty="0" smtClean="0"/>
              <a:t>Findings and recommendations for public, governments, site hosts, businesses, vendors, and others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60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563</Words>
  <Application>Microsoft Office PowerPoint</Application>
  <PresentationFormat>On-screen Show (4:3)</PresentationFormat>
  <Paragraphs>78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Supporting EV Charging Station Development</vt:lpstr>
      <vt:lpstr>Benefits of EV Charging Stations</vt:lpstr>
      <vt:lpstr>Funding/Sponsorship Options</vt:lpstr>
      <vt:lpstr>EV Charging Stations Through Investor-Owned Utilities – Why?</vt:lpstr>
      <vt:lpstr>EV Charging Stations Through Investor-Owned Utilities – How?</vt:lpstr>
      <vt:lpstr>Independent Providers</vt:lpstr>
      <vt:lpstr>Fixing America’s Surface Transportation Act</vt:lpstr>
      <vt:lpstr>Fixing America’s Surface Transportation Act</vt:lpstr>
      <vt:lpstr>Clean Cities Coalitions</vt:lpstr>
      <vt:lpstr>MO Alternative Fuel Infrastructure Tax Credit</vt:lpstr>
      <vt:lpstr>MO Alternative Fuel Infrastructure Tax Credit</vt:lpstr>
      <vt:lpstr>Other Federal Options</vt:lpstr>
    </vt:vector>
  </TitlesOfParts>
  <Company>State of Missouri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Hyman, Martin</dc:creator>
  <cp:lastModifiedBy>Vaught, Dianna</cp:lastModifiedBy>
  <cp:revision>45</cp:revision>
  <dcterms:created xsi:type="dcterms:W3CDTF">2016-05-23T13:21:46Z</dcterms:created>
  <dcterms:modified xsi:type="dcterms:W3CDTF">2016-06-01T15:51:41Z</dcterms:modified>
</cp:coreProperties>
</file>