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sldIdLst>
    <p:sldId id="269" r:id="rId2"/>
    <p:sldId id="258" r:id="rId3"/>
    <p:sldId id="259" r:id="rId4"/>
    <p:sldId id="260" r:id="rId5"/>
    <p:sldId id="261" r:id="rId6"/>
    <p:sldId id="270" r:id="rId7"/>
    <p:sldId id="279" r:id="rId8"/>
    <p:sldId id="276" r:id="rId9"/>
    <p:sldId id="288" r:id="rId10"/>
    <p:sldId id="272" r:id="rId11"/>
    <p:sldId id="286" r:id="rId12"/>
    <p:sldId id="287" r:id="rId13"/>
    <p:sldId id="273" r:id="rId14"/>
    <p:sldId id="274" r:id="rId15"/>
    <p:sldId id="282" r:id="rId16"/>
    <p:sldId id="289" r:id="rId17"/>
    <p:sldId id="266" r:id="rId18"/>
    <p:sldId id="268" r:id="rId19"/>
    <p:sldId id="277" r:id="rId20"/>
    <p:sldId id="278" r:id="rId21"/>
    <p:sldId id="280" r:id="rId22"/>
    <p:sldId id="281" r:id="rId23"/>
    <p:sldId id="284" r:id="rId24"/>
    <p:sldId id="285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7"/>
    <a:srgbClr val="FE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54" autoAdjust="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HT-MAIN\nht\National%20Preservation%20Initiative\State-local\Utility%20Programs\Final%20Paper\Program%20spending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ht-main\UserHomes$\abrink\MO%20-%20Missouri\MO_IL_Utility_Unit_Counts_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ht-main\UserHomes$\abrink\MO%20-%20Missouri\MO_IL_Utility_Unit_Counts_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118227561894"/>
          <c:y val="8.9978651959156511E-2"/>
          <c:w val="0.84053904477406194"/>
          <c:h val="0.74501159070444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Electricity Programs</c:v>
                </c:pt>
              </c:strCache>
            </c:strRef>
          </c:tx>
          <c:spPr>
            <a:solidFill>
              <a:srgbClr val="0076C0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General</c:formatCode>
                <c:ptCount val="6"/>
                <c:pt idx="0">
                  <c:v>1999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2025</c:v>
                </c:pt>
              </c:numCache>
            </c:numRef>
          </c:cat>
          <c:val>
            <c:numRef>
              <c:f>Sheet1!$B$3:$B$8</c:f>
              <c:numCache>
                <c:formatCode>_("$"* #,##0.0_);_("$"* \(#,##0.0\);_("$"* "-"??_);_(@_)</c:formatCode>
                <c:ptCount val="6"/>
                <c:pt idx="0">
                  <c:v>1</c:v>
                </c:pt>
                <c:pt idx="1">
                  <c:v>1.4</c:v>
                </c:pt>
                <c:pt idx="2">
                  <c:v>2.5</c:v>
                </c:pt>
                <c:pt idx="3">
                  <c:v>4.3</c:v>
                </c:pt>
                <c:pt idx="4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Natural Gas Programs</c:v>
                </c:pt>
              </c:strCache>
            </c:strRef>
          </c:tx>
          <c:spPr>
            <a:solidFill>
              <a:srgbClr val="231F20">
                <a:alpha val="60000"/>
              </a:srgbClr>
            </a:solidFill>
          </c:spPr>
          <c:invertIfNegative val="0"/>
          <c:cat>
            <c:numRef>
              <c:f>Sheet1!$A$3:$A$8</c:f>
              <c:numCache>
                <c:formatCode>General</c:formatCode>
                <c:ptCount val="6"/>
                <c:pt idx="0">
                  <c:v>1999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2025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2" formatCode="_(&quot;$&quot;* #,##0.0_);_(&quot;$&quot;* \(#,##0.0\);_(&quot;$&quot;* &quot;-&quot;??_);_(@_)">
                  <c:v>0</c:v>
                </c:pt>
                <c:pt idx="3" formatCode="_(&quot;$&quot;* #,##0.0_);_(&quot;$&quot;* \(#,##0.0\);_(&quot;$&quot;* &quot;-&quot;??_);_(@_)">
                  <c:v>0</c:v>
                </c:pt>
                <c:pt idx="4" formatCode="_(&quot;$&quot;* #,##0.0_);_(&quot;$&quot;* \(#,##0.0\);_(&quot;$&quot;* &quot;-&quot;??_);_(@_)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Projected </c:v>
                </c:pt>
              </c:strCache>
            </c:strRef>
          </c:tx>
          <c:spPr>
            <a:ln w="31750">
              <a:solidFill>
                <a:srgbClr val="0076C0"/>
              </a:solidFill>
              <a:prstDash val="lgDash"/>
            </a:ln>
          </c:spPr>
          <c:invertIfNegative val="0"/>
          <c:dPt>
            <c:idx val="5"/>
            <c:invertIfNegative val="0"/>
            <c:bubble3D val="0"/>
            <c:spPr>
              <a:noFill/>
              <a:ln w="31750">
                <a:solidFill>
                  <a:srgbClr val="0076C0"/>
                </a:solidFill>
                <a:prstDash val="lgDash"/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General</c:formatCode>
                <c:ptCount val="6"/>
                <c:pt idx="0">
                  <c:v>1999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2025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5" formatCode="_(&quot;$&quot;* #,##0.0_);_(&quot;$&quot;* \(#,##0.0\);_(&quot;$&quot;* &quot;-&quot;??_);_(@_)">
                  <c:v>15.6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</c:strCache>
            </c:strRef>
          </c:tx>
          <c:spPr>
            <a:noFill/>
            <a:ln w="31750">
              <a:solidFill>
                <a:srgbClr val="231F20"/>
              </a:solidFill>
              <a:prstDash val="lgDash"/>
            </a:ln>
          </c:spPr>
          <c:invertIfNegative val="0"/>
          <c:dPt>
            <c:idx val="5"/>
            <c:invertIfNegative val="0"/>
            <c:bubble3D val="0"/>
            <c:spPr>
              <a:noFill/>
              <a:ln w="31750">
                <a:solidFill>
                  <a:schemeClr val="bg1">
                    <a:lumMod val="50000"/>
                  </a:schemeClr>
                </a:solidFill>
                <a:prstDash val="lgDash"/>
              </a:ln>
            </c:spPr>
          </c:dPt>
          <c:cat>
            <c:numRef>
              <c:f>Sheet1!$A$3:$A$8</c:f>
              <c:numCache>
                <c:formatCode>General</c:formatCode>
                <c:ptCount val="6"/>
                <c:pt idx="0">
                  <c:v>1999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2025</c:v>
                </c:pt>
              </c:numCache>
            </c:numRef>
          </c:cat>
          <c:val>
            <c:numRef>
              <c:f>Sheet1!$E$3:$E$8</c:f>
              <c:numCache>
                <c:formatCode>General</c:formatCode>
                <c:ptCount val="6"/>
                <c:pt idx="5" formatCode="_(&quot;$&quot;* #,##0.0_);_(&quot;$&quot;* \(#,##0.0\);_(&quot;$&quot;* &quot;-&quot;??_);_(@_)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6742528"/>
        <c:axId val="86744064"/>
      </c:barChart>
      <c:catAx>
        <c:axId val="8674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744064"/>
        <c:crosses val="autoZero"/>
        <c:auto val="1"/>
        <c:lblAlgn val="ctr"/>
        <c:lblOffset val="100"/>
        <c:noMultiLvlLbl val="0"/>
      </c:catAx>
      <c:valAx>
        <c:axId val="86744064"/>
        <c:scaling>
          <c:orientation val="minMax"/>
          <c:max val="16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Lao UI" pitchFamily="34" charset="0"/>
                    <a:cs typeface="Lao UI" pitchFamily="34" charset="0"/>
                  </a:defRPr>
                </a:pPr>
                <a:r>
                  <a:rPr lang="en-US" sz="1600" b="0" dirty="0" smtClean="0">
                    <a:latin typeface="Lao UI" pitchFamily="34" charset="0"/>
                    <a:cs typeface="Lao UI" pitchFamily="34" charset="0"/>
                  </a:rPr>
                  <a:t>Annual Utility EE Program</a:t>
                </a:r>
                <a:r>
                  <a:rPr lang="en-US" sz="1600" b="0" baseline="0" dirty="0" smtClean="0">
                    <a:latin typeface="Lao UI" pitchFamily="34" charset="0"/>
                    <a:cs typeface="Lao UI" pitchFamily="34" charset="0"/>
                  </a:rPr>
                  <a:t> </a:t>
                </a:r>
                <a:r>
                  <a:rPr lang="en-US" sz="1600" b="0" baseline="0" dirty="0">
                    <a:latin typeface="Lao UI" pitchFamily="34" charset="0"/>
                    <a:cs typeface="Lao UI" pitchFamily="34" charset="0"/>
                  </a:rPr>
                  <a:t>Spending (</a:t>
                </a:r>
                <a:r>
                  <a:rPr lang="en-US" sz="1600" b="1" u="sng" baseline="0" dirty="0">
                    <a:latin typeface="Lao UI" pitchFamily="34" charset="0"/>
                    <a:cs typeface="Lao UI" pitchFamily="34" charset="0"/>
                  </a:rPr>
                  <a:t>Billion $)</a:t>
                </a:r>
                <a:endParaRPr lang="en-US" sz="1600" b="1" u="sng" dirty="0">
                  <a:latin typeface="Lao UI" pitchFamily="34" charset="0"/>
                  <a:cs typeface="Lao UI" pitchFamily="34" charset="0"/>
                </a:endParaRPr>
              </a:p>
            </c:rich>
          </c:tx>
          <c:layout>
            <c:manualLayout>
              <c:xMode val="edge"/>
              <c:yMode val="edge"/>
              <c:x val="2.4991570104855056E-2"/>
              <c:y val="5.9542693680245395E-2"/>
            </c:manualLayout>
          </c:layout>
          <c:overlay val="0"/>
        </c:title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86742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06681826132586E-2"/>
          <c:y val="0"/>
          <c:w val="0.98859331817386742"/>
          <c:h val="0.9842898326233811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159,000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811264649291587E-2"/>
                  <c:y val="-2.73224043715846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94,000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634248731852369E-3"/>
                  <c:y val="-9.03166817262596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109,000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32709463005072E-2"/>
                  <c:y val="-6.52704272621660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18,000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sz="2400" b="1" dirty="0" smtClean="0"/>
                      <a:t>221,000 units </a:t>
                    </a:r>
                    <a:endParaRPr 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(MO_IL_Unit_Counts_Summary!$G$4,MO_IL_Unit_Counts_Summary!$I$4:$K$4)</c:f>
              <c:strCache>
                <c:ptCount val="4"/>
                <c:pt idx="0">
                  <c:v>Market-Rate </c:v>
                </c:pt>
                <c:pt idx="1">
                  <c:v>Unsubsidized Affordable </c:v>
                </c:pt>
                <c:pt idx="2">
                  <c:v>Subsidized Affordable   
(HUD, LIHTC, Rural, etc.)</c:v>
                </c:pt>
                <c:pt idx="3">
                  <c:v>PHA-Owned Affordable </c:v>
                </c:pt>
              </c:strCache>
            </c:strRef>
          </c:cat>
          <c:val>
            <c:numRef>
              <c:f>(MO_IL_Unit_Counts_Summary!$G$5,MO_IL_Unit_Counts_Summary!$I$5:$K$5)</c:f>
              <c:numCache>
                <c:formatCode>_(* #,##0_);_(* \(#,##0\);_(* "-"??_);_(@_)</c:formatCode>
                <c:ptCount val="4"/>
                <c:pt idx="0">
                  <c:v>158960</c:v>
                </c:pt>
                <c:pt idx="1">
                  <c:v>94072</c:v>
                </c:pt>
                <c:pt idx="2">
                  <c:v>109158</c:v>
                </c:pt>
                <c:pt idx="3">
                  <c:v>18260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val"/>
        <c:splitPos val="110000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9996405340636774"/>
          <c:h val="1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>
                <c:manualLayout>
                  <c:x val="4.6672657765605384E-2"/>
                  <c:y val="5.0668786593983444E-3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2,330,000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360055536536194"/>
                  <c:y val="4.6225015142337976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 </a:t>
                    </a:r>
                    <a:r>
                      <a:rPr lang="en-US" dirty="0" smtClean="0"/>
                      <a:t>159,000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 </a:t>
                    </a:r>
                    <a:r>
                      <a:rPr lang="en-US" smtClean="0"/>
                      <a:t>94,000 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 </a:t>
                    </a:r>
                    <a:r>
                      <a:rPr lang="en-US" smtClean="0"/>
                      <a:t>109,000 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 </a:t>
                    </a:r>
                    <a:r>
                      <a:rPr lang="en-US" smtClean="0"/>
                      <a:t>18,000 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678582296778121"/>
                  <c:y val="2.0793458509993944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221,000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(MO_IL_Unit_Counts_Summary!$E$4:$G$4,MO_IL_Unit_Counts_Summary!$I$4:$K$4)</c:f>
              <c:strCache>
                <c:ptCount val="5"/>
                <c:pt idx="0">
                  <c:v>Single Family</c:v>
                </c:pt>
                <c:pt idx="1">
                  <c:v>Market-Rate </c:v>
                </c:pt>
                <c:pt idx="2">
                  <c:v>Unsubsidized Affordable </c:v>
                </c:pt>
                <c:pt idx="3">
                  <c:v>Subsidized Affordable   
(HUD, LIHTC, Rural, etc.)</c:v>
                </c:pt>
                <c:pt idx="4">
                  <c:v>PHA-Owned Affordable </c:v>
                </c:pt>
              </c:strCache>
            </c:strRef>
          </c:cat>
          <c:val>
            <c:numRef>
              <c:f>(MO_IL_Unit_Counts_Summary!$E$5:$G$5,MO_IL_Unit_Counts_Summary!$I$5:$K$5)</c:f>
              <c:numCache>
                <c:formatCode>_(* #,##0_);_(* \(#,##0\);_(* "-"??_);_(@_)</c:formatCode>
                <c:ptCount val="5"/>
                <c:pt idx="0">
                  <c:v>2330056</c:v>
                </c:pt>
                <c:pt idx="1">
                  <c:v>158960</c:v>
                </c:pt>
                <c:pt idx="2">
                  <c:v>94072</c:v>
                </c:pt>
                <c:pt idx="3">
                  <c:v>109158</c:v>
                </c:pt>
                <c:pt idx="4">
                  <c:v>18260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val"/>
        <c:splitPos val="110000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0.72483</cdr:x>
      <cdr:y>0.14841</cdr:y>
    </cdr:from>
    <cdr:to>
      <cdr:x>0.8467</cdr:x>
      <cdr:y>0.2523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5831" y="762000"/>
          <a:ext cx="1082103" cy="533400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  <a:prstDash val="lgDash"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kern="1200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rPr>
            <a:t>Projected Spending</a:t>
          </a:r>
        </a:p>
      </cdr:txBody>
    </cdr:sp>
  </cdr:relSizeAnchor>
  <cdr:relSizeAnchor xmlns:cdr="http://schemas.openxmlformats.org/drawingml/2006/chartDrawing">
    <cdr:from>
      <cdr:x>0.78954</cdr:x>
      <cdr:y>0.2523</cdr:y>
    </cdr:from>
    <cdr:to>
      <cdr:x>0.86678</cdr:x>
      <cdr:y>0.29682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7010400" y="1295400"/>
          <a:ext cx="6858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258864-2B65-412B-B26D-0741678C14AE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54186-04DF-44F4-A8C0-621E58F7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4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4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6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14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3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C280-3085-4310-849A-77D302D53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8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02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49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AMI: http://www.novoco.com/low_income_housing/facts_figures/income_limits.php</a:t>
            </a:r>
          </a:p>
          <a:p>
            <a:r>
              <a:rPr lang="en-US" dirty="0" smtClean="0"/>
              <a:t>Federal poverty level: http://familiesusa.org/product/federal-poverty-guidelines</a:t>
            </a:r>
          </a:p>
          <a:p>
            <a:r>
              <a:rPr lang="en-US" dirty="0" smtClean="0"/>
              <a:t>MO weatherization: http://www.benefits.gov/benefits/benefit-details/1864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1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3728-56EC-4B68-B2C9-FF86C7C2A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0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3728-56EC-4B68-B2C9-FF86C7C2A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7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Tx/>
              <a:buChar char="-"/>
            </a:pPr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4186-04DF-44F4-A8C0-621E58F7BE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0982-EA26-43B9-A3AD-0A6C0D11C38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7040-29B8-44F7-BA01-40255A0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9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17" Type="http://schemas.microsoft.com/office/2007/relationships/hdphoto" Target="../media/hdphoto1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4.jpeg"/><Relationship Id="rId15" Type="http://schemas.microsoft.com/office/2007/relationships/hdphoto" Target="../media/hdphoto10.wdp"/><Relationship Id="rId10" Type="http://schemas.openxmlformats.org/officeDocument/2006/relationships/image" Target="../media/image27.jpe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26" Type="http://schemas.openxmlformats.org/officeDocument/2006/relationships/image" Target="../media/image53.png"/><Relationship Id="rId3" Type="http://schemas.openxmlformats.org/officeDocument/2006/relationships/image" Target="../media/image31.jpeg"/><Relationship Id="rId21" Type="http://schemas.openxmlformats.org/officeDocument/2006/relationships/image" Target="../media/image48.png"/><Relationship Id="rId7" Type="http://schemas.openxmlformats.org/officeDocument/2006/relationships/image" Target="../media/image7.gif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5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23" Type="http://schemas.openxmlformats.org/officeDocument/2006/relationships/image" Target="../media/image50.png"/><Relationship Id="rId28" Type="http://schemas.openxmlformats.org/officeDocument/2006/relationships/image" Target="../media/image55.jpeg"/><Relationship Id="rId10" Type="http://schemas.openxmlformats.org/officeDocument/2006/relationships/image" Target="../media/image37.png"/><Relationship Id="rId19" Type="http://schemas.openxmlformats.org/officeDocument/2006/relationships/image" Target="../media/image46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brink@nhtinc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69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microsoft.com/office/2007/relationships/hdphoto" Target="../media/hdphoto4.wdp"/><Relationship Id="rId5" Type="http://schemas.openxmlformats.org/officeDocument/2006/relationships/image" Target="../media/image70.png"/><Relationship Id="rId10" Type="http://schemas.openxmlformats.org/officeDocument/2006/relationships/image" Target="../media/image4.jpeg"/><Relationship Id="rId4" Type="http://schemas.microsoft.com/office/2007/relationships/hdphoto" Target="../media/hdphoto12.wdp"/><Relationship Id="rId9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605091"/>
            <a:ext cx="2743200" cy="18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Improving Energy Efficiency in Affordable Multifamily Housing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18" y="1655597"/>
            <a:ext cx="5082355" cy="33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564" y="1655597"/>
            <a:ext cx="2036035" cy="13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nhtinc.org/images/uploaded_images/r_stree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255206"/>
            <a:ext cx="1916131" cy="11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00199" y="5267606"/>
            <a:ext cx="4267201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Annika Brink</a:t>
            </a:r>
          </a:p>
          <a:p>
            <a:pPr marL="0" indent="0">
              <a:buNone/>
            </a:pPr>
            <a:r>
              <a:rPr lang="en-US" sz="2400" dirty="0" smtClean="0"/>
              <a:t>October 21, 2014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19" y="5162503"/>
            <a:ext cx="93821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stakeholders working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8200" y="1493838"/>
            <a:ext cx="4040188" cy="639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St. Louis Area (MO &amp; IL)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40188" cy="395128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Diverse stakeholder engagement over…</a:t>
            </a:r>
          </a:p>
          <a:p>
            <a:r>
              <a:rPr lang="en-US" dirty="0"/>
              <a:t>5 </a:t>
            </a:r>
            <a:r>
              <a:rPr lang="en-US" dirty="0" err="1"/>
              <a:t>convenings</a:t>
            </a:r>
            <a:r>
              <a:rPr lang="en-US" dirty="0"/>
              <a:t> (#5 on 10/29)</a:t>
            </a:r>
          </a:p>
          <a:p>
            <a:r>
              <a:rPr lang="en-US" dirty="0"/>
              <a:t>Launched by Commissioners and St. Louis Mayor</a:t>
            </a:r>
          </a:p>
          <a:p>
            <a:r>
              <a:rPr lang="en-US" dirty="0"/>
              <a:t>Ameren MO/IL and Laclede</a:t>
            </a:r>
          </a:p>
          <a:p>
            <a:r>
              <a:rPr lang="en-US" dirty="0"/>
              <a:t>Consensus white paper</a:t>
            </a:r>
          </a:p>
          <a:p>
            <a:endParaRPr lang="en-US" dirty="0" smtClean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60872" y="149383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Kansas City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199" y="2160224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Diverse stakeholder engagement</a:t>
            </a:r>
          </a:p>
          <a:p>
            <a:r>
              <a:rPr lang="en-US" dirty="0"/>
              <a:t>Convening in December</a:t>
            </a:r>
          </a:p>
          <a:p>
            <a:r>
              <a:rPr lang="en-US" dirty="0"/>
              <a:t>Potential integration with city efforts, e.g. financing and </a:t>
            </a:r>
            <a:r>
              <a:rPr lang="en-US" dirty="0" smtClean="0"/>
              <a:t>benchmarking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94"/>
          <a:stretch/>
        </p:blipFill>
        <p:spPr bwMode="auto">
          <a:xfrm>
            <a:off x="4191000" y="4724400"/>
            <a:ext cx="2238404" cy="17701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Kansas City Partner: </a:t>
            </a: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276" y="1562957"/>
            <a:ext cx="3536832" cy="187994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BlueHillsLogo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632" y="270856"/>
            <a:ext cx="3108948" cy="11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2814" y="1562919"/>
            <a:ext cx="2672766" cy="255188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3673268"/>
            <a:ext cx="2381817" cy="282128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018" y="3567777"/>
            <a:ext cx="3824982" cy="292509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334" y="1562956"/>
            <a:ext cx="2816295" cy="22161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6976" y="2947317"/>
            <a:ext cx="3035808" cy="186142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Louis Network</a:t>
            </a:r>
            <a:endParaRPr lang="en-US" dirty="0"/>
          </a:p>
        </p:txBody>
      </p:sp>
      <p:pic>
        <p:nvPicPr>
          <p:cNvPr id="7" name="Picture 6" descr="http://upload.wikimedia.org/wikipedia/commons/7/7c/Missouri_Public_Service_Commission_Sea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23" y="1295400"/>
            <a:ext cx="1077117" cy="108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ct.uiuc.edu/railroad/GLXS/images/Supporters%202014/Illinois-Commerce-Commission-Logo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663979" y="1295400"/>
            <a:ext cx="838200" cy="1076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hgirardeau\AppData\Local\Microsoft\Windows\Temporary Internet Files\Content.Outlook\WJ209UNI\Blue City se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965" y="1339484"/>
            <a:ext cx="1060817" cy="10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 with red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4915" y="1339484"/>
            <a:ext cx="1024890" cy="1010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033" y="1359369"/>
            <a:ext cx="1066800" cy="10104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002" y="1368641"/>
            <a:ext cx="774899" cy="10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zandavisitor.com/fileuploads/614/NEW-MBG-Logos-grn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732786"/>
            <a:ext cx="1097280" cy="5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833" y="1353225"/>
            <a:ext cx="1371600" cy="982980"/>
          </a:xfrm>
          <a:prstGeom prst="rect">
            <a:avLst/>
          </a:prstGeom>
        </p:spPr>
      </p:pic>
      <p:pic>
        <p:nvPicPr>
          <p:cNvPr id="2052" name="Picture 4" descr="http://www.mhdc.com/images/MHDC_vert_full_color_large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696" y="2584730"/>
            <a:ext cx="796150" cy="11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lcomehomeillinois.gov/site/wp-content/themes/welcomehomeillinois/assets/images/illinois-housing-development-authority-logo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138" y="2999125"/>
            <a:ext cx="1205794" cy="4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http://nabacolumbus.org/wp-content/uploads/2013/11/SeniorHealth_STKD_RGB_HR-295x300.jpg"/>
          <p:cNvSpPr>
            <a:spLocks noChangeAspect="1" noChangeArrowheads="1"/>
          </p:cNvSpPr>
          <p:nvPr/>
        </p:nvSpPr>
        <p:spPr bwMode="auto">
          <a:xfrm>
            <a:off x="5536700" y="451485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nabacolumbus.org/wp-content/uploads/2013/11/SeniorHealth_STKD_RGB_HR-295x300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138" y="4795660"/>
            <a:ext cx="1072782" cy="8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AH 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774167"/>
            <a:ext cx="6096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1.gstatic.com/images?q=tbn:ANd9GcTstVCOIS2JqZqlhLYkFP-Uv3EltDDGFyUow9k8hg_KIf12meqW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330" y="3941064"/>
            <a:ext cx="2533649" cy="7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 descr="data:image/jpeg;base64,/9j/4AAQSkZJRgABAQAAAQABAAD/2wCEAAkGBxQTEhQUEhQWExUVFR8UGBUXFxwVGhocHxcWFhgbHRQYHCoiGRslGxQYIjEkJiouLi4vGyIzOD8tOygtLiwBCgoKDg0OGxAQGywmICYyLCw0LCw1NCwsNCw0LCwvLywsLCw3LjQsLCw0LCwsLCwsLiw0LCwuLCwsLCwsLCwsLP/AABEIAE0BDwMBEQACEQEDEQH/xAAbAAEAAgMBAQAAAAAAAAAAAAAABQYDBAcCAf/EAD4QAAIBAgMFBQUGBAUFAAAAAAECAwARBBIhBQYTMUEiUWGBkRQyQnGxByNScqHRFqLB0iRTYpLCF0OCsvD/xAAaAQEAAwEBAQAAAAAAAAAAAAAAAwQFAgEG/8QAMREAAgIBAgMGBQQCAwAAAAAAAAECAwQREiExQRMUUYGR8CJhcaHBIzJC0QUzFbHh/9oADAMBAAIRAxEAPwDuNAKAUAoBQCgFAKAUAoBQCgFAKAUAoBQCgFAKAUAoBQCgFAKAUAoBQCgFAKAUAoBQCgNfG46OJc0jBR0vzPyHWu4Vym9Io4nZGC1kys43fYDSKMt/qY2/lH71dhgv+TKM/wDIL+K9TR/jWb8EXo391S9xr8WQ/wDIWeCN3B77g6SxW8UN/wCU/vUU8B/xZLD/ACC/kvQk8TvPAImdHDMBohuCT00qCOLY5aNFiWXWoap8fA3di44zQpIwALDUDlzt1qO6ChNxRLRY7IKTN+oiUUB8JoCC2FvCMRJIlgAuqHqVvY38eR86tX43ZxT9Spj5Xaya9CeqqWxQCgFAKAUBAneIe18Cwy+7m657Xt8ulWu7fo9p1/BU70u27Pp+SeBqqWxQCgFAKAUAoBQCgFAKAUAoBQCgFARm3drrhkzHVm0Ve8/sKmopdstOhBfeqo69TnGNxjyuXkbMT6DwA6CtmEIwWkTEnZKb1kSmxNihwJJb5CbKg0L2569F8arZOT2fwx5lrGxe0+KXIt2E2dYaIiDuCA/qdTWZK2cnq2akaoRWiSPmN2DHILOi36MoCsPTQ+dd15FkHwZxZj1zXFFF2zstsPJlbUEXVrWuP3rWptVsdUY91Lqloy7bqH/DxflP/say8r/azWxP9KJ2q5ZFAQe+GP4UBAPak7A+XxH0+tWsSvfZr4FXMt2V6dXwKJsrGmGVJB8J1HeORHpWpbDfBxMiqzs5qR1SJwRcG45g+HSsFrQ+hT14nugFAKAUBqbVxohieQ/CNB3noPWpKob5qJHbZ2cHI5XxWzZr9q+a/je9/Wt3RaadD5/c9dep1PZOMEsSOPiFz4Hkw9awrYbJuJ9BVYrIKRuVGSCgFAKAUAoBQCgFAKAUAoBQCgFAcu2/tLjzM/wjsp8h18+dblFXZwS6mDkW9pNvoaeFgMjqg5swX1NqklLam2RRi5SUV1OmYDDC+g7KjIo8BpWBJtvVn0UYqK0RI14eigIXezAcXDtYXZO2tufiPSrOLZss+TKuXXvrfijzuuhEEVwQcp0OnxGvMp62s6xFpUtScquWBQHOd78fxcQQD2Y+wPn8X66eVbGJXsr18TFzLN9mi6cCDq0VDoO5uP4kIUntRnIflzU/UeVZGZXtnr4mzhW769HzRYaqFwUAoBQFM392hqkI6dtv+I+p9K0sGvnNmZn28oL6lQrQM0t24mP9+En/AFr9GH0PrWdnV8pr6GlgWc4P6l0rONMUAoBQCgFAKAUAoBQCgFAKAUBH7fnyYeVhzyEeun9alojusSIciW2uTOW1umASu6y3xUfhdvRTVfKelTLOItbkdGwSWQVim4Z6AUAoDwsdjegPdAaO28dwYXfqBZfzHQVLTXvmokV9nZwcik7D2NxopXb3j2Y/Fh2mP0Hma0r7+znGPqZePj9pCUn5fUgatlMmt08dwpwCbLJ2D8/hPr9arZVe+v6cS1iWbLOPJ8Do6msY2z7QCgPE0oVSzGwUEk+A1NepNvRHjaS1Zz/ZMPteJeSX3NWbz7KD/wC7q1bpdhUox5mRTDvFrlLkQ2NwxjkZG5qbfsaswkpRUkVZwcJOL6HvZuLMUqSD4WuR3jqPS9eWQU4uLPapuE1JHVYJAwBBuCLg+B1FYTWj0Z9AnqtUZK8PRQCgFAKAUAoBQCgFAKAUAoCK3oW+Flt+G/6ip8Z/qor5S/SkcyrbMIlt1T/io/G4/lNV8pfpMs4j/WR0jD+6PlWKbhkoBQCgFAKApO/GNLyJAmttSB1Y6KPT61p4UFGLm/aMvOscpKte2WHZWB4YRANI1tfvPNj61n2z3ycjQqr2QUSlb14DhYhrCyv2x58/1rWxbN9a+XAx8uvZY/nxIerJWOo7Cx3GhR+pFm/MNDWFdXsm4m/RZ2lakSNREwoCtb8bQyQiMHtSHX8o5/rYVdwq9093gUc63bDauv8A0fN2tnFIkBGrniMf0QemvnUeXZvs06Ikw6tlevV8SO37wFnSYDRhkb5jkfMfSrWDZqnBlTPr0amiqVfM8v25WPzw5D70Zy/+J1X+o8qycyvbPcupsYVm6va+hZKpl0UAoBQCgFAKAUAoBQCgFAKAx4mEOjIeTKVPmLV7GW1po5lFSTTOS4iBkZkbRlOU+Vb8ZKS1R89KLi3Fmuu20w00TNmLBs+RFLsVUjMcqjlY1Hc1tcX1JaIy3KS6M6zs/HxSIjI6lZFzp0LKdQQp15Vhm8Zzik17a6c+0NNbfWgPrYlASC6gjmCw0oD6Z1/EvTqOvL1oDBidpRpG0hYMqLmOTtm3gq3JoDEu2oCJSsitwSVkAOqsFVyvzsy+tdRi5NJHMpKKbZzbE4okTYt3CKhDs9zoWNlC5QSx6ACtic66YqL5GLCuy6bkuZJ4TDYiSOORcSuWVQyEzFSQRcaEXvryqDvGP4fYn7tk+P3NDGq5veZZikhiYIzSFGyCQg2FlGWxJ5dOdSV5FLltjw1I7ca5R3S46EeJVtfMLd9x9ataoqaMtW4+0gpeNmGUjiA30BA7Wv5fpVHNr1ipov4FmknB9SzbC3iw+LgE8EmaIsVzMCmo8HAPUVmGqSPHXQZl10Go177d9Ac72rOcZinEbKQoIF2AAVb3JPQXvWvVtoq1kY1u6+7SJsJs3FEC2IQg8rT9Bzt8qj7xj+H2JO7ZPj9zxPsjEMvbmjZTyvNcHutfSvVlUJ8F9jyWLkNcX9yrHaEfG4FzxMucrY6C5GrWsDodKt747tvUp9nLbu6EhujvVCmJALFUbMrOylUIU2YhyLdlufnVbIcbINLmuPpzLWMpVTTfJ8PXkdVwWLSWNZEbMjrmVhyIPI61kmwYdm7UingSeNrxSLnVmBS6nkbNYjzoDZ4y2vmFiLg3HIcz8qAwLtGPO65rFMtywyr2gSAGOjGw6cqAx7Y2xFhlVpSe2wjRFUu7ubkKqKCWOh+QBJsKA+bN2zFNGJEYqpYpaQGNgynKylHAIIIoDdMq8ri97c+p5D50Br4vacMSPJJKipGMzMWFgPGgM8eIVgCGBDctefX1oDXxW0445I4nazyhioseSAFyTyUDMNT3igM/tKWvnW17XzC1+6/fQGUUAoBQFU3v2CX++iF2A7S947x41fxMjb8EjPzMZy+OPM5ljcLMJ+LCEYtFw7OxXKQxYEWU3Guo8BV2UZKW6PhoUIyg4bZa89eBK7F2a82LRpWguskMizsSJUWHXgxDKQquRr2hcMRrpVDJxpJ7lyNHFyYtbHzN4/Ze7xkSLhjJJAqSvdiWlfEGbESXKakJol+v4edUi8ZdtbhMxmmkGF4kgxbM8jNYtKUXDXOT3Y4k5fi1APOvYxcnojmUlFasgtoYTESStDBkkiM8bqSWzuIsOIokK5bBRIufn8R7rVeqxpV/HLTgULcqNi2R14k3sr7PZI1VE4KjhYaKYqSDJkn42JLHJ2iQAq/0qizQXIrm9Ww3hljw6KiSPNiZJZIQQvs87qVDMVFpLIFAF7AA9asY9UpPVFbJtjGOjLbButJPHg443WHDoTiGsA7NICFhXIwylFAJ1PPLppemVLWzTw4DEjpXr1fE84P7P5gcGsq4WeOCFYDxC5aMJKX4kQVR9465QTcZbfENKrFoxf8ATvEZZVU4eDN7WQ8Za5ad04JYZBbJGGQ2OgOl6ApeJ3RkikMciQKolztChJjssZVALqM1ywJJA5DnWpVXvipaLR8dPIybbdknHV6rhr5+9DKuypRg48OrhDlEcjgnRSDnyaakg21tofKpnU3Uq/UhV0Va7PT/ANJra+yZYURhEuPgkxLYhIzGxjN8NFCqyRxKQrKynKLFTqSVIBrHnFxk4s2oTU4qSNfa25k0KYN3dbpDCLFrSRSIzSSFBka+dmGYhl5a5qmx6nZP5IhyblXD5sx7tbjTPDKyGIO8QhbVhxHMomlDkLcRstlvzFzpXWTDY0nz0/Jxiz3qTXLXh9NCex+68nEweGiiWBik3tLQK4hjhmZOIscjW+8PCCiwHMtYVVLZN76bmviOAMOmHaOOGSHhT5siFwipKoCtmdApsDbnzFAVPH7rex4qViFJkRAj82KqgQlrjRiwJIudLa1qYfGLl15GTnfDJR6cyrNsGdlmFo4+JEylQ7NG8hI7YRh931Ol9T4a99jNp8lqvLXx+Rx28E0+L0fnp4fM67u3JLLs6SKJYYpEiMEIVjlBEQCs3Y7PbJOgOgvzNhnX1OuWhp0XK2GppTbtYx8FDhmiwoGHaLLFxpHimVBZlkPBBUXsbWYHkdKhJiNn3Dxgi4UbYbK2FkgILOoiM2IaWVYgEN4+GVQXtbIPID5vL9nmIxGfJ7P28S0q8RmYIvCihj7JjKvZEbskCxbRqAtm3tlTF8JLh1jkbDFvu5GMakNHkurBWysOngSKAgd590cXjMjSDCOzQNCwYvlw7s5PGgGU55AhAucpugOlyKA9R7p4xcQz5oGjGJbFIWd87MMJ7PCrjJYAMAx1Pf4UBFv9mciwuiLhjeDDREMWtI0czSzu5EZOZswUNqbDpQG1u3s6YTTYlITwkxRXCQurRZVkMazzFLaBVUhbgaBuWbUCY3z3XmxkjFTGEOG9nGZmUjiTI2INgp/7USga6m/LnQENifs8kGYRx4RonxMsns8mbhKrxQxRvlVO1IgiY201kPauAaAv+z43UFGVFVCFjyszEoFUAtmGjXzC1zoBrrQG3QCgPhFAQG2N2YpSWH3bHmyi4PzX9qtVZc4cHxRUuw4WcVwZWcRutOvu5JB4NY+jWq7HMqfPgUZYNq5cRHs3GqLLxFHcJLf8qO7HfPT0CpyVy19TIu787m88gX8z8RvJRf61y8uqH7V+DpYd038b/JP7K2SsekSkE6GRvePgPwiqNuROzny8DQpx4VcufiSOPwkvCy4d1R7+83d11sbelcVOClrNao6uU3HSD0ZUJt15ySXlhLHUkuxJ88laKzaktEn9v7M14Nzera+/9G3gNl4yIWjxESi97Ziw9GjqOeRjz4yi/fmSwx8mHCMl78i5QNcC5ubanlc9az3z4GiuXEj9txYlsvs0iR2vmzDnytY5W8elTUyqWvaJv35EN8bnp2bS9+ZVMTu1O7FnlhZjzJdv7KuxzKorRJ+/MoSwrpPVte/Iw/wtL/mQf72/sr3v1fg/fmc9wt8V9/6JLZWzMVDomIiC69m5cXt3FNNaitvonxcXr7+ZPVj5FfBSWnv5GrjN3cTI2aWaJm7y7fTJpXccumC0in78yOeHfN6yafv6HrA7ExMRJiniS/OztY/MGOxryeVRP9yb9/U9hiZEP2yS9/Qt+yy/DUSsHce8yiwP6D6VQscXL4FwNGtTUVverG1UlMZEDKj35tyt16H6V7U4KXxrgeWqbj8D0ZUcfsDFStmlmhYgW1Yi3kI7VfhlUQWkU/fmZ08S+b1k0/f0NT+FZf8AMg/3t/ZXXfq/B+/M47hb4r7/ANG1s/YuJha8U8S352Zjf5qUsa4nlUTWkk/fmSV4l9b1jJL39C7wPcC+ptqe89azn8jTXLiZK8PRQCgFAKAUAoBQCgFAKAUAoBQHh4geYoDEcGvdQHpMKo6CgMoFAfaA8GId1AOEO6gPQFACKA88Id1AfOCvdQH3hDuoAYh3UB84I7qA9KoHKgPVAeDEO6gPnBXuoBwR3UB7AtQH2gFAKAUAoBQCgFAKAUAoD//Z"/>
          <p:cNvSpPr>
            <a:spLocks noChangeAspect="1" noChangeArrowheads="1"/>
          </p:cNvSpPr>
          <p:nvPr/>
        </p:nvSpPr>
        <p:spPr bwMode="auto">
          <a:xfrm>
            <a:off x="155575" y="-441325"/>
            <a:ext cx="3228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eg;base64,/9j/4AAQSkZJRgABAQAAAQABAAD/2wCEAAkGBxQTEhQUEhQWExUVFR8UGBUXFxwVGhocHxcWFhgbHRQYHCoiGRslGxQYIjEkJiouLi4vGyIzOD8tOygtLiwBCgoKDg0OGxAQGywmICYyLCw0LCw1NCwsNCw0LCwvLywsLCw3LjQsLCw0LCwsLCwsLiw0LCwuLCwsLCwsLCwsLP/AABEIAE0BDwMBEQACEQEDEQH/xAAbAAEAAgMBAQAAAAAAAAAAAAAABQYDBAcCAf/EAD4QAAIBAgMFBQUGBAUFAAAAAAECAwARBBIhBQYTMUEiUWGBkRQyQnGxByNScqHRFqLB0iRTYpLCF0OCsvD/xAAaAQEAAwEBAQAAAAAAAAAAAAAAAwQFAgEG/8QAMREAAgIBAgMGBQQCAwAAAAAAAAECAwQREiExQRMUUYGR8CJhcaHBIzJC0QUzFbHh/9oADAMBAAIRAxEAPwDuNAKAUAoBQCgFAKAUAoBQCgFAKAUAoBQCgFAKAUAoBQCgFAKAUAoBQCgFAKAUAoBQCgNfG46OJc0jBR0vzPyHWu4Vym9Io4nZGC1kys43fYDSKMt/qY2/lH71dhgv+TKM/wDIL+K9TR/jWb8EXo391S9xr8WQ/wDIWeCN3B77g6SxW8UN/wCU/vUU8B/xZLD/ACC/kvQk8TvPAImdHDMBohuCT00qCOLY5aNFiWXWoap8fA3di44zQpIwALDUDlzt1qO6ChNxRLRY7IKTN+oiUUB8JoCC2FvCMRJIlgAuqHqVvY38eR86tX43ZxT9Spj5Xaya9CeqqWxQCgFAKAUBAneIe18Cwy+7m657Xt8ulWu7fo9p1/BU70u27Pp+SeBqqWxQCgFAKAUAoBQCgFAKAUAoBQCgFARm3drrhkzHVm0Ve8/sKmopdstOhBfeqo69TnGNxjyuXkbMT6DwA6CtmEIwWkTEnZKb1kSmxNihwJJb5CbKg0L2569F8arZOT2fwx5lrGxe0+KXIt2E2dYaIiDuCA/qdTWZK2cnq2akaoRWiSPmN2DHILOi36MoCsPTQ+dd15FkHwZxZj1zXFFF2zstsPJlbUEXVrWuP3rWptVsdUY91Lqloy7bqH/DxflP/say8r/azWxP9KJ2q5ZFAQe+GP4UBAPak7A+XxH0+tWsSvfZr4FXMt2V6dXwKJsrGmGVJB8J1HeORHpWpbDfBxMiqzs5qR1SJwRcG45g+HSsFrQ+hT14nugFAKAUBqbVxohieQ/CNB3noPWpKob5qJHbZ2cHI5XxWzZr9q+a/je9/Wt3RaadD5/c9dep1PZOMEsSOPiFz4Hkw9awrYbJuJ9BVYrIKRuVGSCgFAKAUAoBQCgFAKAUAoBQCgFAcu2/tLjzM/wjsp8h18+dblFXZwS6mDkW9pNvoaeFgMjqg5swX1NqklLam2RRi5SUV1OmYDDC+g7KjIo8BpWBJtvVn0UYqK0RI14eigIXezAcXDtYXZO2tufiPSrOLZss+TKuXXvrfijzuuhEEVwQcp0OnxGvMp62s6xFpUtScquWBQHOd78fxcQQD2Y+wPn8X66eVbGJXsr18TFzLN9mi6cCDq0VDoO5uP4kIUntRnIflzU/UeVZGZXtnr4mzhW769HzRYaqFwUAoBQFM392hqkI6dtv+I+p9K0sGvnNmZn28oL6lQrQM0t24mP9+En/AFr9GH0PrWdnV8pr6GlgWc4P6l0rONMUAoBQCgFAKAUAoBQCgFAKAUBH7fnyYeVhzyEeun9alojusSIciW2uTOW1umASu6y3xUfhdvRTVfKelTLOItbkdGwSWQVim4Z6AUAoDwsdjegPdAaO28dwYXfqBZfzHQVLTXvmokV9nZwcik7D2NxopXb3j2Y/Fh2mP0Hma0r7+znGPqZePj9pCUn5fUgatlMmt08dwpwCbLJ2D8/hPr9arZVe+v6cS1iWbLOPJ8Do6msY2z7QCgPE0oVSzGwUEk+A1NepNvRHjaS1Zz/ZMPteJeSX3NWbz7KD/wC7q1bpdhUox5mRTDvFrlLkQ2NwxjkZG5qbfsaswkpRUkVZwcJOL6HvZuLMUqSD4WuR3jqPS9eWQU4uLPapuE1JHVYJAwBBuCLg+B1FYTWj0Z9AnqtUZK8PRQCgFAKAUAoBQCgFAKAUAoCK3oW+Flt+G/6ip8Z/qor5S/SkcyrbMIlt1T/io/G4/lNV8pfpMs4j/WR0jD+6PlWKbhkoBQCgFAKApO/GNLyJAmttSB1Y6KPT61p4UFGLm/aMvOscpKte2WHZWB4YRANI1tfvPNj61n2z3ycjQqr2QUSlb14DhYhrCyv2x58/1rWxbN9a+XAx8uvZY/nxIerJWOo7Cx3GhR+pFm/MNDWFdXsm4m/RZ2lakSNREwoCtb8bQyQiMHtSHX8o5/rYVdwq9093gUc63bDauv8A0fN2tnFIkBGrniMf0QemvnUeXZvs06Ikw6tlevV8SO37wFnSYDRhkb5jkfMfSrWDZqnBlTPr0amiqVfM8v25WPzw5D70Zy/+J1X+o8qycyvbPcupsYVm6va+hZKpl0UAoBQCgFAKAUAoBQCgFAKAx4mEOjIeTKVPmLV7GW1po5lFSTTOS4iBkZkbRlOU+Vb8ZKS1R89KLi3Fmuu20w00TNmLBs+RFLsVUjMcqjlY1Hc1tcX1JaIy3KS6M6zs/HxSIjI6lZFzp0LKdQQp15Vhm8Zzik17a6c+0NNbfWgPrYlASC6gjmCw0oD6Z1/EvTqOvL1oDBidpRpG0hYMqLmOTtm3gq3JoDEu2oCJSsitwSVkAOqsFVyvzsy+tdRi5NJHMpKKbZzbE4okTYt3CKhDs9zoWNlC5QSx6ACtic66YqL5GLCuy6bkuZJ4TDYiSOORcSuWVQyEzFSQRcaEXvryqDvGP4fYn7tk+P3NDGq5veZZikhiYIzSFGyCQg2FlGWxJ5dOdSV5FLltjw1I7ca5R3S46EeJVtfMLd9x9ataoqaMtW4+0gpeNmGUjiA30BA7Wv5fpVHNr1ipov4FmknB9SzbC3iw+LgE8EmaIsVzMCmo8HAPUVmGqSPHXQZl10Go177d9Ac72rOcZinEbKQoIF2AAVb3JPQXvWvVtoq1kY1u6+7SJsJs3FEC2IQg8rT9Bzt8qj7xj+H2JO7ZPj9zxPsjEMvbmjZTyvNcHutfSvVlUJ8F9jyWLkNcX9yrHaEfG4FzxMucrY6C5GrWsDodKt747tvUp9nLbu6EhujvVCmJALFUbMrOylUIU2YhyLdlufnVbIcbINLmuPpzLWMpVTTfJ8PXkdVwWLSWNZEbMjrmVhyIPI61kmwYdm7UingSeNrxSLnVmBS6nkbNYjzoDZ4y2vmFiLg3HIcz8qAwLtGPO65rFMtywyr2gSAGOjGw6cqAx7Y2xFhlVpSe2wjRFUu7ubkKqKCWOh+QBJsKA+bN2zFNGJEYqpYpaQGNgynKylHAIIIoDdMq8ri97c+p5D50Br4vacMSPJJKipGMzMWFgPGgM8eIVgCGBDctefX1oDXxW0445I4nazyhioseSAFyTyUDMNT3igM/tKWvnW17XzC1+6/fQGUUAoBQFU3v2CX++iF2A7S947x41fxMjb8EjPzMZy+OPM5ljcLMJ+LCEYtFw7OxXKQxYEWU3Guo8BV2UZKW6PhoUIyg4bZa89eBK7F2a82LRpWguskMizsSJUWHXgxDKQquRr2hcMRrpVDJxpJ7lyNHFyYtbHzN4/Ze7xkSLhjJJAqSvdiWlfEGbESXKakJol+v4edUi8ZdtbhMxmmkGF4kgxbM8jNYtKUXDXOT3Y4k5fi1APOvYxcnojmUlFasgtoYTESStDBkkiM8bqSWzuIsOIokK5bBRIufn8R7rVeqxpV/HLTgULcqNi2R14k3sr7PZI1VE4KjhYaKYqSDJkn42JLHJ2iQAq/0qizQXIrm9Ww3hljw6KiSPNiZJZIQQvs87qVDMVFpLIFAF7AA9asY9UpPVFbJtjGOjLbButJPHg443WHDoTiGsA7NICFhXIwylFAJ1PPLppemVLWzTw4DEjpXr1fE84P7P5gcGsq4WeOCFYDxC5aMJKX4kQVR9465QTcZbfENKrFoxf8ATvEZZVU4eDN7WQ8Za5ad04JYZBbJGGQ2OgOl6ApeJ3RkikMciQKolztChJjssZVALqM1ywJJA5DnWpVXvipaLR8dPIybbdknHV6rhr5+9DKuypRg48OrhDlEcjgnRSDnyaakg21tofKpnU3Uq/UhV0Va7PT/ANJra+yZYURhEuPgkxLYhIzGxjN8NFCqyRxKQrKynKLFTqSVIBrHnFxk4s2oTU4qSNfa25k0KYN3dbpDCLFrSRSIzSSFBka+dmGYhl5a5qmx6nZP5IhyblXD5sx7tbjTPDKyGIO8QhbVhxHMomlDkLcRstlvzFzpXWTDY0nz0/Jxiz3qTXLXh9NCex+68nEweGiiWBik3tLQK4hjhmZOIscjW+8PCCiwHMtYVVLZN76bmviOAMOmHaOOGSHhT5siFwipKoCtmdApsDbnzFAVPH7rex4qViFJkRAj82KqgQlrjRiwJIudLa1qYfGLl15GTnfDJR6cyrNsGdlmFo4+JEylQ7NG8hI7YRh931Ol9T4a99jNp8lqvLXx+Rx28E0+L0fnp4fM67u3JLLs6SKJYYpEiMEIVjlBEQCs3Y7PbJOgOgvzNhnX1OuWhp0XK2GppTbtYx8FDhmiwoGHaLLFxpHimVBZlkPBBUXsbWYHkdKhJiNn3Dxgi4UbYbK2FkgILOoiM2IaWVYgEN4+GVQXtbIPID5vL9nmIxGfJ7P28S0q8RmYIvCihj7JjKvZEbskCxbRqAtm3tlTF8JLh1jkbDFvu5GMakNHkurBWysOngSKAgd590cXjMjSDCOzQNCwYvlw7s5PGgGU55AhAucpugOlyKA9R7p4xcQz5oGjGJbFIWd87MMJ7PCrjJYAMAx1Pf4UBFv9mciwuiLhjeDDREMWtI0czSzu5EZOZswUNqbDpQG1u3s6YTTYlITwkxRXCQurRZVkMazzFLaBVUhbgaBuWbUCY3z3XmxkjFTGEOG9nGZmUjiTI2INgp/7USga6m/LnQENifs8kGYRx4RonxMsns8mbhKrxQxRvlVO1IgiY201kPauAaAv+z43UFGVFVCFjyszEoFUAtmGjXzC1zoBrrQG3QCgPhFAQG2N2YpSWH3bHmyi4PzX9qtVZc4cHxRUuw4WcVwZWcRutOvu5JB4NY+jWq7HMqfPgUZYNq5cRHs3GqLLxFHcJLf8qO7HfPT0CpyVy19TIu787m88gX8z8RvJRf61y8uqH7V+DpYd038b/JP7K2SsekSkE6GRvePgPwiqNuROzny8DQpx4VcufiSOPwkvCy4d1R7+83d11sbelcVOClrNao6uU3HSD0ZUJt15ySXlhLHUkuxJ88laKzaktEn9v7M14Nzera+/9G3gNl4yIWjxESi97Ziw9GjqOeRjz4yi/fmSwx8mHCMl78i5QNcC5ubanlc9az3z4GiuXEj9txYlsvs0iR2vmzDnytY5W8elTUyqWvaJv35EN8bnp2bS9+ZVMTu1O7FnlhZjzJdv7KuxzKorRJ+/MoSwrpPVte/Iw/wtL/mQf72/sr3v1fg/fmc9wt8V9/6JLZWzMVDomIiC69m5cXt3FNNaitvonxcXr7+ZPVj5FfBSWnv5GrjN3cTI2aWaJm7y7fTJpXccumC0in78yOeHfN6yafv6HrA7ExMRJiniS/OztY/MGOxryeVRP9yb9/U9hiZEP2yS9/Qt+yy/DUSsHce8yiwP6D6VQscXL4FwNGtTUVverG1UlMZEDKj35tyt16H6V7U4KXxrgeWqbj8D0ZUcfsDFStmlmhYgW1Yi3kI7VfhlUQWkU/fmZ08S+b1k0/f0NT+FZf8AMg/3t/ZXXfq/B+/M47hb4r7/ANG1s/YuJha8U8S352Zjf5qUsa4nlUTWkk/fmSV4l9b1jJL39C7wPcC+ptqe89azn8jTXLiZK8PRQCgFAKAUAoBQCgFAKAUAoBQHh4geYoDEcGvdQHpMKo6CgMoFAfaA8GId1AOEO6gPQFACKA88Id1AfOCvdQH3hDuoAYh3UB84I7qA9KoHKgPVAeDEO6gPnBXuoBwR3UB7AtQH2gFAKAUAoBQCgFAKAUAoD//Z"/>
          <p:cNvSpPr>
            <a:spLocks noChangeAspect="1" noChangeArrowheads="1"/>
          </p:cNvSpPr>
          <p:nvPr/>
        </p:nvSpPr>
        <p:spPr bwMode="auto">
          <a:xfrm>
            <a:off x="307975" y="-288925"/>
            <a:ext cx="3228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://www.caastlc.org/images/layout_02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38" y="3941064"/>
            <a:ext cx="1992910" cy="5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mwalliance.org/sites/default/files/homepage_logo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014604"/>
            <a:ext cx="1713181" cy="5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4" descr="data:image/jpeg;base64,/9j/4AAQSkZJRgABAQAAAQABAAD/2wCEAAkGBxQHBhUTExQUFhUXFxUZGRgYFRgVGxgZHxkaHRscFhwdHCsgGBwxJyAWJTUiJSkrLi4uHR8/ODUsNygtLisBCgoKDg0OGhAQGyslICUrLTEwNzcwLCwuNywvMiwsNDUsLC03LC8sNzUsLCwtLC4sNywsLiwsLDQrNCw0LiwsLP/AABEIAMIBAwMBIgACEQEDEQH/xAAcAAEAAwADAQEAAAAAAAAAAAAABQYHAwQIAgH/xABGEAABAwIEAgcDCgIIBgMAAAABAAIDBBEFBhIhBzETIkFRYXGBMpGhFBUjQlJicoKSorGyCBYzY8HC0fBDU2Rzo9IXJDT/xAAZAQEAAwEBAAAAAAAAAAAAAAAAAQMEAgX/xAAoEQEAAgIBAgQGAwAAAAAAAAAAAQIDETESIQRBUbETIiMycfCBkcH/2gAMAwEAAhEDEQA/ANxREQEREBERAREQEREBERAREQEREBERAREQEREBERAREQEREBERAREQEREBERAREQEREBERAREQEREBERAREQEREBERAREQEREBERAREQEREBERAREQEREBERAREQEREBERAREQEREBERAREQEREBERAREQEREBERAREQEREBERARFH45jEeCUJklO3IAc3HsDR3/wUTMRG5RMxEbl3nvEbCSQANyTsB5qq4rn+monEM1TO+5s39R5+l1MYXiEWY8H1AAseC17DvY26zXf75WWRZlwZ2B4s6I3LfaY77TDy9RyPl4rNny2rWLU4UZslq1ia8NBypnF2P4u6IxtYBG5ws4uNw5osTYd/crFjdacOwiWVoBLGOcAeRIHasq4fT9DmyL7wkb+wn/ALSs4m2V6j/tuTDktbFMzPfuYrzbHMzyrFDxLaTaaAjxY4O+Bt/FXfD61mI0TZY7lrhcXBabeR3WF4dRuxGvZE3m9wb5X5n0Fz6LeKaBtLTtY0Wa1oaB3ACwUeFyXvvq4R4e97b25UUVVZggpMYZTPfaR4uO4H6rXHsJ3t5eIvKrVFonhoiYngREUpEREBERAREQEREBERAREQEREBERAREQEREBERAWPZ9lqJcbJnYWNFxEObdPe08iTsT28u4K855zG/AIYuj0l73E2cLjQ0b8j3lvxXBhuaqTMlP0M7Wsc7mySxaT9x3f3cj3LLnmt/p71LPlmt/k3qVFyjmA4BiNzcxPsJG+HY4eI+IutGzbg7cyYIHRkF7RricOTrjlfucLetu5VTMeQH015KW72/8s+2Pwn648Ofmv3h9mQ0NR8kmJDSbMLttD77sN+QJ9x89qce6fSycSqpuv078SrOW5fkuYoCdrSsB7LXdpN+7mVq+dzpypP+AfzBU7iJgvzbXtrIx1XOBeB9WQG4Pkbe/wA1bc9PvlCY97WfF7V1irNK3rPk6x1mlb1lUuFuGdNXvqCNoxob+Jw39w/mV5zHjLcDwt0rtzyY37TuweXafAFcOV8PGB5cY11mkNL5CdrE7uufDl5BUipimz7jhLLtp4yWhxGwHaQO152NuwWv49xvFjisfdLqN46RWOZVykpJ8yYqdI1yPOpzjsBftcfqt/0sFtWF076TD2Me8yOa0AvIsXeK4sFwiLBaMRxNsOZJ3c497j2ld9d4MPw+88y7w4ujvPIiItC4REQEREBERAREQEREBERAREQEREBERAREQEREFVzVlyLMNcL1GiVrbBnVdsSTctuHb+fYFUq7h3UwewY5R4HQT6O2+K72ecs1OJ4+ZIoS9hYwX1MG4vfZzgV0KPBsWov7MTN8OnjI/SX2+C8/LETed0n8xtiyRE2ndZfeHYriGV+rJFI6IfVeC4AfdkFw33keCm3mgzyzY9FUW8A//SUfEeC+aOsxmn9qBkg+8Ygfe2QD4Ltu1V5/+zhYv9pktO53mCXtI966rHbp769Jifd1WO2u+vSYn3SmH0UtVhT6WsAf1dPSDlKw8j3teLb+NiLqQlw1s+HNheS4N6K5+1oc1wv5lov6r6oC2Kla27htye/W8eBOo3PqV21rrWNNMVjSHx7DX4xphLiyA7ykHrP32jb9kdpPkBzNu6wRYTQgdSKJg7SGtA8yuWb6aMtDy1xGxbpLh4gOBHvBUJPlGlqqjVOJJnDe8sr3W8m3DQPIKJiYndY7rcVMW93mY/Ebn3hGYxxJpaG4i1TO+71WerjzHi0FU3EM6V+OAtiDmNPZAxznerwC73WWqUmAUtH/AGdPC094jbf32upA2jb2AD0CqtiyX5tr8PSxeM8Jh+zF1T62n/NadLAJHy4JAZA4PMUesOBBDtIvcHcG9131xfKGfab7wvtjw8bEHyN1oiNQ8y09Vpl9IiKXIiIgIiICIiAiIgIiICIiAiIgIiICIiAiIgo3EmGo1wugdPZ2phZG54uebTpad/r7+AVeiynVyQdJUzNgZ2mWUk+69vQkLVKxr3UrujID9J0lwuA621x2i6w3F6uerrXfKHPdI0kEOPskcwByb6LB4mta26p3O/6Y88RWdzvukp4MOoju6eqd920MZ9SC73XXTfijGm0NJTM7tTOnffzkJBP5V28u5TmxwhwGiL/mOHP8A+t/DxU9W4hSZQvHSsEtSNnSv62g9tz3/dbbxKois66p1EfvHmpiszG51Efv8o+KgrXUvSTz/JIu8noifwxR2JPgbKNqa2njdaNklS77dQ52kn7sTTv+YnyXRqaqbGq8F5dLI42aOfPsaOTR4BXGOhiyPhwmlDZKt4PRt5tYe0jwHa7t5C10j5t64jznumPm449ZR0kT8Mow+rkdEHbspYNMDnj+80ACNnmC71UrkaifjM5me0R07HdSJg0te/vf2yW23cTc91rKkSSS4xiV3EvllcBc9pJsPIfwC3DCqBuGYcyJnssaB5ntJ8Sbn1V3h69dt+ULMMddt+UO2sk4+5j+T4dHQsPWltJL4RtPVB83C/5D3rVqqobSUzpHkNYxpc4nkGgXJPovJmacbfmTMM1S4G8juo3mQwbRsA77W5dpPevQbUR0Te4e4L0NwChEWRnEC2qolPuaxv8AlWHZkws4JjL6c+1G2IP3v1zExz7eAc5wHgAt84HR6OHkR75Jz/5XD/BBfkWXcVeItRlXGYoKYQkmPpH9IxzrXcQ0Czhb2XfBVXDONtVDM41McL26DpbG10ZL7jTqc57rN9omwJ5d6De0Xm+s4vYnUVGpskUQvsxkLSLeJfqcfeFaYOOHR5ebrg11ly0gHRFYWs8nc739kX3B3AIQbOi82y8XcUkqdQliaPsNhbp/dd/7luGVMzDF8mRV02mIGNzpCTZrdDnNeQTybdpI8LILEiw/M/GyWSoLaGJjWAkCWUFzneLWAgMH4rnvAVYh4t4p0l/lDHfdMMVvg0H4oPS6LPeGPEb+tsjoJmNjqGN19S+iRoIBLQblpBIuLnnsedoLiTxPqcvZqdTUwgLWMj1mRjnHW4FxAs8WGks7O0oNfRYhgvGuWGhldVRxySdUQxxNdGD7Wp0r3OcA32ALXO527V0MI4o4lmPM0EDJIYmyTMaWxxtdZmq7rl+rk0ON9uSDfkWQZy4zCkqXRUDGSFpIM0lyy459G0EF4+8SB3XG6o54t4o+W4qWD7ohit8Wk/FB6XRZNw34rPxvFG0tY1gkfcRyMBaHOAvpe0k2JsbEG3ZYKT4tZ7myhJTspxEXyCRzukaXANbpAsA4bkk+4oNGRYHhXGurZWA1LIXRAOJbHG5jnOsdIDnSENF7XNjsDYEqMxDi/iVVUFzHxQt7GMia/bxc8Ek+It5IPR6KkcKM3yZuwN7pw0SxSaHFosHgtDg63YdyCPDxsLugIiICg8RypT4jizZ5G3cBYt+q8jkXjtt8dr3spxFzasW7SiaxPLOc75vLHupaY6Q3qveNuWxYzu7ifQKgALZMyZShx3rH6OX7bRz/ABj6w9x8VB5XyK7DsZ6Scsc1ljHpubu7HOBG1u7fcjuWHLhyWv34Y8mLJa/dz5XwVmVsIdV1O0mm57dDTyY3752B8Tbzz3GsUfjOIulfzPIdjW9jR/vc3Vr4oYwZK1tMLhjLOd2ankbDxAHxPgqKHgnmFVntET8OvEe6vNaI+SOIWnhxR/KsztJ5Rse/12aP5r+i15Z1wrpHxVUz3Me0FrA0lpAO7ibEjfsWhyPEbCSQABck7ADtJWzwsaxtXho1RmPHbMfzfgDaRh69Qev4QtIv+o2b4jUs64P5f+fc5sc4Xip7TP7i4H6Nv6ut+QqEzvmE5ozPNU76CdMQPZE3ZnlfdxHe4rTeEeP4dljLP01VC2eZ5fIDe7QNmNO3YN/NzlpXsyz3UfKs7Vrv+omb+hxZ/lW98G4+j4cUvj05988hHwsvOOKVHyvFJpPtyyv/AFPc7/Fejck1gwXhLBO7lHSulPoHPQYfxMxP52z3VPBu1snRN8owGG3hqDj6rQ+BuAQ/ME9ZPFG4l7mtc9odpjY0ai242uS4H8KxV8hfdzjdxuXHvJ3J991vmJD+qfAoM9l76drCO3XOev6jW/3IMIqZxU1T3taGh73ODQLBoc4kNA7AL29FteX8DpsD4OPqpqeF8slPJKXPY1xOu/QtudwLGMbdqxSkpHV9WyJvtSPZG3ze4NHxIW7ccqpuFZHhpWbCSSNgH93ENX8RGPVBgZ6rO+w9613ivKcv5Hw/DGm12NdLbt6MN2PgXu1ebFQMi4b875ypYbXBma534WfSO+DSPVTvGnE/nDP0jQerAyOIedtbvi+3oiXFwgwFmPZ1YJWB8UTHyua4XaSLNYHDkd3Xt26fNWP+kFLHHidJCxjGubHI9xDQDpc5rWDbs6r1RcAyxX4xSmWkhlezUWFzHtZuLEjd4J5jwXfk4eYtK67qSZx73SROPvMiITHAiiNRncyD2YoJC4+Li1oB/cfyqm5nxP55zHUVF7iSWRzfwXsz9oatRylhM+ROHmJVNRGYZ3jQwEtJtp0xnqkj25D29ix6mpnVUzIme09zWN/E4hrfiQg3LhJw+pzgMdZUxMlllGtjZAHNjZ9SzTsXEWdc8rgC295LjFLFgOTiYoomSyuELHtjaHNDg7pNJAu3qB4uPtK/YfSNoKCOJgs2NjWNHc1oAH8Fiv8ASFxPpcWpqYH2GPlcPF50t9bNf70GeZNwkY5mqmpyLtklbqHK8bbveNuXVa4LXeOrIMMyhBDHFE0umaGBrGt0MY1xOiw2+q3ycsgy/gNXjkr/AJJE+R0YbqLHNYW6rgblw52dy7ipiXh9i81tVLO63LVLG63leTbsQdXhvRHEM90bG32mbISOwRgyH+W3qpXjPifzjn6VoPVhZHEPMDW74vI9FbuEGTqjL2Mz1VZC6FrIS1mpzDfUbvPVcbWDf3LIcSrjieIyzu5yyPkP5nF1vjZEtS4E5YhxRlRUzxRyhj2Rxh7Q8NcG6nmx2vZ0e9tt+9Znj0zKjHah8Qa2J00xjDRZoZrdp0gbAWtyW35Yd/VPgiZ9g90MswP35SRDf3xBYABpZYC+2w7+5EPRHAjDfkeSelPOeaR/5W2jH8hPqtGUZlnDBg2XaenH/CijYfEho1H33Kk0BERAREQEREH4RcL8bGGnYAei+kQFnPG/MfzTlb5Ow/SVV2eUQt0h9bhn5z3LRl594j4HieZ82Syto5zE36OLZv8AZtvvu7tJc7yI7kFIy3gM2ZcXbTQButwcbuJa1oaLkuIBIHIcjuQrhU8G8QpqZz3PpNLWucfpZeQFz/wVd+CeTpcCjnqKmJ0czyI2Nda4jFnE7H6xt+gK+ZtjklytVNiaXSOgmaxo5lxYQ0D1IQeR2nU262/OGIfNvAqkjBs6eGjjHkWCR3ppa4eqzQ5AxPT/APhn9zf/AGV/4m5ercQwrDqaCmlkZBTN16Q2wk0sYAbnmA136kGXZdw354x+CntfpZY2H8JcNf7dRWtf0hcS0UVJSj6z3ykeDG6G/wA7v0qM4R5Iq6HOTZ6qnkiZFHI5pfbd5AYALE9jnn0X5xby9X4/nNz4aWZ8TI442OAbY2u5xF3d7iPRBW+D+GfOfECC4u2IPmd+UWb+5zD6Ka4+4l8qzZFAOUENz+OQ3I/S2P3q0cEMpz4JNUzVMLonOEcbA619N3OedididHuVHznlTEsazZVTiimLXyu0kBu7G2Yw7u+y1qCS4B4eJcyT1DvZghtfudIef6WP96zrE644pics55yySSeWpxdb0vb0XoHg5lmTA8rSiojdHJNK4ua61wwNDWg2/MfzLJMycNa7AqtzWQSTxAnRJE0yXb2amt6zXWtfa3cUGzcPmsy1wthleQGiB1Q8/jvL/AgegWSf/MOKBlzJCO3+xH+qiGYVitfRtpuhxB0TbaYnMnEYty2dZgt2X5LQ+HPCWSmr2VNeGjQQ5kAId1huDKR1duekX3tc9hDk4yYpLFkKignI6ecsfKALewzU8AdgD3R+5UPhNhnzpn+nBF2xF0zvyDqn9ZjVz4z4FXZgzOzoKaWSKKINDmgWL3OLn2uR2aB6Fd/ghlKowWuqZ6qF0TixkcYda5BJc/keW0fuQa4vLfE/EfnPPtU6+zH9E3wEYDD+4PPqvUi8/cSOG9XBmGaop4nTwzPdJ9H1nsc46nBzOZ3JILQdudkFz4BYeKXKEkxteaZ5v91gDAD6iQ+qpON8Xq8YzMKeSHoRLII/og67A4hpvfe4APqqxS4dikdI6njhxFsbydUTY6hrHX56m2tv2359qtmTOEFRiFS19c3oYQQTHqBkkHd1TaNveb6u4DmAteI5lqJOCclVVOHTVDXMbpaGdWR/RtIA+7d/qsMpKR1fVshb7Uj2Rt83uDR/FbxxpwipxPCKWmo6d8jGvL3CMABoazSxu5G3Wdt91UzhpkSsgzrBLU00kUURdIXPDbFwaQwCxO+otPogtvHWrGF5MgpGWAkkY3T/AHcTb7fm6JZPkDDPnfOtJFa46Vr3fhjvIb+HVt6rReNOB12YMxRCCmlkiiisHNAtrc4l/MjsEfxTgtk2pwrMctRVQPi0xaGa7bue4XIsTyDbfmQbQiIgIiICIiAiIgIiICIiAiIgIiICIiAiIgIiICIiAiIgIiICIiAiIgIiICIiAiIgIiICIiAiIgIiICIiAiIgIiICIiAiIgIiICIiA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26289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4" name="Picture 26" descr="http://www.komu.com/images/news/amerenNEW.jp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138" y="3877396"/>
            <a:ext cx="1567394" cy="7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ksdk.com/images/640/360/2/assetpool/images/120706045239_070612_laclede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080" y="4004191"/>
            <a:ext cx="1882496" cy="6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sedalianewsjournal.com/wp-content/uploads/2013/07/RenewMo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857" y="2563102"/>
            <a:ext cx="1080874" cy="10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32" descr="data:image/jpeg;base64,/9j/4AAQSkZJRgABAQAAAQABAAD/2wCEAAkGBwgHBgkIBwgKChULGB0bDRgYDRscFRsiHR4iIiEhHiggKCgmJCIxLSQgLD0tMSwwLzcuHCQzPTQsNy4tLiwBCgoKDg0OGBAQGy4mICIrNyw0LzQ3NDQuLCwwLywsLCwsLCw3LDQ1NDc3LC00LC4sNCwxLDcsLS8wLCwsLDQsLP/AABEIADgAXgMBEQACEQEDEQH/xAAaAAACAwEBAAAAAAAAAAAAAAAABQIDBAYB/8QANBAAAQMDAgMGAwcFAAAAAAAAAQIDBAAFERIhEzFRFBUiQVSSYXGBBiMyQlORoTNEwdHx/8QAGQEBAAMBAQAAAAAAAAAAAAAAAAECAwQF/8QALhEAAgECBAUDAwQDAAAAAAAAAAECAxEEFCFREjFBUpEFYYET0fAycaHhFSOS/9oADAMBAAIRAxEAPwDs8jqKyNAyOooAyOooAyOooAyOooAyOooAyOooAyOooAyOooAyOooAyOooAyOooDtOwQh/bM+0VpZFNRFdpEFltyK4y00oqSNQTkaCd1bfDIxzzXmYvFRjF05aNtL4b1fg9LDYaTkqkdVZ/wDSWiGsOPHko4q4LTQV/TBSNWOp6fL/AJXdSk5riasum/57HDVioPhTu+u3wLHZzXbJEeJYVyuAdKlJKAM4+NcssXLjlGFNu2h2RwUeCM51FHi1s7lUy7wYKoyJVnLanRlweHwDVgZx+9Uq+oRpOKnHV8/bUtS9OdXicJppaL30voarhNtsKQ60YLaw0yXVHYDA5D5mt6uKhCTjblG/5/BlRwU6kVK9ryUf7+CuLKL62s/ZtxtLmPEVN6QD5881Snipzs/ptJ9S1TCU4J/7U2uln4MxvDJacfa+zzrjaM+MBOnCeZ+W1Yv1B2clTbS6/t8Gv+OV1F1UpPp11Ll3OKtTLcKyLlKWgLWBpGkK5ZJ861ljdUoQbdr/ALFFgLJupUUUnbrrYgu7R2Yzz8mwuM8BaUuggbBX5geR+nUVR49xi5TptWevz+fyiy9PUpqMKid02vjobkyID1zEGHAQ/gZeWANKM8s9SeldKxEZVFCCvu9jmeFlGl9SbtsurGfd8P0zXtFdNkctzydHaebJcjpfI/CKyq04yWsbmlKpKL0lY51VhU9MeQC2koSFYCcI1E7J64wNz8a8p4DiqNK2ivbpfb7nqrHKME9dXb3tv9h9FgRIyA61FbZOMn4V6dLD04K8YpM8ypXqTdpSujk02x4qeU/CgSlOqJBMwg7nYbV5ccFO7c6cZNu97nrvG0rRUakopK3L7jRdubXKuKZbrDaXGktMjiDYJH8b11ZRtzUuTior2sjkzijGnw81Jyfz/QtTZ7muBIQ6qOtcgNob+9G6EHJx/FcWRxLpSjKzbsvhfiOzPYZVION7K7+WbI1udjuOq7shRlBCtB7USckY5Hy+NdNPCyjdqnFO25hVxUJJJ1G1dXVlyMr9gcatSGWbkorITrbL+Gt/xfSsn6bUVFRjJ32vp7mkfUqbrOUoq29tfY0uRJiZ08R2IslEvATiRpUEpAGBitpUK0Zz4YpqXvbRGcMRRlCneTUo36X1fUvgWt1ixz4TvDddkBRCC6SE5GEjJ6VanhJxw84S5yv8bfczq4uE8TCcdFG2tvLGtitybZbGY+lIVjLpHmrzrqwlBUaSh5OTF4h16rl06fsMa6TmCgIIbShS1Abr51VRSbe5Lk2ktjJenuBbH1dRgfWpfILmJIamEFAC7e7w0k4DJ4h0jPPrnFVRZlCXoTdvaPDYfcVnjas68npUaWBphPR4sqGZLmgNNeEkeajUohhLeEtcp9o5DxQ00cc98qxR6g1zoUZd1hRwygFWVO7cwBgA1LWoT0PbxHbiNRXYaUNKbVhsY2Oryo9Ahhb4SYjaio61ubuqPMn/AFUpWIbNdSQFAFAFAKb9LUx2dpLgb4h8RKNWAPhVZMlGHtLqYbjseUl5S1JQ39xpwSd/ntUXJGFyIYXEaZDaS4rxHQOQGTUshGOBNccmt9sCFokBRZ8A2xnb9v8AFQmS0RjSJctMRpp1CC7qXnhjYZwKasHr8mZBkPh6Qh7Q0VZ4YBB5J/ml2hzIyJ0xp1KlqC0xwjj5SOZG5pdixdLuUhL0osKyAUIaGPzK8/2qWxYiX5bU1tjvEOK1AKBZIH0NRqB/VypV2lj9dv3iq8cdy/057MO0sfrt+8U447j6c9mZloirnIlKkoJQkhI1DG/nUcUdxwT2ZG4MxJzaEKlJb0HKSFjOaOUX1ChPZmduBGSpS3Lit1WCElTgOnPPFReO5PBPYk/BgvQ2I3aQng/hIWM0vHccE9mQXboiloUi4La0JCRpcSNhS8dxwT2AW2FwloVOUsuFJWS4CSEnIHypeO44J7F4ixeDMBe4vaDle4JGdhirJp8irUlzRSLOwGRED7wIOsK2z0pboRcIcRPamnnXZj2nPDK8afntRINjirEGDuW2egj+wVzZLD9i8HTnK/ew7ltnoI/sFMlh+xeBnK/ew7ltnoI/sFMlh+xeBnK/ew7ltnoI/sFMlh+xeBnK/ew7ltnoI/sFMlh+xeBnK/ew7ltnoI/sFMlh+xeBnK/ew7ltnoI/sFMlh+xeBnK/ew7ltnoI/sFMlh+xeBnK/eyxu2xWW1ojMoY14yUpA5VpToU6f6EkZ1K1Sp+ttk+zr1BXHXkbHYb71pYzPWo5bKfvlkJ5DaliC+pB/9k="/>
          <p:cNvSpPr>
            <a:spLocks noChangeAspect="1" noChangeArrowheads="1"/>
          </p:cNvSpPr>
          <p:nvPr/>
        </p:nvSpPr>
        <p:spPr bwMode="auto">
          <a:xfrm>
            <a:off x="155575" y="-274638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4" descr="data:image/jpeg;base64,/9j/4AAQSkZJRgABAQAAAQABAAD/2wCEAAkGBwgHBgkIBwgKChULGB0bDRgYDRscFRsiHR4iIiEhHiggKCgmJCIxLSQgLD0tMSwwLzcuHCQzPTQsNy4tLiwBCgoKDg0OGBAQGy4mICIrNyw0LzQ3NDQuLCwwLywsLCwsLCw3LDQ1NDc3LC00LC4sNCwxLDcsLS8wLCwsLDQsLP/AABEIADgAXgMBEQACEQEDEQH/xAAaAAACAwEBAAAAAAAAAAAAAAAABQIDBAYB/8QANBAAAQMDAgMGAwcFAAAAAAAAAQIDBAAFERIhEzFRFBUiQVSSYXGBBiMyQlORoTNEwdHx/8QAGQEBAAMBAQAAAAAAAAAAAAAAAAECAwQF/8QALhEAAgECBAUDAwQDAAAAAAAAAAECAxEEFCFREjFBUpEFYYET0fAycaHhFSOS/9oADAMBAAIRAxEAPwDs8jqKyNAyOooAyOooAyOooAyOooAyOooAyOooAyOooAyOooAyOooAyOooAyOooDtOwQh/bM+0VpZFNRFdpEFltyK4y00oqSNQTkaCd1bfDIxzzXmYvFRjF05aNtL4b1fg9LDYaTkqkdVZ/wDSWiGsOPHko4q4LTQV/TBSNWOp6fL/AJXdSk5riasum/57HDVioPhTu+u3wLHZzXbJEeJYVyuAdKlJKAM4+NcssXLjlGFNu2h2RwUeCM51FHi1s7lUy7wYKoyJVnLanRlweHwDVgZx+9Uq+oRpOKnHV8/bUtS9OdXicJppaL30voarhNtsKQ60YLaw0yXVHYDA5D5mt6uKhCTjblG/5/BlRwU6kVK9ryUf7+CuLKL62s/ZtxtLmPEVN6QD5881Snipzs/ptJ9S1TCU4J/7U2uln4MxvDJacfa+zzrjaM+MBOnCeZ+W1Yv1B2clTbS6/t8Gv+OV1F1UpPp11Ll3OKtTLcKyLlKWgLWBpGkK5ZJ861ljdUoQbdr/ALFFgLJupUUUnbrrYgu7R2Yzz8mwuM8BaUuggbBX5geR+nUVR49xi5TptWevz+fyiy9PUpqMKid02vjobkyID1zEGHAQ/gZeWANKM8s9SeldKxEZVFCCvu9jmeFlGl9SbtsurGfd8P0zXtFdNkctzydHaebJcjpfI/CKyq04yWsbmlKpKL0lY51VhU9MeQC2koSFYCcI1E7J64wNz8a8p4DiqNK2ivbpfb7nqrHKME9dXb3tv9h9FgRIyA61FbZOMn4V6dLD04K8YpM8ypXqTdpSujk02x4qeU/CgSlOqJBMwg7nYbV5ccFO7c6cZNu97nrvG0rRUakopK3L7jRdubXKuKZbrDaXGktMjiDYJH8b11ZRtzUuTior2sjkzijGnw81Jyfz/QtTZ7muBIQ6qOtcgNob+9G6EHJx/FcWRxLpSjKzbsvhfiOzPYZVION7K7+WbI1udjuOq7shRlBCtB7USckY5Hy+NdNPCyjdqnFO25hVxUJJJ1G1dXVlyMr9gcatSGWbkorITrbL+Gt/xfSsn6bUVFRjJ32vp7mkfUqbrOUoq29tfY0uRJiZ08R2IslEvATiRpUEpAGBitpUK0Zz4YpqXvbRGcMRRlCneTUo36X1fUvgWt1ixz4TvDddkBRCC6SE5GEjJ6VanhJxw84S5yv8bfczq4uE8TCcdFG2tvLGtitybZbGY+lIVjLpHmrzrqwlBUaSh5OTF4h16rl06fsMa6TmCgIIbShS1Abr51VRSbe5Lk2ktjJenuBbH1dRgfWpfILmJIamEFAC7e7w0k4DJ4h0jPPrnFVRZlCXoTdvaPDYfcVnjas68npUaWBphPR4sqGZLmgNNeEkeajUohhLeEtcp9o5DxQ00cc98qxR6g1zoUZd1hRwygFWVO7cwBgA1LWoT0PbxHbiNRXYaUNKbVhsY2Oryo9Ahhb4SYjaio61ubuqPMn/AFUpWIbNdSQFAFAFAKb9LUx2dpLgb4h8RKNWAPhVZMlGHtLqYbjseUl5S1JQ39xpwSd/ntUXJGFyIYXEaZDaS4rxHQOQGTUshGOBNccmt9sCFokBRZ8A2xnb9v8AFQmS0RjSJctMRpp1CC7qXnhjYZwKasHr8mZBkPh6Qh7Q0VZ4YBB5J/ml2hzIyJ0xp1KlqC0xwjj5SOZG5pdixdLuUhL0osKyAUIaGPzK8/2qWxYiX5bU1tjvEOK1AKBZIH0NRqB/VypV2lj9dv3iq8cdy/057MO0sfrt+8U447j6c9mZloirnIlKkoJQkhI1DG/nUcUdxwT2ZG4MxJzaEKlJb0HKSFjOaOUX1ChPZmduBGSpS3Lit1WCElTgOnPPFReO5PBPYk/BgvQ2I3aQng/hIWM0vHccE9mQXboiloUi4La0JCRpcSNhS8dxwT2AW2FwloVOUsuFJWS4CSEnIHypeO44J7F4ixeDMBe4vaDle4JGdhirJp8irUlzRSLOwGRED7wIOsK2z0pboRcIcRPamnnXZj2nPDK8afntRINjirEGDuW2egj+wVzZLD9i8HTnK/ew7ltnoI/sFMlh+xeBnK/ew7ltnoI/sFMlh+xeBnK/ew7ltnoI/sFMlh+xeBnK/ew7ltnoI/sFMlh+xeBnK/ew7ltnoI/sFMlh+xeBnK/ew7ltnoI/sFMlh+xeBnK/ew7ltnoI/sFMlh+xeBnK/eyxu2xWW1ojMoY14yUpA5VpToU6f6EkZ1K1Sp+ttk+zr1BXHXkbHYb71pYzPWo5bKfvlkJ5DaliC+pB/9k="/>
          <p:cNvSpPr>
            <a:spLocks noChangeAspect="1" noChangeArrowheads="1"/>
          </p:cNvSpPr>
          <p:nvPr/>
        </p:nvSpPr>
        <p:spPr bwMode="auto">
          <a:xfrm>
            <a:off x="307975" y="-122238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4" name="Picture 36" descr="https://media.licdn.com/media/p/8/000/22e/38c/2cf7b8b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014604"/>
            <a:ext cx="905373" cy="5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www.citizensutilityboard.org/images/CUB30Logo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968" y="2675024"/>
            <a:ext cx="1213050" cy="8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5" y="5831700"/>
            <a:ext cx="4899199" cy="56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 descr="http://www.slha.org/wp-content/themes/slha/assets/images/slha.png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587" y="2662711"/>
            <a:ext cx="1347867" cy="9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http://sustainableferc.org/wp-content/uploads/2013/12/ELPC-Logo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2676" y="2528725"/>
            <a:ext cx="1304197" cy="11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DCEO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589" y="5831386"/>
            <a:ext cx="3431662" cy="5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http://blogs.umsl.edu/news/files/2014/03/cbn_818_217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002" y="4955315"/>
            <a:ext cx="2339123" cy="6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https://c2.staticflickr.com/6/5020/5507391142_8b3581bed7_z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033" y="4845613"/>
            <a:ext cx="1285846" cy="7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from each other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75" y="1815935"/>
            <a:ext cx="3276600" cy="246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985416"/>
            <a:ext cx="3276600" cy="246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819543"/>
            <a:ext cx="3265055" cy="2472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Consensus barriers and potential solutions have emerged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8220915" cy="44545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Financing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Cross-program coordination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Program </a:t>
            </a:r>
            <a:r>
              <a:rPr lang="en-US" dirty="0"/>
              <a:t>user-friendliness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Eligibility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Information/education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Scale </a:t>
            </a:r>
            <a:r>
              <a:rPr lang="en-US" dirty="0"/>
              <a:t>of </a:t>
            </a:r>
            <a:r>
              <a:rPr lang="en-US" dirty="0" smtClean="0"/>
              <a:t>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Restrictive cost-effectiveness tests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Misaligned incentives</a:t>
            </a:r>
            <a:endParaRPr lang="en-US" dirty="0"/>
          </a:p>
        </p:txBody>
      </p:sp>
      <p:pic>
        <p:nvPicPr>
          <p:cNvPr id="9" name="Picture 2" descr="C:\Users\abrink\AppData\Local\Microsoft\Windows\Temporary Internet Files\Content.IE5\JCPOD3S4\MC9003125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415876"/>
            <a:ext cx="1896315" cy="18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Consensus barriers and potential solutions have emerged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553200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Comprehensive, easy-to-use programs to capture all cost-effective energy savings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Eliminate financing barriers and provide financing products to fill funding gaps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 owners measure energy use and assess the financial case for efficiency retrofits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collaboration among energy efficiency and housing program providers</a:t>
            </a:r>
          </a:p>
        </p:txBody>
      </p:sp>
      <p:pic>
        <p:nvPicPr>
          <p:cNvPr id="4099" name="Picture 3" descr="C:\Users\abrink\AppData\Local\Microsoft\Windows\Temporary Internet Files\Content.IE5\GFV8HNB5\MC90008228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447799"/>
            <a:ext cx="2279373" cy="1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Utilities actively engaging on MF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315350"/>
            <a:ext cx="8077200" cy="52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A National Affordable Multifamily EE Network: sharing recent lessons and success stories across states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92402"/>
              </p:ext>
            </p:extLst>
          </p:nvPr>
        </p:nvGraphicFramePr>
        <p:xfrm>
          <a:off x="152400" y="1447800"/>
          <a:ext cx="8839200" cy="513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758"/>
                <a:gridCol w="8296442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latin typeface="Lao UI" pitchFamily="34" charset="0"/>
                          <a:cs typeface="Lao UI" pitchFamily="34" charset="0"/>
                        </a:rPr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latin typeface="Lao UI" pitchFamily="34" charset="0"/>
                          <a:cs typeface="Lao UI" pitchFamily="34" charset="0"/>
                        </a:rPr>
                        <a:t>Consumers Energy $400k </a:t>
                      </a:r>
                      <a:r>
                        <a:rPr lang="en-US" sz="1700" b="0" u="sng" dirty="0" smtClean="0">
                          <a:latin typeface="Lao UI" pitchFamily="34" charset="0"/>
                          <a:cs typeface="Lao UI" pitchFamily="34" charset="0"/>
                        </a:rPr>
                        <a:t>pilot to benchmark energy usage</a:t>
                      </a:r>
                      <a:r>
                        <a:rPr lang="en-US" sz="1700" b="0" dirty="0" smtClean="0">
                          <a:latin typeface="Lao UI" pitchFamily="34" charset="0"/>
                          <a:cs typeface="Lao UI" pitchFamily="34" charset="0"/>
                        </a:rPr>
                        <a:t> of 1,200 units/79 bldgs.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$4.7MM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in </a:t>
                      </a:r>
                      <a:r>
                        <a:rPr lang="en-US" sz="1700" u="sng" dirty="0" smtClean="0">
                          <a:latin typeface="Lao UI" pitchFamily="34" charset="0"/>
                          <a:cs typeface="Lao UI" pitchFamily="34" charset="0"/>
                        </a:rPr>
                        <a:t>new funding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 for affordable MF (via State Energy Office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&amp; 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IL </a:t>
                      </a:r>
                      <a:r>
                        <a:rPr lang="en-US" sz="1700" dirty="0" err="1" smtClean="0">
                          <a:latin typeface="Lao UI" pitchFamily="34" charset="0"/>
                          <a:cs typeface="Lao UI" pitchFamily="34" charset="0"/>
                        </a:rPr>
                        <a:t>Pwr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 Auth.)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err="1" smtClean="0">
                          <a:latin typeface="Lao UI" pitchFamily="34" charset="0"/>
                          <a:cs typeface="Lao UI" pitchFamily="34" charset="0"/>
                        </a:rPr>
                        <a:t>ComEd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 offering online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landlord portal for aggregate energy usage data</a:t>
                      </a:r>
                      <a:endParaRPr lang="en-US" sz="1700" dirty="0" smtClean="0">
                        <a:latin typeface="Lao UI" pitchFamily="34" charset="0"/>
                        <a:cs typeface="Lao U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latin typeface="Lao UI" pitchFamily="34" charset="0"/>
                          <a:cs typeface="Lao UI" pitchFamily="34" charset="0"/>
                        </a:rPr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dirty="0" smtClean="0">
                          <a:latin typeface="Lao UI" pitchFamily="34" charset="0"/>
                          <a:cs typeface="Lao UI" pitchFamily="34" charset="0"/>
                        </a:rPr>
                        <a:t>MD HFA (DHCD) administers utility low-income</a:t>
                      </a:r>
                      <a:r>
                        <a:rPr lang="en-US" sz="1700" b="0" baseline="0" dirty="0" smtClean="0">
                          <a:latin typeface="Lao UI" pitchFamily="34" charset="0"/>
                          <a:cs typeface="Lao UI" pitchFamily="34" charset="0"/>
                        </a:rPr>
                        <a:t> multifamily programs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dirty="0" smtClean="0">
                          <a:latin typeface="Lao UI" pitchFamily="34" charset="0"/>
                          <a:cs typeface="Lao UI" pitchFamily="34" charset="0"/>
                        </a:rPr>
                        <a:t>PSC changes </a:t>
                      </a:r>
                      <a:r>
                        <a:rPr lang="en-US" sz="1700" b="0" u="sng" dirty="0" smtClean="0">
                          <a:latin typeface="Lao UI" pitchFamily="34" charset="0"/>
                          <a:cs typeface="Lao UI" pitchFamily="34" charset="0"/>
                        </a:rPr>
                        <a:t>cost-effectiveness test</a:t>
                      </a:r>
                      <a:r>
                        <a:rPr lang="en-US" sz="1700" b="0" u="none" dirty="0" smtClean="0">
                          <a:latin typeface="Lao UI" pitchFamily="34" charset="0"/>
                          <a:cs typeface="Lao UI" pitchFamily="34" charset="0"/>
                        </a:rPr>
                        <a:t>, allowing </a:t>
                      </a:r>
                      <a:r>
                        <a:rPr lang="en-US" sz="1700" b="0" dirty="0" smtClean="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40% more savings per property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PA</a:t>
                      </a:r>
                      <a:endParaRPr lang="en-US" sz="1700" u="none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PUC requires Philadelphia Gas Works to design its </a:t>
                      </a:r>
                      <a:r>
                        <a:rPr lang="en-US" sz="1700" u="sng" dirty="0" smtClean="0">
                          <a:latin typeface="Lao UI" pitchFamily="34" charset="0"/>
                          <a:cs typeface="Lao UI" pitchFamily="34" charset="0"/>
                        </a:rPr>
                        <a:t>first ever low-income MF program</a:t>
                      </a:r>
                      <a:r>
                        <a:rPr lang="en-US" sz="1700" dirty="0" smtClean="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 </a:t>
                      </a:r>
                      <a:endParaRPr lang="en-US" sz="100" dirty="0" smtClean="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/>
                </a:tc>
              </a:tr>
              <a:tr h="491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CA</a:t>
                      </a:r>
                    </a:p>
                    <a:p>
                      <a:endParaRPr lang="en-US" sz="1700" u="none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$35MM/year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</a:t>
                      </a:r>
                      <a:r>
                        <a:rPr lang="en-US" sz="1700" u="sng" dirty="0" smtClean="0">
                          <a:latin typeface="Lao UI" pitchFamily="34" charset="0"/>
                          <a:cs typeface="Lao UI" pitchFamily="34" charset="0"/>
                        </a:rPr>
                        <a:t>allocation to affordable MF</a:t>
                      </a:r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Lao UI" pitchFamily="34" charset="0"/>
                          <a:cs typeface="Lao UI" pitchFamily="34" charset="0"/>
                        </a:rPr>
                        <a:t>Wx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 via utility-funded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environmental fund</a:t>
                      </a:r>
                      <a:endParaRPr lang="en-US" sz="1700" dirty="0" smtClean="0">
                        <a:latin typeface="Lao UI" pitchFamily="34" charset="0"/>
                        <a:cs typeface="Lao UI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Low-income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p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roceedings result in MF-friendly </a:t>
                      </a:r>
                      <a:r>
                        <a:rPr lang="en-US" sz="1700" u="sng" dirty="0" smtClean="0">
                          <a:latin typeface="Lao UI" pitchFamily="34" charset="0"/>
                          <a:cs typeface="Lao UI" pitchFamily="34" charset="0"/>
                        </a:rPr>
                        <a:t>program design changes</a:t>
                      </a:r>
                      <a:r>
                        <a:rPr lang="en-US" sz="1700" dirty="0" smtClean="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, including focus on whole-building measures, cost-effectiveness reform, streamlined income verification, coordination with state agencies, &amp; single point of contact for owners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500" dirty="0" smtClean="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State Energy Office creates </a:t>
                      </a:r>
                      <a:r>
                        <a:rPr lang="en-US" sz="1700" u="sng" dirty="0" smtClean="0">
                          <a:latin typeface="Lao UI" pitchFamily="34" charset="0"/>
                          <a:cs typeface="Lao UI" pitchFamily="34" charset="0"/>
                        </a:rPr>
                        <a:t>working group to advise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 National Grid’s MF program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</a:tr>
              <a:tr h="332357">
                <a:tc>
                  <a:txBody>
                    <a:bodyPr/>
                    <a:lstStyle/>
                    <a:p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NY</a:t>
                      </a:r>
                      <a:endParaRPr lang="en-US" sz="1700" u="none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Long Island Power Authority proposes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$13MM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</a:t>
                      </a:r>
                      <a:r>
                        <a:rPr lang="en-US" sz="1700" u="sng" baseline="0" dirty="0" smtClean="0">
                          <a:latin typeface="Lao UI" pitchFamily="34" charset="0"/>
                          <a:cs typeface="Lao UI" pitchFamily="34" charset="0"/>
                        </a:rPr>
                        <a:t>carve-out for affordable multifamily</a:t>
                      </a:r>
                      <a:endParaRPr lang="en-US" sz="1700" baseline="0" dirty="0" smtClean="0">
                        <a:latin typeface="Lao UI" pitchFamily="34" charset="0"/>
                        <a:cs typeface="Lao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</a:tr>
              <a:tr h="332357">
                <a:tc>
                  <a:txBody>
                    <a:bodyPr/>
                    <a:lstStyle/>
                    <a:p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NJ</a:t>
                      </a:r>
                      <a:endParaRPr lang="en-US" sz="1700" u="none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PSE&amp;G requests $39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MM </a:t>
                      </a:r>
                      <a:r>
                        <a:rPr lang="en-US" sz="1700" u="sng" baseline="0" dirty="0" smtClean="0">
                          <a:latin typeface="Lao UI" pitchFamily="34" charset="0"/>
                          <a:cs typeface="Lao UI" pitchFamily="34" charset="0"/>
                        </a:rPr>
                        <a:t>expansion of affordable multifamily program (incl. on-bill)</a:t>
                      </a:r>
                      <a:endParaRPr lang="en-US" sz="1700" baseline="0" dirty="0" smtClean="0">
                        <a:latin typeface="Lao UI" pitchFamily="34" charset="0"/>
                        <a:cs typeface="Lao UI" pitchFamily="34" charset="0"/>
                      </a:endParaRPr>
                    </a:p>
                    <a:p>
                      <a:endParaRPr lang="en-US" sz="500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</a:tr>
              <a:tr h="332357">
                <a:tc>
                  <a:txBody>
                    <a:bodyPr/>
                    <a:lstStyle/>
                    <a:p>
                      <a:r>
                        <a:rPr lang="en-US" sz="1700" u="none" dirty="0" smtClean="0">
                          <a:latin typeface="Lao UI" pitchFamily="34" charset="0"/>
                          <a:cs typeface="Lao UI" pitchFamily="34" charset="0"/>
                        </a:rPr>
                        <a:t>CO</a:t>
                      </a:r>
                      <a:endParaRPr lang="en-US" sz="1700" u="none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Lao UI" pitchFamily="34" charset="0"/>
                          <a:cs typeface="Lao UI" pitchFamily="34" charset="0"/>
                        </a:rPr>
                        <a:t>PUC approves 10% co-benefits adder</a:t>
                      </a:r>
                      <a:r>
                        <a:rPr lang="en-US" sz="1700" baseline="0" dirty="0" smtClean="0">
                          <a:latin typeface="Lao UI" pitchFamily="34" charset="0"/>
                          <a:cs typeface="Lao UI" pitchFamily="34" charset="0"/>
                        </a:rPr>
                        <a:t> and 25% low-income co-benefits adder</a:t>
                      </a:r>
                      <a:endParaRPr lang="en-US" sz="1700" dirty="0"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For </a:t>
            </a:r>
            <a:r>
              <a:rPr lang="en-US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more </a:t>
            </a:r>
            <a:r>
              <a:rPr lang="en-US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information</a:t>
            </a:r>
            <a:r>
              <a:rPr lang="en-US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Annika Brink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	National Housing Trust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  <a:hlinkClick r:id="rId3"/>
              </a:rPr>
              <a:t>abrink@nhtinc.org</a:t>
            </a: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 	202.333.8931, ext. 141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www.nhtinc.org</a:t>
            </a:r>
          </a:p>
          <a:p>
            <a:pPr marL="0" lvl="1" indent="0">
              <a:buNone/>
            </a:pPr>
            <a:r>
              <a:rPr lang="en-US" sz="2400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@</a:t>
            </a:r>
            <a:r>
              <a:rPr lang="en-US" sz="2400" b="1" dirty="0" err="1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NatlHsingTrust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  <a:latin typeface="Lao UI" pitchFamily="34" charset="0"/>
              <a:cs typeface="Lao U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US" b="1" dirty="0">
                <a:latin typeface="Lao UI" pitchFamily="34" charset="0"/>
                <a:cs typeface="Lao UI" pitchFamily="34" charset="0"/>
              </a:rPr>
              <a:t>National Housing Trust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NHT </a:t>
            </a:r>
            <a:r>
              <a:rPr lang="en-US" sz="2400" b="1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protects and improves </a:t>
            </a:r>
            <a:r>
              <a:rPr lang="en-US" sz="2400" dirty="0">
                <a:solidFill>
                  <a:prstClr val="black"/>
                </a:solidFill>
                <a:latin typeface="Lao UI" pitchFamily="34" charset="0"/>
                <a:cs typeface="Lao UI" pitchFamily="34" charset="0"/>
              </a:rPr>
              <a:t>existing affordable rental homes so that low income individuals and families can live in quality neighborhoods with access to opportunities. 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Lao UI" pitchFamily="34" charset="0"/>
              <a:cs typeface="Lao UI" pitchFamily="34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676570" y="3846300"/>
            <a:ext cx="986971" cy="98697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457200"/>
            <a:r>
              <a:rPr lang="en-US" sz="6000" dirty="0">
                <a:solidFill>
                  <a:prstClr val="white"/>
                </a:solidFill>
                <a:latin typeface="FontAwesome" pitchFamily="2" charset="0"/>
              </a:rPr>
              <a:t></a:t>
            </a:r>
            <a:endParaRPr lang="ru-RU" sz="60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6399477" y="3721714"/>
            <a:ext cx="1262743" cy="125290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00" kern="0" dirty="0">
                <a:solidFill>
                  <a:prstClr val="white"/>
                </a:solidFill>
                <a:latin typeface="RaphaelIcons" pitchFamily="2" charset="0"/>
              </a:rPr>
              <a:t>$</a:t>
            </a:r>
            <a:endParaRPr lang="ru-RU" sz="8200" kern="0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6501717" y="3507008"/>
            <a:ext cx="1336675" cy="13262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500" kern="0" dirty="0" smtClean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6534546" y="3544862"/>
            <a:ext cx="1336675" cy="13262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500" kern="0" dirty="0" smtClean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08" y="3181350"/>
            <a:ext cx="7915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5223" y="3444240"/>
            <a:ext cx="4035723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955" y="152400"/>
            <a:ext cx="8085667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134" y="3444240"/>
            <a:ext cx="24892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Size of MO opportunity and MO synergistic policy goals, e.g. poverty, housing, jobs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14796"/>
              </p:ext>
            </p:extLst>
          </p:nvPr>
        </p:nvGraphicFramePr>
        <p:xfrm>
          <a:off x="533400" y="1828800"/>
          <a:ext cx="5257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3369243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380,000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388" y="2283406"/>
            <a:ext cx="2872012" cy="322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11793"/>
            <a:ext cx="8743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425" y="2633662"/>
            <a:ext cx="8715375" cy="6429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11730"/>
            <a:ext cx="26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Low-income = 80% of AMI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559730"/>
            <a:ext cx="467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 Weatherization eligibility = 200% of poverty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29062"/>
            <a:ext cx="21812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orldatlas.com/webimage/countrys/namerica/usstates/outline/m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8293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775" y="533400"/>
            <a:ext cx="7997825" cy="57912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Missouri Public Service Commission Statewide Collaborative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Annika Brink, National Housing Trust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October 21,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wgHBhUIBwgVFQkQGR8aExIYFiEdIBwbGx0ZKSMcJB4dKDQjJCYlHRkjLT0kKi03NDowISszPTMsQDQtOjcBCgoKBQUFDgUFDisZExkrKysrKysrKysrKysrKysrKysrKysrKysrKysrKysrKysrKysrKysrKysrKysrKysrK//AABEIANMA7wMBIgACEQEDEQH/xAAbAAEBAQEBAQEBAAAAAAAAAAAABAUDAgEGB//EADsQAAIBAwICBAwFBAIDAAAAAAABAgMEEQUhEjEUQVFVBhMVIjRhc5KTs9HSMkJScYFigqGxJJEjM3L/xAAUAQEAAAAAAAAAAAAAAAAAAAAA/8QAFBEBAAAAAAAAAAAAAAAAAAAAAP/aAAwDAQACEQMRAD8A/qmlaXpjjUt6llSlUpVJLenHPC9452/TJb9eC/yNpXdtH4cfocb2pTtNYp3NVqNKUJwnN7LPFTcE372M9r7d9QCHyNpXdtH4cfoPI2ld20fhx+hcAIfI2ld20fhx+g8jaV3bR+HH6FwAh8jaV3bR+HH6DyNpXdtH4cfoXACHyNpXdtH4cfoPI2ld20fhx+hcAIfI2ld20fhx+g8jaV3bR+HH6FwAh8jaV3bR+HH6DyNpXdtH4cfoXACHyNpXdtH4cfoPI2ld20fhx+hcAIfI2ld20fhx+h88i6VnK02in2qnFP8A7SLwBlR49Kuo05VZSsar4YucnJ05vkuJ7uMuSy9pYSypJLVOdejSuKLo16alSksSi+TRFprq29zPT6tVzjTUZU5yeZcMuJcMnzbi4Pznu01nLTbDRAAAAAAAAAAAAAeK1KFek6VaCdOSakn1p80RaXUnTnOwrzbq0ccMpc5U5fhlnrxhxfXmOXzWdAgv7e56XC9s+F1KcZRdOW3FGbg3iXU1wbZTXVtzQXgls76ndSdPglCvDDnTmsNZ5Psa2e8W1lNZ2ZUAAAAAAAAAAAAAAAAAAAAz7FeN1KvcvqcaUfWoLOffqSX9poEGi56NPi/F42rn4s8f4wBeAAAAAAAAAAAAAAACW80+2vZKdeMuOOUpRnKDw8ZWYtNp4W3LZdhnX9o9Noq6oXdXxVOcWqXHsouS4opYzLKbxGTeM4il5uNsyrNPVa6v6uOiQb8RDLaliTXjX1POE488Lzs5ewaoAAAAAAAAAAAAAAAAAAGbHNlrHDn/AMF1uvVVjHdf3U459XA3+Y0iXUrad1bYoySrwalTk+SlHln1Pk8dTYFQJrC8jeUXLgcasXw1Kb5xksbP+Gmn1pprZopAAAAAAAAAAAAAAOF9a072ynaVs+LqxcZY7JJp89usmtK9zRuVZX0YuTi3TqR2UlHGU4/laytstPntyNAj1C2r1JRuLOcVcU84UvwyTW8W1us4XnLOMcnyAsBLp19R1C1Vai9/zQyswl1xljlJPZoqAAAAAAAAAAAAAAAAAAADOvaNa3ulqFnT4pY4atNYzOK5NZ24otvHam1+nFNne297BztqueF4kt04vslF7xeHyaTKCO+0+FzNV6UuC8ivMqrmv6X+qL64v91h4aCwEVjeyrTdtdU+C8gsyj1Nfqi+uP8Alcn1FoAAAAAAAAAAAAABHd6bbXU/GtONwtlVg+GS9WVzWfyvK7Uzzo1xVubHiryzUjOpByxjPi6k4p47Wo5eOsuM3wf9Al7av8+qBpAAAAAAAAAAAAAAAAAAAAAM7W4qFsr2O1W3fGn/AE/mj/dHK/fD5pGiR6vSqV9Lq06Ec1XB8Me142X8s5R1m0qpdE4qtSS4uCCy0n+rOFHdNYk1umupgaIJbO/t7uTp05NVo/ipyTjJetxe+NufJ9TZUAAAAAAAAAAAAzfB/wBAl7av8+qaRm+D/oEvbV/n1QNIAAAAAAAAAAAAAAAAAAAAAPMKcIZ4IJcTy8Lm+09ACa9sbe9ilXh50d4zTxKL7YyW6/jq2OWj1qtW0fjqvG4TnBVMJcShJrLS2zth4wm02kk8HvVbidrYynRx494jTzy45tKOfVxNZ9WTrZW0LO0hbUs8FOKim+bwub9b7QOwAAAAAAAAAAGb4P8AoEvbV/n1TSM3wf8AQJe2r/PqgaQAAAAAAAAAAAAAAAAAAAAAAAM65/5Gs0qP5aMXVl6pPMYZ9TTqfzE0TPt2o63VjP8A9koU3H1xTqf6k3n/AOkaAAAAAAAAAAAADN8H/QJe2r/PqmkZvg/6BL21f59UDSAAAAAAAAAAAAAAAAAAAAAAABLe2VO8Sk5SjWh+CpHaUc9mdmn2NNPrTOFC7uLe5VpqSjxT2p1Y7Rm0s8LT/DLCe2WmllPqWiT31rC9tXb1G0nykucZJ5Ul64ySa9aAoBn2eoNTVpqOIXvJdUamPzQb55Szw5yuvqb0AAAAAAAAABm+D/oEvbV/n1TSM3wf9Al7av8APqgaQAAAAAAAAAAAAAAAAAAAAAAAAAA53FCjc0XRuKUZUpc4ySaf8Mza1KvpMHcWs5TtI7zoybk0utwk/O2/Q89keHr1j41lYAQlGcVKDzF7po+mfoEuLRKK/NGCjJdkoLEov1qSafrRoAAAAAAAzfB/0CXtq/z6ppGb4P8AoEvbV/n1QNIAAAAAAAAAAAAAAAAAAAAAAAAAAAD41lYAz9IaqVa1ekv+POp5nrxGMZSXYnKL/fHF15NEy9Eqwo0FpdWSVzQXDw8nKEcKM0uxxxnGyeY9RqAAAAAAAzfB/wBAl7av8+qaRm+D/oEvbV/n1QNIAAAAAAAAAAAAAAAAAAAAAAAAAAAABHqVnK6pxnQqcNzSlxU5b4z1ppc1KLaf75W6TJrK/wBQVWFPVbGNOVVtR4KnHhrieHlLZxjlSX7NR69UxvCjx8rOMNPWdS4s0PU0mpN9SXBKSy9stLm0BsgAAAABm+D/AKBL21f59U0jMoaXVt1KNDUqqhKc544abw6k5Sa3hnGZP+ANMEPQrrvWr7tP7B0K671q+7T+wC4EPQrrvWr7tP7B0K671q+7T+wC4EPQrrvWr7tP7B0K671q+7T+wC4EPQrrvWr7tP7B0K671q+7T+wC4EPQrrvWr7tP7B0K671q+7T+wC4EPQrrvWr7tP7B0K671q+7T+wC4EPQrrvWr7tP7B0K671q+7T+wC4EPQrrvWr7tP7B0K671q+7T+wC4EPQrrvWr7tP7B0K671q+7T+wC4EPQrrvWr7tP7DzQuLi2u1Z38lJTz4qqljiwm+CS5KSSb22aTeFjAGgAcL65jZWU7qpFuFKLk1Hm1FN4Xr2A532o2mn46XVxxZfJvaOMyfCniMcrMnssrLRxgpXGtuo9oUIcKXXJ1OFt/slFJdrz2IaZCpXrTv7ilwyqYjCLaeKceWeFuPnSlJ5T5OPYd7DT7bT6bp2kGot5w5N4wkkll7JJbRWyAqAAAAAAAAAAAAAAAAAAAAAAAAAAAAAAAAM2tN32pq3pyXibdqVR/1tZjBPqwvOfXhx6mz1qVerOrGws6nDcVN5TSz4umuct9svlHPW84ajJFVpa0bO3VC2himvXndvLbb3bbeW3u28sDsY/hBWqVFHTIKKjcqUPGSb82TW3mx3y1xNPKXm4ym0bBkU6dOr4RyrWsPwRxXllNOTS4Ypc1JR5vbaUc8W3CGtFNRw3l9p9AAAAAAAAAAAAAAAAAAAAAAAAAAAAAAAAAA/D+GuqXujajx6bW4JVYpz2TzhtL8SeNuwj0LXtU1Kuqd3eScXzwlH/MUmAB+vo6XQuIcVStWz6riqv8AUzQtbajaUFQtqSjSisKKWEgAO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IBwgVFQkQGR8aExIYFiEdIBwbGx0ZKSMcJB4dKDQjJCYlHRkjLT0kKi03NDowISszPTMsQDQtOjcBCgoKBQUFDgUFDisZExkrKysrKysrKysrKysrKysrKysrKysrKysrKysrKysrKysrKysrKysrKysrKysrKysrK//AABEIANMA7wMBIgACEQEDEQH/xAAbAAEBAQEBAQEBAAAAAAAAAAAABAUDAgEGB//EADsQAAIBAwICBAwFBAIDAAAAAAABAgMEEQUhEjEUQVFVBhMVIjRhc5KTs9HSMkJScYFigqGxJJEjM3L/xAAUAQEAAAAAAAAAAAAAAAAAAAAA/8QAFBEBAAAAAAAAAAAAAAAAAAAAAP/aAAwDAQACEQMRAD8A/qmlaXpjjUt6llSlUpVJLenHPC9452/TJb9eC/yNpXdtH4cfocb2pTtNYp3NVqNKUJwnN7LPFTcE372M9r7d9QCHyNpXdtH4cfoPI2ld20fhx+hcAIfI2ld20fhx+g8jaV3bR+HH6FwAh8jaV3bR+HH6DyNpXdtH4cfoXACHyNpXdtH4cfoPI2ld20fhx+hcAIfI2ld20fhx+g8jaV3bR+HH6FwAh8jaV3bR+HH6DyNpXdtH4cfoXACHyNpXdtH4cfoPI2ld20fhx+hcAIfI2ld20fhx+h88i6VnK02in2qnFP8A7SLwBlR49Kuo05VZSsar4YucnJ05vkuJ7uMuSy9pYSypJLVOdejSuKLo16alSksSi+TRFprq29zPT6tVzjTUZU5yeZcMuJcMnzbi4Pznu01nLTbDRAAAAAAAAAAAAAeK1KFek6VaCdOSakn1p80RaXUnTnOwrzbq0ccMpc5U5fhlnrxhxfXmOXzWdAgv7e56XC9s+F1KcZRdOW3FGbg3iXU1wbZTXVtzQXgls76ndSdPglCvDDnTmsNZ5Psa2e8W1lNZ2ZUAAAAAAAAAAAAAAAAAAAAz7FeN1KvcvqcaUfWoLOffqSX9poEGi56NPi/F42rn4s8f4wBeAAAAAAAAAAAAAAACW80+2vZKdeMuOOUpRnKDw8ZWYtNp4W3LZdhnX9o9Noq6oXdXxVOcWqXHsouS4opYzLKbxGTeM4il5uNsyrNPVa6v6uOiQb8RDLaliTXjX1POE488Lzs5ewaoAAAAAAAAAAAAAAAAAAGbHNlrHDn/AMF1uvVVjHdf3U459XA3+Y0iXUrad1bYoySrwalTk+SlHln1Pk8dTYFQJrC8jeUXLgcasXw1Kb5xksbP+Gmn1pprZopAAAAAAAAAAAAAAOF9a072ynaVs+LqxcZY7JJp89usmtK9zRuVZX0YuTi3TqR2UlHGU4/laytstPntyNAj1C2r1JRuLOcVcU84UvwyTW8W1us4XnLOMcnyAsBLp19R1C1Vai9/zQyswl1xljlJPZoqAAAAAAAAAAAAAAAAAAADOvaNa3ulqFnT4pY4atNYzOK5NZ24otvHam1+nFNne297BztqueF4kt04vslF7xeHyaTKCO+0+FzNV6UuC8ivMqrmv6X+qL64v91h4aCwEVjeyrTdtdU+C8gsyj1Nfqi+uP8Alcn1FoAAAAAAAAAAAAABHd6bbXU/GtONwtlVg+GS9WVzWfyvK7Uzzo1xVubHiryzUjOpByxjPi6k4p47Wo5eOsuM3wf9Al7av8+qBpAAAAAAAAAAAAAAAAAAAAAM7W4qFsr2O1W3fGn/AE/mj/dHK/fD5pGiR6vSqV9Lq06Ec1XB8Me142X8s5R1m0qpdE4qtSS4uCCy0n+rOFHdNYk1umupgaIJbO/t7uTp05NVo/ipyTjJetxe+NufJ9TZUAAAAAAAAAAAAzfB/wBAl7av8+qaRm+D/oEvbV/n1QNIAAAAAAAAAAAAAAAAAAAAAPMKcIZ4IJcTy8Lm+09ACa9sbe9ilXh50d4zTxKL7YyW6/jq2OWj1qtW0fjqvG4TnBVMJcShJrLS2zth4wm02kk8HvVbidrYynRx494jTzy45tKOfVxNZ9WTrZW0LO0hbUs8FOKim+bwub9b7QOwAAAAAAAAAAGb4P8AoEvbV/n1TSM3wf8AQJe2r/PqgaQAAAAAAAAAAAAAAAAAAAAAAAM65/5Gs0qP5aMXVl6pPMYZ9TTqfzE0TPt2o63VjP8A9koU3H1xTqf6k3n/AOkaAAAAAAAAAAAADN8H/QJe2r/PqmkZvg/6BL21f59UDSAAAAAAAAAAAAAAAAAAAAAAABLe2VO8Sk5SjWh+CpHaUc9mdmn2NNPrTOFC7uLe5VpqSjxT2p1Y7Rm0s8LT/DLCe2WmllPqWiT31rC9tXb1G0nykucZJ5Ul64ySa9aAoBn2eoNTVpqOIXvJdUamPzQb55Szw5yuvqb0AAAAAAAAABm+D/oEvbV/n1TSM3wf9Al7av8APqgaQAAAAAAAAAAAAAAAAAAAAAAAAAA53FCjc0XRuKUZUpc4ySaf8Mza1KvpMHcWs5TtI7zoybk0utwk/O2/Q89keHr1j41lYAQlGcVKDzF7po+mfoEuLRKK/NGCjJdkoLEov1qSafrRoAAAAAAAzfB/0CXtq/z6ppGb4P8AoEvbV/n1QNIAAAAAAAAAAAAAAAAAAAAAAAAAAAD41lYAz9IaqVa1ekv+POp5nrxGMZSXYnKL/fHF15NEy9Eqwo0FpdWSVzQXDw8nKEcKM0uxxxnGyeY9RqAAAAAAAzfB/wBAl7av8+qaRm+D/oEvbV/n1QNIAAAAAAAAAAAAAAAAAAAAAAAAAAAABHqVnK6pxnQqcNzSlxU5b4z1ppc1KLaf75W6TJrK/wBQVWFPVbGNOVVtR4KnHhrieHlLZxjlSX7NR69UxvCjx8rOMNPWdS4s0PU0mpN9SXBKSy9stLm0BsgAAAABm+D/AKBL21f59U0jMoaXVt1KNDUqqhKc544abw6k5Sa3hnGZP+ANMEPQrrvWr7tP7B0K671q+7T+wC4EPQrrvWr7tP7B0K671q+7T+wC4EPQrrvWr7tP7B0K671q+7T+wC4EPQrrvWr7tP7B0K671q+7T+wC4EPQrrvWr7tP7B0K671q+7T+wC4EPQrrvWr7tP7B0K671q+7T+wC4EPQrrvWr7tP7B0K671q+7T+wC4EPQrrvWr7tP7B0K671q+7T+wC4EPQrrvWr7tP7B0K671q+7T+wC4EPQrrvWr7tP7DzQuLi2u1Z38lJTz4qqljiwm+CS5KSSb22aTeFjAGgAcL65jZWU7qpFuFKLk1Hm1FN4Xr2A532o2mn46XVxxZfJvaOMyfCniMcrMnssrLRxgpXGtuo9oUIcKXXJ1OFt/slFJdrz2IaZCpXrTv7ilwyqYjCLaeKceWeFuPnSlJ5T5OPYd7DT7bT6bp2kGot5w5N4wkkll7JJbRWyAqAAAAAAAAAAAAAAAAAAAAAAAAAAAAAAAAM2tN32pq3pyXibdqVR/1tZjBPqwvOfXhx6mz1qVerOrGws6nDcVN5TSz4umuct9svlHPW84ajJFVpa0bO3VC2himvXndvLbb3bbeW3u28sDsY/hBWqVFHTIKKjcqUPGSb82TW3mx3y1xNPKXm4ym0bBkU6dOr4RyrWsPwRxXllNOTS4Ypc1JR5vbaUc8W3CGtFNRw3l9p9AAAAAAAAAAAAAAAAAAAAAAAAAAAAAAAAAA/D+GuqXujajx6bW4JVYpz2TzhtL8SeNuwj0LXtU1Kuqd3eScXzwlH/MUmAB+vo6XQuIcVStWz6riqv8AUzQtbajaUFQtqSjSisKKWEgAOo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895738"/>
            <a:ext cx="3810000" cy="25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Improving Energy Efficiency in Affordable Multifamily Housing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18" y="1655597"/>
            <a:ext cx="5283082" cy="350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668" y="1655597"/>
            <a:ext cx="2563932" cy="17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19" y="5246965"/>
            <a:ext cx="1777882" cy="11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nhtinc.org/images/uploaded_images/r_stree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385" y="5264747"/>
            <a:ext cx="1916131" cy="11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Lao UI" pitchFamily="34" charset="0"/>
                <a:cs typeface="Lao UI" pitchFamily="34" charset="0"/>
              </a:rPr>
              <a:t>Goal of the “Energy </a:t>
            </a:r>
            <a:br>
              <a:rPr lang="en-US" b="1" dirty="0" smtClean="0">
                <a:solidFill>
                  <a:schemeClr val="tx1"/>
                </a:solidFill>
                <a:latin typeface="Lao UI" pitchFamily="34" charset="0"/>
                <a:cs typeface="Lao UI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Lao UI" pitchFamily="34" charset="0"/>
                <a:cs typeface="Lao UI" pitchFamily="34" charset="0"/>
              </a:rPr>
              <a:t>Efficiency for All” Project</a:t>
            </a:r>
            <a:endParaRPr lang="en-US" b="1" dirty="0">
              <a:solidFill>
                <a:schemeClr val="tx1"/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41" y="1752600"/>
            <a:ext cx="8146359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Lao UI" pitchFamily="34" charset="0"/>
                <a:cs typeface="Lao UI" pitchFamily="34" charset="0"/>
              </a:rPr>
              <a:t>Making multifamily homes affordable and</a:t>
            </a:r>
          </a:p>
          <a:p>
            <a:pPr marL="0" indent="0" algn="ctr">
              <a:buNone/>
            </a:pPr>
            <a:r>
              <a:rPr lang="en-US" sz="2800" dirty="0">
                <a:latin typeface="Lao UI" pitchFamily="34" charset="0"/>
                <a:cs typeface="Lao UI" pitchFamily="34" charset="0"/>
              </a:rPr>
              <a:t>h</a:t>
            </a:r>
            <a:r>
              <a:rPr lang="en-US" sz="2800" dirty="0" smtClean="0">
                <a:latin typeface="Lao UI" pitchFamily="34" charset="0"/>
                <a:cs typeface="Lao UI" pitchFamily="34" charset="0"/>
              </a:rPr>
              <a:t>ealthy through energy efficiency.</a:t>
            </a:r>
          </a:p>
          <a:p>
            <a:pPr marL="0" indent="0" algn="ctr">
              <a:buNone/>
            </a:pPr>
            <a:endParaRPr lang="en-US" sz="2800" dirty="0" smtClean="0">
              <a:latin typeface="Lao UI" pitchFamily="34" charset="0"/>
              <a:cs typeface="Lao UI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Lao UI" pitchFamily="34" charset="0"/>
                <a:cs typeface="Lao UI" pitchFamily="34" charset="0"/>
              </a:rPr>
              <a:t>Stakeholders + Programs + Owner Demand</a:t>
            </a:r>
            <a:endParaRPr lang="en-US" sz="2800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fld id="{67EECFC6-6325-42B6-B777-F92AC6C249C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088" y="4217278"/>
            <a:ext cx="1473652" cy="13032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227839"/>
            <a:ext cx="999449" cy="13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045" y="4225162"/>
            <a:ext cx="2427214" cy="1320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557" y="4254112"/>
            <a:ext cx="1771669" cy="1269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56" y="4114800"/>
            <a:ext cx="1509256" cy="15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0980" y="304800"/>
            <a:ext cx="7709338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Lao UI" pitchFamily="34" charset="0"/>
                <a:cs typeface="Lao UI" pitchFamily="34" charset="0"/>
              </a:rPr>
              <a:t>Where will utilities find savings as programs continue to expand?</a:t>
            </a:r>
            <a:endParaRPr lang="en-US" sz="3200" b="1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929357"/>
              </p:ext>
            </p:extLst>
          </p:nvPr>
        </p:nvGraphicFramePr>
        <p:xfrm>
          <a:off x="0" y="990601"/>
          <a:ext cx="8879114" cy="534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3800" y="5973756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ACEEE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4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Lao UI" pitchFamily="34" charset="0"/>
                <a:cs typeface="Lao UI" pitchFamily="34" charset="0"/>
              </a:rPr>
              <a:t>Significant opportunity to better serve the multifamily market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Utility spending on targeted multifamily programs relative to housing markets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2" y="1981200"/>
            <a:ext cx="8350193" cy="399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5973756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ACEEE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41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610601" cy="1143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Lao UI" pitchFamily="34" charset="0"/>
                <a:cs typeface="Lao UI" pitchFamily="34" charset="0"/>
              </a:rPr>
              <a:t>Energy </a:t>
            </a:r>
            <a:r>
              <a:rPr lang="en-US" sz="2200" b="1" dirty="0">
                <a:latin typeface="Lao UI" pitchFamily="34" charset="0"/>
                <a:cs typeface="Lao UI" pitchFamily="34" charset="0"/>
              </a:rPr>
              <a:t>costs present the best opportunity to reduce operating expenses and help sustain affordable housing.</a:t>
            </a: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51" y="1219200"/>
            <a:ext cx="802904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5973756"/>
            <a:ext cx="916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NAA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15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the opportunity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1600200"/>
            <a:ext cx="6313859" cy="50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91051"/>
              </p:ext>
            </p:extLst>
          </p:nvPr>
        </p:nvGraphicFramePr>
        <p:xfrm>
          <a:off x="5943600" y="1347071"/>
          <a:ext cx="2971800" cy="3154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914400"/>
                <a:gridCol w="914400"/>
              </a:tblGrid>
              <a:tr h="33932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MF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Aff</a:t>
                      </a:r>
                      <a:r>
                        <a:rPr lang="en-US" sz="1700" dirty="0" smtClean="0"/>
                        <a:t> MF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State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380,000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221,000</a:t>
                      </a:r>
                      <a:endParaRPr lang="en-US" sz="1700" b="1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Ameren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186,000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92,000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KCP&amp;L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104,000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69,000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Springfield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18,000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14,000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Empire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17,000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9,000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Independ</a:t>
                      </a:r>
                      <a:r>
                        <a:rPr lang="en-US" sz="1700" dirty="0" smtClean="0"/>
                        <a:t>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10,000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7,000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Columbia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10,000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6,000</a:t>
                      </a:r>
                      <a:endParaRPr lang="en-US" sz="1700" dirty="0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r>
                        <a:rPr lang="en-US" sz="1700" i="0" dirty="0" smtClean="0"/>
                        <a:t>Elsewhere</a:t>
                      </a:r>
                      <a:endParaRPr lang="en-US" sz="17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i="0" dirty="0" smtClean="0"/>
                        <a:t>37,000</a:t>
                      </a:r>
                      <a:endParaRPr lang="en-US" sz="17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i="0" dirty="0" smtClean="0"/>
                        <a:t>24,000</a:t>
                      </a:r>
                      <a:endParaRPr lang="en-US" sz="170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634" y="4800600"/>
            <a:ext cx="2577878" cy="17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048000" y="4419600"/>
            <a:ext cx="14478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221,000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3673" y="4970872"/>
            <a:ext cx="14478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157,000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Multifamily Apartments in MO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777" y="2547651"/>
            <a:ext cx="29622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79408"/>
              </p:ext>
            </p:extLst>
          </p:nvPr>
        </p:nvGraphicFramePr>
        <p:xfrm>
          <a:off x="226600" y="1676400"/>
          <a:ext cx="571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8715" y="1625906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380,000 units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20257" y="3276600"/>
            <a:ext cx="1545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Affordable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brink\AppData\Local\Microsoft\Windows\Temporary Internet Files\Content.IE5\JCPOD3S4\MC9000159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090" y="1371600"/>
            <a:ext cx="1524000" cy="20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energy and bill savings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1600200"/>
            <a:ext cx="2514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otential analysis forthcoming… </a:t>
            </a:r>
          </a:p>
          <a:p>
            <a:endParaRPr lang="en-US" dirty="0"/>
          </a:p>
          <a:p>
            <a:r>
              <a:rPr lang="en-US" dirty="0" smtClean="0"/>
              <a:t>For now, a rough estimate can be based on a survey of 57 buildings participating in an affordable multifamily one-stop shop program in Illinois…</a:t>
            </a:r>
            <a:endParaRPr lang="en-US" dirty="0"/>
          </a:p>
        </p:txBody>
      </p:sp>
      <p:pic>
        <p:nvPicPr>
          <p:cNvPr id="3074" name="Picture 2" descr="C:\Users\abrink\AppData\Local\Microsoft\Windows\Temporary Internet Files\Content.IE5\GFV8HNB5\MC900433857[1]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4399" y="1371600"/>
            <a:ext cx="2213373" cy="20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72" y="3401529"/>
            <a:ext cx="249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-$</a:t>
            </a:r>
            <a:r>
              <a:rPr lang="en-US" dirty="0"/>
              <a:t>195 </a:t>
            </a:r>
            <a:r>
              <a:rPr lang="en-US" dirty="0" smtClean="0"/>
              <a:t>per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9411" y="340152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 to -30%</a:t>
            </a:r>
            <a:endParaRPr lang="en-US" dirty="0"/>
          </a:p>
        </p:txBody>
      </p:sp>
      <p:pic>
        <p:nvPicPr>
          <p:cNvPr id="3080" name="Picture 8" descr="http://www.worldatlas.com/webimage/countrys/namerica/usstates/outline/m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18" y="4058264"/>
            <a:ext cx="2304854" cy="20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brink\AppData\Local\Microsoft\Windows\Temporary Internet Files\Content.IE5\CY9JPDV4\MC900185986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490" y="4520259"/>
            <a:ext cx="1519428" cy="11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9718" y="6088193"/>
            <a:ext cx="230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Across 221,000 units</a:t>
            </a:r>
            <a:endParaRPr lang="en-US" dirty="0"/>
          </a:p>
        </p:txBody>
      </p:sp>
      <p:pic>
        <p:nvPicPr>
          <p:cNvPr id="3083" name="Picture 11" descr="C:\Users\abrink\AppData\Local\Microsoft\Windows\Temporary Internet Files\Content.IE5\8QS40RD3\MC900383256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815" y="4006023"/>
            <a:ext cx="1779130" cy="20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77000" y="60881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$4.3 million per year</a:t>
            </a:r>
            <a:endParaRPr lang="en-US" dirty="0"/>
          </a:p>
        </p:txBody>
      </p:sp>
      <p:pic>
        <p:nvPicPr>
          <p:cNvPr id="3085" name="Picture 13" descr="C:\Users\abrink\AppData\Local\Microsoft\Windows\Temporary Internet Files\Content.IE5\8QS40RD3\MC900358993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34911"/>
            <a:ext cx="1752600" cy="19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691</Words>
  <Application>Microsoft Office PowerPoint</Application>
  <PresentationFormat>On-screen Show (4:3)</PresentationFormat>
  <Paragraphs>170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Improving Energy Efficiency in Affordable Multifamily Housing</vt:lpstr>
      <vt:lpstr> National Housing Trust</vt:lpstr>
      <vt:lpstr>Goal of the “Energy  Efficiency for All” Project</vt:lpstr>
      <vt:lpstr>Where will utilities find savings as programs continue to expand?</vt:lpstr>
      <vt:lpstr>Significant opportunity to better serve the multifamily market</vt:lpstr>
      <vt:lpstr>Energy costs present the best opportunity to reduce operating expenses and help sustain affordable housing.</vt:lpstr>
      <vt:lpstr>Size of the opportunity</vt:lpstr>
      <vt:lpstr>Multifamily Apartments in MO</vt:lpstr>
      <vt:lpstr>Potential energy and bill savings</vt:lpstr>
      <vt:lpstr>Local stakeholders working together</vt:lpstr>
      <vt:lpstr>Kansas City Partner: </vt:lpstr>
      <vt:lpstr>St. Louis Network</vt:lpstr>
      <vt:lpstr>Learning from each other</vt:lpstr>
      <vt:lpstr>Consensus barriers and potential solutions have emerged</vt:lpstr>
      <vt:lpstr>Consensus barriers and potential solutions have emerged</vt:lpstr>
      <vt:lpstr>Utilities actively engaging on MF</vt:lpstr>
      <vt:lpstr>A National Affordable Multifamily EE Network: sharing recent lessons and success stories across states</vt:lpstr>
      <vt:lpstr> For more information </vt:lpstr>
      <vt:lpstr>Appendix</vt:lpstr>
      <vt:lpstr>PowerPoint Presentation</vt:lpstr>
      <vt:lpstr>Size of MO opportunity and MO synergistic policy goals, e.g. poverty, housing, jobs</vt:lpstr>
      <vt:lpstr>PowerPoint Presentation</vt:lpstr>
      <vt:lpstr>Missouri Public Service Commission Statewide Collaborative</vt:lpstr>
      <vt:lpstr>Improving Energy Efficiency in Affordable Multifamily Housing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Public Service Commission Statewide Collaborative</dc:title>
  <dc:creator>Annika Brink</dc:creator>
  <cp:lastModifiedBy>Annika Brink</cp:lastModifiedBy>
  <cp:revision>69</cp:revision>
  <cp:lastPrinted>2014-10-20T18:32:56Z</cp:lastPrinted>
  <dcterms:created xsi:type="dcterms:W3CDTF">2014-10-16T18:49:52Z</dcterms:created>
  <dcterms:modified xsi:type="dcterms:W3CDTF">2014-10-21T13:05:16Z</dcterms:modified>
</cp:coreProperties>
</file>