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93" r:id="rId2"/>
    <p:sldId id="300" r:id="rId3"/>
    <p:sldId id="301" r:id="rId4"/>
    <p:sldId id="295" r:id="rId5"/>
    <p:sldId id="305" r:id="rId6"/>
    <p:sldId id="306" r:id="rId7"/>
    <p:sldId id="307" r:id="rId8"/>
    <p:sldId id="302" r:id="rId9"/>
    <p:sldId id="308" r:id="rId10"/>
    <p:sldId id="297" r:id="rId11"/>
  </p:sldIdLst>
  <p:sldSz cx="9144000" cy="6858000" type="letter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00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1" autoAdjust="0"/>
    <p:restoredTop sz="86400" autoAdjust="0"/>
  </p:normalViewPr>
  <p:slideViewPr>
    <p:cSldViewPr snapToGrid="0" snapToObjects="1">
      <p:cViewPr>
        <p:scale>
          <a:sx n="80" d="100"/>
          <a:sy n="80" d="100"/>
        </p:scale>
        <p:origin x="-72" y="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C0F08-708B-3043-B935-D0A86ED7DB0B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C0BAF-FA2D-4A4B-88FF-BE1DEAEC4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62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7EA09F-DEDC-44D7-9D19-BC8FBC1A5EC4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9D5BD407-0811-49B0-ADB4-248A9DB1DE5C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9" rIns="91417" bIns="45709" anchor="b"/>
          <a:lstStyle/>
          <a:p>
            <a:pPr algn="r"/>
            <a:fld id="{8898EA51-6D5D-419D-B91D-D84A428339AF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1417" tIns="45709" rIns="91417" bIns="4570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7EA09F-DEDC-44D7-9D19-BC8FBC1A5EC4}" type="slidenum">
              <a:rPr lang="en-US" smtClean="0">
                <a:latin typeface="Arial" charset="0"/>
              </a:rPr>
              <a:pPr/>
              <a:t>10</a:t>
            </a:fld>
            <a:endParaRPr lang="en-US" smtClean="0">
              <a:latin typeface="Arial" charset="0"/>
            </a:endParaRPr>
          </a:p>
        </p:txBody>
      </p:sp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8" rIns="91435" bIns="45718" anchor="b"/>
          <a:lstStyle/>
          <a:p>
            <a:pPr algn="r"/>
            <a:fld id="{9D5BD407-0811-49B0-ADB4-248A9DB1DE5C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17411" name="Rectangle 7"/>
          <p:cNvSpPr txBox="1">
            <a:spLocks noGrp="1" noChangeArrowheads="1"/>
          </p:cNvSpPr>
          <p:nvPr/>
        </p:nvSpPr>
        <p:spPr bwMode="auto">
          <a:xfrm>
            <a:off x="3884027" y="8684926"/>
            <a:ext cx="2972421" cy="4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7" tIns="45709" rIns="91417" bIns="45709" anchor="b"/>
          <a:lstStyle/>
          <a:p>
            <a:pPr algn="r"/>
            <a:fld id="{8898EA51-6D5D-419D-B91D-D84A428339AF}" type="slidenum">
              <a:rPr lang="en-US" sz="1200"/>
              <a:pPr algn="r"/>
              <a:t>10</a:t>
            </a:fld>
            <a:endParaRPr lang="en-US" sz="1200"/>
          </a:p>
        </p:txBody>
      </p:sp>
      <p:sp>
        <p:nvSpPr>
          <p:cNvPr id="174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1417" tIns="45709" rIns="91417" bIns="45709"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443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89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103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1406">
                <a:solidFill>
                  <a:srgbClr val="58585B"/>
                </a:solidFill>
              </a:rPr>
              <a:t>Body Level Five</a:t>
            </a:r>
          </a:p>
        </p:txBody>
      </p:sp>
      <p:sp>
        <p:nvSpPr>
          <p:cNvPr id="59" name="Shape 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531">
                <a:solidFill>
                  <a:srgbClr val="14284B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15014607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85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5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7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17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21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669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1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06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0FEA1-A32A-FE4E-8650-B0D7D4920ACA}" type="datetimeFigureOut">
              <a:rPr lang="en-US" smtClean="0"/>
              <a:t>6/1/2016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D70D2-ED2B-DF40-AA7B-1CB08ED154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32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6" descr="SierraClub-and-Hewlett-Beyond-Coal-webinar"/>
          <p:cNvPicPr>
            <a:picLocks noChangeAspect="1" noChangeArrowheads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orozontal - 2 color for light bkgrd [Converted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7198" y="5162488"/>
            <a:ext cx="1875167" cy="85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28574" y="873506"/>
            <a:ext cx="5534389" cy="204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Vehicle-Grid Integration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28574" y="2719452"/>
            <a:ext cx="4572000" cy="1200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/>
              <a:t>Joe Halso </a:t>
            </a:r>
          </a:p>
          <a:p>
            <a:r>
              <a:rPr lang="en-US" sz="2400" b="1" dirty="0" smtClean="0"/>
              <a:t>Missouri PSC Workshop</a:t>
            </a:r>
            <a:endParaRPr lang="en-US" sz="2400" b="1" dirty="0"/>
          </a:p>
          <a:p>
            <a:r>
              <a:rPr lang="en-US" sz="2400" b="1" dirty="0"/>
              <a:t>May 25, 2016 </a:t>
            </a:r>
          </a:p>
        </p:txBody>
      </p:sp>
    </p:spTree>
    <p:extLst>
      <p:ext uri="{BB962C8B-B14F-4D97-AF65-F5344CB8AC3E}">
        <p14:creationId xmlns:p14="http://schemas.microsoft.com/office/powerpoint/2010/main" val="215429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6" descr="SierraClub-and-Hewlett-Beyond-Coal-webinar"/>
          <p:cNvPicPr>
            <a:picLocks noChangeAspect="1" noChangeArrowheads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 bwMode="auto">
          <a:xfrm>
            <a:off x="0" y="-762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4" descr="Horozontal - 2 color for light bkgrd [Converted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7198" y="5162488"/>
            <a:ext cx="1875167" cy="858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47295" y="1894523"/>
            <a:ext cx="5534389" cy="20420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Thank You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639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699" y="1632629"/>
            <a:ext cx="8724901" cy="4096998"/>
          </a:xfrm>
        </p:spPr>
        <p:txBody>
          <a:bodyPr>
            <a:normAutofit fontScale="92500" lnSpcReduction="10000"/>
          </a:bodyPr>
          <a:lstStyle/>
          <a:p>
            <a:endParaRPr lang="en-US" sz="2400" dirty="0" smtClean="0"/>
          </a:p>
          <a:p>
            <a:r>
              <a:rPr lang="en-US" sz="2600" b="1" dirty="0" smtClean="0"/>
              <a:t>Vehicle-Grid Integration: </a:t>
            </a:r>
            <a:r>
              <a:rPr lang="en-US" sz="2600" dirty="0"/>
              <a:t>S</a:t>
            </a:r>
            <a:r>
              <a:rPr lang="en-US" sz="2600" dirty="0" smtClean="0"/>
              <a:t>cheduling</a:t>
            </a:r>
            <a:r>
              <a:rPr lang="en-US" sz="2600" dirty="0"/>
              <a:t>, planning, or varying </a:t>
            </a:r>
            <a:r>
              <a:rPr lang="en-US" sz="2600" dirty="0" smtClean="0"/>
              <a:t>EV </a:t>
            </a:r>
            <a:r>
              <a:rPr lang="en-US" sz="2600" dirty="0"/>
              <a:t>charging </a:t>
            </a:r>
            <a:r>
              <a:rPr lang="en-US" sz="2600" dirty="0" smtClean="0"/>
              <a:t>reduce impact or provide </a:t>
            </a:r>
            <a:r>
              <a:rPr lang="en-US" sz="2600" dirty="0"/>
              <a:t>benefits.</a:t>
            </a:r>
          </a:p>
          <a:p>
            <a:endParaRPr lang="en-US" sz="2600" b="1" dirty="0" smtClean="0"/>
          </a:p>
          <a:p>
            <a:pPr lvl="1"/>
            <a:r>
              <a:rPr lang="en-US" sz="2600" b="1" dirty="0" smtClean="0"/>
              <a:t>Rate Design: </a:t>
            </a:r>
            <a:r>
              <a:rPr lang="en-US" sz="2600" dirty="0" smtClean="0"/>
              <a:t>special </a:t>
            </a:r>
            <a:r>
              <a:rPr lang="en-US" sz="2600" dirty="0"/>
              <a:t>rates for </a:t>
            </a:r>
            <a:r>
              <a:rPr lang="en-US" sz="2600" dirty="0" smtClean="0"/>
              <a:t>EV charging (TOU, dynamic, etc.)</a:t>
            </a:r>
          </a:p>
          <a:p>
            <a:pPr marL="457200" lvl="1" indent="0">
              <a:buNone/>
            </a:pPr>
            <a:endParaRPr lang="en-US" sz="2600" b="1" dirty="0" smtClean="0"/>
          </a:p>
          <a:p>
            <a:pPr lvl="1"/>
            <a:r>
              <a:rPr lang="en-US" sz="2600" b="1" dirty="0" smtClean="0"/>
              <a:t>V1G: </a:t>
            </a:r>
            <a:r>
              <a:rPr lang="en-US" sz="2600" dirty="0" smtClean="0"/>
              <a:t>Using VGI </a:t>
            </a:r>
            <a:r>
              <a:rPr lang="en-US" sz="2600" dirty="0"/>
              <a:t>communications to effect </a:t>
            </a:r>
            <a:r>
              <a:rPr lang="en-US" sz="2600" b="1" dirty="0"/>
              <a:t>unidirectional</a:t>
            </a:r>
            <a:r>
              <a:rPr lang="en-US" sz="2600" dirty="0"/>
              <a:t> demand response at peak demand periods.</a:t>
            </a:r>
          </a:p>
          <a:p>
            <a:endParaRPr lang="en-US" sz="2600" dirty="0" smtClean="0"/>
          </a:p>
          <a:p>
            <a:pPr lvl="1"/>
            <a:r>
              <a:rPr lang="en-US" sz="2600" b="1" dirty="0" smtClean="0"/>
              <a:t>V2G: </a:t>
            </a:r>
            <a:r>
              <a:rPr lang="en-US" sz="2600" dirty="0" smtClean="0"/>
              <a:t>Using VGI </a:t>
            </a:r>
            <a:r>
              <a:rPr lang="en-US" sz="2600" dirty="0"/>
              <a:t>communications and </a:t>
            </a:r>
            <a:r>
              <a:rPr lang="en-US" sz="2600" b="1" dirty="0"/>
              <a:t>bidirectional </a:t>
            </a:r>
            <a:r>
              <a:rPr lang="en-US" sz="2600" dirty="0"/>
              <a:t>charging technologies to provide </a:t>
            </a:r>
            <a:r>
              <a:rPr lang="en-US" sz="2600" dirty="0" smtClean="0"/>
              <a:t>DR and </a:t>
            </a:r>
            <a:r>
              <a:rPr lang="en-US" sz="2600" dirty="0"/>
              <a:t>ancillary services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Clarification of Terms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3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Siting Charging to Optimize Grid Benefits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7" name="Picture 6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99" y="1503997"/>
            <a:ext cx="6524625" cy="48936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1496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Effects of Rate Design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36" y="1446131"/>
            <a:ext cx="8628213" cy="495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21986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smtClean="0">
                <a:solidFill>
                  <a:schemeClr val="bg1"/>
                </a:solidFill>
              </a:rPr>
              <a:t> Examples of Time-Variant Rate Design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2" name="Picture 1" descr="Screen Shot 2016-05-25 at 2.55.45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48"/>
          <a:stretch/>
        </p:blipFill>
        <p:spPr>
          <a:xfrm>
            <a:off x="1549383" y="1272266"/>
            <a:ext cx="6119586" cy="514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7798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699" y="1632629"/>
            <a:ext cx="8724901" cy="4096998"/>
          </a:xfrm>
        </p:spPr>
        <p:txBody>
          <a:bodyPr>
            <a:normAutofit fontScale="85000" lnSpcReduction="20000"/>
          </a:bodyPr>
          <a:lstStyle/>
          <a:p>
            <a:endParaRPr lang="en-US" sz="2400" dirty="0" smtClean="0"/>
          </a:p>
          <a:p>
            <a:r>
              <a:rPr lang="en-US" sz="2600" dirty="0" smtClean="0"/>
              <a:t>DR historically relied on large commercial customers, times are a-</a:t>
            </a:r>
            <a:r>
              <a:rPr lang="en-US" sz="2600" dirty="0" err="1" smtClean="0"/>
              <a:t>changin</a:t>
            </a:r>
            <a:r>
              <a:rPr lang="en-US" sz="2600" dirty="0" smtClean="0"/>
              <a:t>’</a:t>
            </a:r>
          </a:p>
          <a:p>
            <a:pPr marL="0" indent="0">
              <a:buNone/>
            </a:pPr>
            <a:endParaRPr lang="en-US" sz="2600" dirty="0" smtClean="0"/>
          </a:p>
          <a:p>
            <a:r>
              <a:rPr lang="en-US" sz="2600" dirty="0" smtClean="0"/>
              <a:t>EV owner/operator contracts with utility or third party </a:t>
            </a:r>
          </a:p>
          <a:p>
            <a:endParaRPr lang="en-US" sz="2600" dirty="0" smtClean="0"/>
          </a:p>
          <a:p>
            <a:r>
              <a:rPr lang="en-US" sz="2600" dirty="0" smtClean="0"/>
              <a:t>EV owner/operator cedes level of control over charging in exchange for $</a:t>
            </a:r>
          </a:p>
          <a:p>
            <a:endParaRPr lang="en-US" sz="2600" dirty="0"/>
          </a:p>
          <a:p>
            <a:r>
              <a:rPr lang="en-US" sz="2600" dirty="0" smtClean="0"/>
              <a:t>Utility/3</a:t>
            </a:r>
            <a:r>
              <a:rPr lang="en-US" sz="2600" baseline="30000" dirty="0" smtClean="0"/>
              <a:t>rd</a:t>
            </a:r>
            <a:r>
              <a:rPr lang="en-US" sz="2600" dirty="0" smtClean="0"/>
              <a:t> party can modulate or curtail charging </a:t>
            </a:r>
          </a:p>
          <a:p>
            <a:endParaRPr lang="en-US" sz="2600" dirty="0"/>
          </a:p>
          <a:p>
            <a:r>
              <a:rPr lang="en-US" sz="2600" dirty="0" smtClean="0"/>
              <a:t>SCE &amp; PG&amp;E commitment to EV-specific DR programs </a:t>
            </a:r>
          </a:p>
          <a:p>
            <a:endParaRPr lang="en-US" sz="2600" dirty="0"/>
          </a:p>
          <a:p>
            <a:endParaRPr lang="en-US" sz="26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V1G: Demand Response 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47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V2G: Vehicle-to-Grid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999" y="1397000"/>
            <a:ext cx="7661549" cy="5086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7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Ratepayer Impacts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  <p:pic>
        <p:nvPicPr>
          <p:cNvPr id="3" name="Picture 2" descr="Screen Shot 2016-05-25 at 2.46.5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850"/>
            <a:ext cx="9144000" cy="522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3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50" y="1632629"/>
            <a:ext cx="7747000" cy="4096998"/>
          </a:xfrm>
        </p:spPr>
        <p:txBody>
          <a:bodyPr>
            <a:normAutofit/>
          </a:bodyPr>
          <a:lstStyle/>
          <a:p>
            <a:endParaRPr lang="en-US" sz="2400" dirty="0" smtClean="0"/>
          </a:p>
          <a:p>
            <a:pPr marL="0" indent="0" algn="just">
              <a:buNone/>
            </a:pPr>
            <a:r>
              <a:rPr lang="en-US" sz="2600" dirty="0" smtClean="0"/>
              <a:t>PSC should proactively support growth of and access to EV charging, including utility cost recovery, </a:t>
            </a:r>
            <a:r>
              <a:rPr lang="en-US" sz="2600" b="1" dirty="0" smtClean="0"/>
              <a:t>so long as utilities can demonstrate </a:t>
            </a:r>
            <a:r>
              <a:rPr lang="en-US" sz="2600" dirty="0" smtClean="0"/>
              <a:t>benefits to the electricity grid, EV drivers and</a:t>
            </a:r>
            <a:r>
              <a:rPr lang="en-US" sz="2600" b="1" dirty="0" smtClean="0"/>
              <a:t> the body of utility customers </a:t>
            </a:r>
          </a:p>
          <a:p>
            <a:pPr marL="0" indent="0" algn="just">
              <a:buNone/>
            </a:pPr>
            <a:endParaRPr lang="en-US" sz="2600" b="1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>
                <a:solidFill>
                  <a:schemeClr val="bg1"/>
                </a:solidFill>
              </a:rPr>
              <a:t>  Sierra Club position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228600"/>
            <a:ext cx="1676400" cy="6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74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4257</TotalTime>
  <Words>204</Words>
  <Application>Microsoft Office PowerPoint</Application>
  <PresentationFormat>Letter Paper (8.5x11 in)</PresentationFormat>
  <Paragraphs>39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 the Gap</dc:title>
  <dc:creator>Jonathan Banks</dc:creator>
  <cp:lastModifiedBy>Vaught, Dianna</cp:lastModifiedBy>
  <cp:revision>71</cp:revision>
  <dcterms:created xsi:type="dcterms:W3CDTF">2016-03-03T00:42:30Z</dcterms:created>
  <dcterms:modified xsi:type="dcterms:W3CDTF">2016-06-01T16:32:49Z</dcterms:modified>
</cp:coreProperties>
</file>