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93" r:id="rId2"/>
    <p:sldId id="300" r:id="rId3"/>
    <p:sldId id="301" r:id="rId4"/>
    <p:sldId id="295" r:id="rId5"/>
    <p:sldId id="305" r:id="rId6"/>
    <p:sldId id="306" r:id="rId7"/>
    <p:sldId id="307" r:id="rId8"/>
    <p:sldId id="302" r:id="rId9"/>
    <p:sldId id="308" r:id="rId10"/>
    <p:sldId id="297" r:id="rId11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1" autoAdjust="0"/>
    <p:restoredTop sz="86400" autoAdjust="0"/>
  </p:normalViewPr>
  <p:slideViewPr>
    <p:cSldViewPr snapToGrid="0" snapToObjects="1">
      <p:cViewPr>
        <p:scale>
          <a:sx n="80" d="100"/>
          <a:sy n="80" d="100"/>
        </p:scale>
        <p:origin x="-72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C0F08-708B-3043-B935-D0A86ED7DB0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C0BAF-FA2D-4A4B-88FF-BE1DEAEC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7EA09F-DEDC-44D7-9D19-BC8FBC1A5EC4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9D5BD407-0811-49B0-ADB4-248A9DB1DE5C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b"/>
          <a:lstStyle/>
          <a:p>
            <a:pPr algn="r"/>
            <a:fld id="{8898EA51-6D5D-419D-B91D-D84A428339AF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17" tIns="45709" rIns="91417" bIns="45709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7EA09F-DEDC-44D7-9D19-BC8FBC1A5EC4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9D5BD407-0811-49B0-ADB4-248A9DB1DE5C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b"/>
          <a:lstStyle/>
          <a:p>
            <a:pPr algn="r"/>
            <a:fld id="{8898EA51-6D5D-419D-B91D-D84A428339AF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17" tIns="45709" rIns="91417" bIns="45709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8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0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rgbClr val="58585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rgbClr val="58585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rgbClr val="58585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rgbClr val="58585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rgbClr val="58585B"/>
                </a:solidFill>
              </a:rP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14284B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1501460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5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7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1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2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SierraClub-and-Hewlett-Beyond-Coal-webinar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orozontal - 2 color for light bkgrd [Converted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198" y="5162488"/>
            <a:ext cx="1875167" cy="85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8574" y="873506"/>
            <a:ext cx="5534389" cy="204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Vehicle-Grid Integration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28574" y="2719452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Joe Halso </a:t>
            </a:r>
          </a:p>
          <a:p>
            <a:r>
              <a:rPr lang="en-US" sz="2400" b="1" dirty="0" smtClean="0"/>
              <a:t>Missouri PSC Workshop</a:t>
            </a:r>
            <a:endParaRPr lang="en-US" sz="2400" b="1" dirty="0"/>
          </a:p>
          <a:p>
            <a:r>
              <a:rPr lang="en-US" sz="2400" b="1" dirty="0"/>
              <a:t>May 25, 2016 </a:t>
            </a:r>
          </a:p>
        </p:txBody>
      </p:sp>
    </p:spTree>
    <p:extLst>
      <p:ext uri="{BB962C8B-B14F-4D97-AF65-F5344CB8AC3E}">
        <p14:creationId xmlns:p14="http://schemas.microsoft.com/office/powerpoint/2010/main" val="21542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SierraClub-and-Hewlett-Beyond-Coal-webinar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orozontal - 2 color for light bkgrd [Converted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198" y="5162488"/>
            <a:ext cx="1875167" cy="85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47295" y="1894523"/>
            <a:ext cx="5534389" cy="204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Thank You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63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1632629"/>
            <a:ext cx="8724901" cy="4096998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r>
              <a:rPr lang="en-US" sz="2600" b="1" dirty="0" smtClean="0"/>
              <a:t>Vehicle-Grid Integration: </a:t>
            </a:r>
            <a:r>
              <a:rPr lang="en-US" sz="2600" dirty="0"/>
              <a:t>S</a:t>
            </a:r>
            <a:r>
              <a:rPr lang="en-US" sz="2600" dirty="0" smtClean="0"/>
              <a:t>cheduling</a:t>
            </a:r>
            <a:r>
              <a:rPr lang="en-US" sz="2600" dirty="0"/>
              <a:t>, planning, or varying </a:t>
            </a:r>
            <a:r>
              <a:rPr lang="en-US" sz="2600" dirty="0" smtClean="0"/>
              <a:t>EV </a:t>
            </a:r>
            <a:r>
              <a:rPr lang="en-US" sz="2600" dirty="0"/>
              <a:t>charging </a:t>
            </a:r>
            <a:r>
              <a:rPr lang="en-US" sz="2600" dirty="0" smtClean="0"/>
              <a:t>reduce impact or provide </a:t>
            </a:r>
            <a:r>
              <a:rPr lang="en-US" sz="2600" dirty="0"/>
              <a:t>benefits.</a:t>
            </a:r>
          </a:p>
          <a:p>
            <a:endParaRPr lang="en-US" sz="2600" b="1" dirty="0" smtClean="0"/>
          </a:p>
          <a:p>
            <a:pPr lvl="1"/>
            <a:r>
              <a:rPr lang="en-US" sz="2600" b="1" dirty="0" smtClean="0"/>
              <a:t>Rate Design: </a:t>
            </a:r>
            <a:r>
              <a:rPr lang="en-US" sz="2600" dirty="0" smtClean="0"/>
              <a:t>special </a:t>
            </a:r>
            <a:r>
              <a:rPr lang="en-US" sz="2600" dirty="0"/>
              <a:t>rates for </a:t>
            </a:r>
            <a:r>
              <a:rPr lang="en-US" sz="2600" dirty="0" smtClean="0"/>
              <a:t>EV charging (TOU, dynamic, etc.)</a:t>
            </a:r>
          </a:p>
          <a:p>
            <a:pPr marL="457200" lvl="1" indent="0">
              <a:buNone/>
            </a:pPr>
            <a:endParaRPr lang="en-US" sz="2600" b="1" dirty="0" smtClean="0"/>
          </a:p>
          <a:p>
            <a:pPr lvl="1"/>
            <a:r>
              <a:rPr lang="en-US" sz="2600" b="1" dirty="0" smtClean="0"/>
              <a:t>V1G: </a:t>
            </a:r>
            <a:r>
              <a:rPr lang="en-US" sz="2600" dirty="0" smtClean="0"/>
              <a:t>Using VGI </a:t>
            </a:r>
            <a:r>
              <a:rPr lang="en-US" sz="2600" dirty="0"/>
              <a:t>communications to effect </a:t>
            </a:r>
            <a:r>
              <a:rPr lang="en-US" sz="2600" b="1" dirty="0"/>
              <a:t>unidirectional</a:t>
            </a:r>
            <a:r>
              <a:rPr lang="en-US" sz="2600" dirty="0"/>
              <a:t> demand response at peak demand periods.</a:t>
            </a:r>
          </a:p>
          <a:p>
            <a:endParaRPr lang="en-US" sz="2600" dirty="0" smtClean="0"/>
          </a:p>
          <a:p>
            <a:pPr lvl="1"/>
            <a:r>
              <a:rPr lang="en-US" sz="2600" b="1" dirty="0" smtClean="0"/>
              <a:t>V2G: </a:t>
            </a:r>
            <a:r>
              <a:rPr lang="en-US" sz="2600" dirty="0" smtClean="0"/>
              <a:t>Using VGI </a:t>
            </a:r>
            <a:r>
              <a:rPr lang="en-US" sz="2600" dirty="0"/>
              <a:t>communications and </a:t>
            </a:r>
            <a:r>
              <a:rPr lang="en-US" sz="2600" b="1" dirty="0"/>
              <a:t>bidirectional </a:t>
            </a:r>
            <a:r>
              <a:rPr lang="en-US" sz="2600" dirty="0"/>
              <a:t>charging technologies to provide </a:t>
            </a:r>
            <a:r>
              <a:rPr lang="en-US" sz="2600" dirty="0" smtClean="0"/>
              <a:t>DR and </a:t>
            </a:r>
            <a:r>
              <a:rPr lang="en-US" sz="2600" dirty="0"/>
              <a:t>ancillary services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  Clarification of Terms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3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  Siting Charging to Optimize Grid Benefits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  <p:pic>
        <p:nvPicPr>
          <p:cNvPr id="7" name="Picture 6" descr="imag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9" y="1503997"/>
            <a:ext cx="6524625" cy="4893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49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  Effects of Rate Design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6" y="1446131"/>
            <a:ext cx="8628213" cy="495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198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Examples of Time-Variant Rate Design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  <p:pic>
        <p:nvPicPr>
          <p:cNvPr id="2" name="Picture 1" descr="Screen Shot 2016-05-25 at 2.55.4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48"/>
          <a:stretch/>
        </p:blipFill>
        <p:spPr>
          <a:xfrm>
            <a:off x="1549383" y="1272266"/>
            <a:ext cx="6119586" cy="51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79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1632629"/>
            <a:ext cx="8724901" cy="4096998"/>
          </a:xfrm>
        </p:spPr>
        <p:txBody>
          <a:bodyPr>
            <a:normAutofit fontScale="85000" lnSpcReduction="20000"/>
          </a:bodyPr>
          <a:lstStyle/>
          <a:p>
            <a:endParaRPr lang="en-US" sz="2400" dirty="0" smtClean="0"/>
          </a:p>
          <a:p>
            <a:r>
              <a:rPr lang="en-US" sz="2600" dirty="0" smtClean="0"/>
              <a:t>DR historically relied on large commercial customers, times are a-</a:t>
            </a:r>
            <a:r>
              <a:rPr lang="en-US" sz="2600" dirty="0" err="1" smtClean="0"/>
              <a:t>changin</a:t>
            </a:r>
            <a:r>
              <a:rPr lang="en-US" sz="2600" dirty="0" smtClean="0"/>
              <a:t>’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EV owner/operator contracts with utility or third party </a:t>
            </a:r>
          </a:p>
          <a:p>
            <a:endParaRPr lang="en-US" sz="2600" dirty="0" smtClean="0"/>
          </a:p>
          <a:p>
            <a:r>
              <a:rPr lang="en-US" sz="2600" dirty="0" smtClean="0"/>
              <a:t>EV owner/operator cedes level of control over charging in exchange for $</a:t>
            </a:r>
          </a:p>
          <a:p>
            <a:endParaRPr lang="en-US" sz="2600" dirty="0"/>
          </a:p>
          <a:p>
            <a:r>
              <a:rPr lang="en-US" sz="2600" dirty="0" smtClean="0"/>
              <a:t>Utility/3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party can modulate or curtail charging </a:t>
            </a:r>
          </a:p>
          <a:p>
            <a:endParaRPr lang="en-US" sz="2600" dirty="0"/>
          </a:p>
          <a:p>
            <a:r>
              <a:rPr lang="en-US" sz="2600" dirty="0" smtClean="0"/>
              <a:t>SCE &amp; PG&amp;E commitment to EV-specific DR programs </a:t>
            </a:r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  V1G: Demand Response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4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  V2G: Vehicle-to-Grid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397000"/>
            <a:ext cx="7661549" cy="50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  Ratepayer Impacts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  <p:pic>
        <p:nvPicPr>
          <p:cNvPr id="3" name="Picture 2" descr="Screen Shot 2016-05-25 at 2.46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850"/>
            <a:ext cx="9144000" cy="522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632629"/>
            <a:ext cx="7747000" cy="4096998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marL="0" indent="0" algn="just">
              <a:buNone/>
            </a:pPr>
            <a:r>
              <a:rPr lang="en-US" sz="2600" dirty="0" smtClean="0"/>
              <a:t>PSC should proactively support growth of and access to EV charging, including utility cost recovery, </a:t>
            </a:r>
            <a:r>
              <a:rPr lang="en-US" sz="2600" b="1" dirty="0" smtClean="0"/>
              <a:t>so long as utilities can demonstrate </a:t>
            </a:r>
            <a:r>
              <a:rPr lang="en-US" sz="2600" dirty="0" smtClean="0"/>
              <a:t>benefits to the electricity grid, EV drivers and</a:t>
            </a:r>
            <a:r>
              <a:rPr lang="en-US" sz="2600" b="1" dirty="0" smtClean="0"/>
              <a:t> the body of utility customers </a:t>
            </a:r>
          </a:p>
          <a:p>
            <a:pPr marL="0" indent="0" algn="just">
              <a:buNone/>
            </a:pPr>
            <a:endParaRPr lang="en-US" sz="2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  Sierra Club position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7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4257</TotalTime>
  <Words>204</Words>
  <Application>Microsoft Office PowerPoint</Application>
  <PresentationFormat>Letter Paper (8.5x11 in)</PresentationFormat>
  <Paragraphs>39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the Gap</dc:title>
  <dc:creator>Jonathan Banks</dc:creator>
  <cp:lastModifiedBy>Vaught, Dianna</cp:lastModifiedBy>
  <cp:revision>71</cp:revision>
  <dcterms:created xsi:type="dcterms:W3CDTF">2016-03-03T00:42:30Z</dcterms:created>
  <dcterms:modified xsi:type="dcterms:W3CDTF">2016-06-01T16:32:49Z</dcterms:modified>
</cp:coreProperties>
</file>