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86" r:id="rId2"/>
    <p:sldId id="347" r:id="rId3"/>
    <p:sldId id="274" r:id="rId4"/>
    <p:sldId id="353" r:id="rId5"/>
    <p:sldId id="331" r:id="rId6"/>
    <p:sldId id="332" r:id="rId7"/>
    <p:sldId id="355" r:id="rId8"/>
    <p:sldId id="344" r:id="rId9"/>
    <p:sldId id="339" r:id="rId10"/>
    <p:sldId id="343" r:id="rId11"/>
    <p:sldId id="342" r:id="rId12"/>
    <p:sldId id="341" r:id="rId13"/>
    <p:sldId id="340" r:id="rId14"/>
    <p:sldId id="336" r:id="rId15"/>
    <p:sldId id="338" r:id="rId16"/>
    <p:sldId id="354" r:id="rId17"/>
    <p:sldId id="324" r:id="rId18"/>
    <p:sldId id="320" r:id="rId19"/>
    <p:sldId id="321" r:id="rId20"/>
    <p:sldId id="352" r:id="rId21"/>
    <p:sldId id="351" r:id="rId22"/>
    <p:sldId id="356" r:id="rId23"/>
    <p:sldId id="290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EC8FC05-0030-435F-9EDF-9B3D593FA8F0}">
          <p14:sldIdLst>
            <p14:sldId id="286"/>
            <p14:sldId id="347"/>
            <p14:sldId id="274"/>
            <p14:sldId id="353"/>
            <p14:sldId id="331"/>
            <p14:sldId id="332"/>
            <p14:sldId id="355"/>
            <p14:sldId id="344"/>
            <p14:sldId id="339"/>
            <p14:sldId id="343"/>
            <p14:sldId id="342"/>
            <p14:sldId id="341"/>
            <p14:sldId id="340"/>
            <p14:sldId id="336"/>
            <p14:sldId id="338"/>
            <p14:sldId id="354"/>
            <p14:sldId id="324"/>
            <p14:sldId id="320"/>
            <p14:sldId id="321"/>
            <p14:sldId id="352"/>
            <p14:sldId id="351"/>
            <p14:sldId id="356"/>
            <p14:sldId id="29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17F80C"/>
    <a:srgbClr val="3C9639"/>
    <a:srgbClr val="439639"/>
    <a:srgbClr val="999999"/>
    <a:srgbClr val="D6E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52" autoAdjust="0"/>
    <p:restoredTop sz="94660"/>
  </p:normalViewPr>
  <p:slideViewPr>
    <p:cSldViewPr>
      <p:cViewPr>
        <p:scale>
          <a:sx n="100" d="100"/>
          <a:sy n="100" d="100"/>
        </p:scale>
        <p:origin x="-1224" y="-240"/>
      </p:cViewPr>
      <p:guideLst>
        <p:guide orient="horz" pos="7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792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Sheet1!$AD$2</c:f>
          <c:strCache>
            <c:ptCount val="1"/>
            <c:pt idx="0">
              <c:v>EPA vs Ameren Missouri Program Goals
2020-2029</c:v>
            </c:pt>
          </c:strCache>
        </c:strRef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Sheet1!$K$5</c:f>
              <c:strCache>
                <c:ptCount val="1"/>
                <c:pt idx="0">
                  <c:v>EPA Annual Goals for Missouri</c:v>
                </c:pt>
              </c:strCache>
            </c:strRef>
          </c:tx>
          <c:marker>
            <c:symbol val="none"/>
          </c:marker>
          <c:cat>
            <c:numRef>
              <c:f>Sheet1!$J$10:$J$19</c:f>
              <c:numCache>
                <c:formatCode>#,##0</c:formatCode>
                <c:ptCount val="10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</c:numCache>
            </c:numRef>
          </c:cat>
          <c:val>
            <c:numRef>
              <c:f>Sheet1!$K$10:$K$19</c:f>
              <c:numCache>
                <c:formatCode>#,##0</c:formatCode>
                <c:ptCount val="10"/>
                <c:pt idx="0">
                  <c:v>1350716.7595018356</c:v>
                </c:pt>
                <c:pt idx="1">
                  <c:v>2051972.2726107817</c:v>
                </c:pt>
                <c:pt idx="2">
                  <c:v>2877825.6666990933</c:v>
                </c:pt>
                <c:pt idx="3">
                  <c:v>3816771.5122545045</c:v>
                </c:pt>
                <c:pt idx="4">
                  <c:v>4840552.6141571989</c:v>
                </c:pt>
                <c:pt idx="5">
                  <c:v>5789533.2598903524</c:v>
                </c:pt>
                <c:pt idx="6">
                  <c:v>6665347.6079603713</c:v>
                </c:pt>
                <c:pt idx="7">
                  <c:v>7469544.8477672413</c:v>
                </c:pt>
                <c:pt idx="8">
                  <c:v>8203591.7576114023</c:v>
                </c:pt>
                <c:pt idx="9">
                  <c:v>8868875.1572181191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Sheet1!$L$5</c:f>
              <c:strCache>
                <c:ptCount val="1"/>
                <c:pt idx="0">
                  <c:v>EPA Assumed Annual Goals for Ameren Missouri</c:v>
                </c:pt>
              </c:strCache>
            </c:strRef>
          </c:tx>
          <c:marker>
            <c:symbol val="none"/>
          </c:marker>
          <c:cat>
            <c:numRef>
              <c:f>Sheet1!$J$10:$J$19</c:f>
              <c:numCache>
                <c:formatCode>#,##0</c:formatCode>
                <c:ptCount val="10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</c:numCache>
            </c:numRef>
          </c:cat>
          <c:val>
            <c:numRef>
              <c:f>Sheet1!$L$10:$L$19</c:f>
              <c:numCache>
                <c:formatCode>#,##0</c:formatCode>
                <c:ptCount val="10"/>
                <c:pt idx="0">
                  <c:v>675358.37975091778</c:v>
                </c:pt>
                <c:pt idx="1">
                  <c:v>1025986.1363053909</c:v>
                </c:pt>
                <c:pt idx="2">
                  <c:v>1438912.8333495467</c:v>
                </c:pt>
                <c:pt idx="3">
                  <c:v>1908385.7561272522</c:v>
                </c:pt>
                <c:pt idx="4">
                  <c:v>2420276.3070785995</c:v>
                </c:pt>
                <c:pt idx="5">
                  <c:v>2894766.6299451762</c:v>
                </c:pt>
                <c:pt idx="6">
                  <c:v>3332673.8039801857</c:v>
                </c:pt>
                <c:pt idx="7">
                  <c:v>3734772.4238836206</c:v>
                </c:pt>
                <c:pt idx="8">
                  <c:v>4101795.8788057012</c:v>
                </c:pt>
                <c:pt idx="9">
                  <c:v>4434437.5786090596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Sheet1!$M$5</c:f>
              <c:strCache>
                <c:ptCount val="1"/>
                <c:pt idx="0">
                  <c:v>Ameren Missouri Program MAP</c:v>
                </c:pt>
              </c:strCache>
            </c:strRef>
          </c:tx>
          <c:marker>
            <c:symbol val="none"/>
          </c:marker>
          <c:cat>
            <c:numRef>
              <c:f>Sheet1!$J$10:$J$19</c:f>
              <c:numCache>
                <c:formatCode>#,##0</c:formatCode>
                <c:ptCount val="10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</c:numCache>
            </c:numRef>
          </c:cat>
          <c:val>
            <c:numRef>
              <c:f>Sheet1!$M$10:$M$19</c:f>
              <c:numCache>
                <c:formatCode>#,##0</c:formatCode>
                <c:ptCount val="10"/>
                <c:pt idx="0">
                  <c:v>769037.76690063998</c:v>
                </c:pt>
                <c:pt idx="1">
                  <c:v>941465.58277536067</c:v>
                </c:pt>
                <c:pt idx="2">
                  <c:v>1091385.9257394362</c:v>
                </c:pt>
                <c:pt idx="3">
                  <c:v>1248042.7849730409</c:v>
                </c:pt>
                <c:pt idx="4">
                  <c:v>1441286.7496775079</c:v>
                </c:pt>
                <c:pt idx="5">
                  <c:v>1641299.7077918886</c:v>
                </c:pt>
                <c:pt idx="6">
                  <c:v>1828728.7030929599</c:v>
                </c:pt>
                <c:pt idx="7">
                  <c:v>2026916.0147471041</c:v>
                </c:pt>
                <c:pt idx="8">
                  <c:v>2166200.4360152022</c:v>
                </c:pt>
                <c:pt idx="9">
                  <c:v>2262347.6505911364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Sheet1!$N$5</c:f>
              <c:strCache>
                <c:ptCount val="1"/>
                <c:pt idx="0">
                  <c:v>Ameren Missouri Program RAP</c:v>
                </c:pt>
              </c:strCache>
            </c:strRef>
          </c:tx>
          <c:marker>
            <c:symbol val="none"/>
          </c:marker>
          <c:cat>
            <c:numRef>
              <c:f>Sheet1!$J$10:$J$19</c:f>
              <c:numCache>
                <c:formatCode>#,##0</c:formatCode>
                <c:ptCount val="10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</c:numCache>
            </c:numRef>
          </c:cat>
          <c:val>
            <c:numRef>
              <c:f>Sheet1!$N$10:$N$19</c:f>
              <c:numCache>
                <c:formatCode>#,##0</c:formatCode>
                <c:ptCount val="10"/>
                <c:pt idx="0">
                  <c:v>551080.80230512016</c:v>
                </c:pt>
                <c:pt idx="1">
                  <c:v>676108.72667046741</c:v>
                </c:pt>
                <c:pt idx="2">
                  <c:v>785597.3836555942</c:v>
                </c:pt>
                <c:pt idx="3">
                  <c:v>900812.9537669227</c:v>
                </c:pt>
                <c:pt idx="4">
                  <c:v>1043665.7224107347</c:v>
                </c:pt>
                <c:pt idx="5">
                  <c:v>1191148.5946495866</c:v>
                </c:pt>
                <c:pt idx="6">
                  <c:v>1329127.3521213753</c:v>
                </c:pt>
                <c:pt idx="7">
                  <c:v>1477478.2058311438</c:v>
                </c:pt>
                <c:pt idx="8">
                  <c:v>1583000.2814392401</c:v>
                </c:pt>
                <c:pt idx="9">
                  <c:v>1657573.5814256922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559680"/>
        <c:axId val="119561600"/>
      </c:lineChart>
      <c:catAx>
        <c:axId val="119559680"/>
        <c:scaling>
          <c:orientation val="minMax"/>
        </c:scaling>
        <c:delete val="0"/>
        <c:axPos val="b"/>
        <c:title>
          <c:tx>
            <c:strRef>
              <c:f>Sheet1!$AD$3</c:f>
              <c:strCache>
                <c:ptCount val="1"/>
                <c:pt idx="0">
                  <c:v>Year</c:v>
                </c:pt>
              </c:strCache>
            </c:strRef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119561600"/>
        <c:crosses val="autoZero"/>
        <c:auto val="1"/>
        <c:lblAlgn val="ctr"/>
        <c:lblOffset val="100"/>
        <c:noMultiLvlLbl val="0"/>
      </c:catAx>
      <c:valAx>
        <c:axId val="119561600"/>
        <c:scaling>
          <c:orientation val="minMax"/>
        </c:scaling>
        <c:delete val="0"/>
        <c:axPos val="l"/>
        <c:majorGridlines/>
        <c:title>
          <c:tx>
            <c:strRef>
              <c:f>Sheet1!$AD$4</c:f>
              <c:strCache>
                <c:ptCount val="1"/>
                <c:pt idx="0">
                  <c:v>Cumulative MWH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#,##0" sourceLinked="1"/>
        <c:majorTickMark val="out"/>
        <c:minorTickMark val="none"/>
        <c:tickLblPos val="nextTo"/>
        <c:crossAx val="11955968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3F4B1D6-A14A-49F3-89E4-646CEBC8D853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268B0F9-4B29-49D0-94BF-1057169437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682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A38AFA1-D132-442E-B1AC-DD849B4F33A0}" type="datetimeFigureOut">
              <a:rPr lang="en-US" smtClean="0"/>
              <a:pPr/>
              <a:t>10/14/2014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63833F-694C-4799-B24A-5D2F9A3FCE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566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3833F-694C-4799-B24A-5D2F9A3FCED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1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29718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219200" y="35052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457200" y="5638800"/>
            <a:ext cx="8686800" cy="1210962"/>
            <a:chOff x="457200" y="5638800"/>
            <a:chExt cx="8686800" cy="1210962"/>
          </a:xfrm>
        </p:grpSpPr>
        <p:pic>
          <p:nvPicPr>
            <p:cNvPr id="2" name="Picture 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4108" y="5638800"/>
              <a:ext cx="3459892" cy="121096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816887"/>
              <a:ext cx="2456642" cy="9774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3787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4" name="Group 3"/>
            <p:cNvGrpSpPr/>
            <p:nvPr userDrawn="1"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2" name="Picture 1"/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0"/>
                <a:ext cx="9144000" cy="1600200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83" y="5955867"/>
                <a:ext cx="1139858" cy="902133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4107" y="5791200"/>
              <a:ext cx="3459893" cy="1019433"/>
            </a:xfrm>
            <a:prstGeom prst="rect">
              <a:avLst/>
            </a:prstGeom>
          </p:spPr>
        </p:pic>
      </p:grp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457200" y="6172201"/>
            <a:ext cx="381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830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10510" y="0"/>
            <a:ext cx="9685132" cy="6858000"/>
            <a:chOff x="10510" y="0"/>
            <a:chExt cx="9685132" cy="6858000"/>
          </a:xfrm>
        </p:grpSpPr>
        <p:grpSp>
          <p:nvGrpSpPr>
            <p:cNvPr id="4" name="Group 3"/>
            <p:cNvGrpSpPr/>
            <p:nvPr userDrawn="1"/>
          </p:nvGrpSpPr>
          <p:grpSpPr>
            <a:xfrm>
              <a:off x="10510" y="0"/>
              <a:ext cx="9143245" cy="6858000"/>
              <a:chOff x="10510" y="0"/>
              <a:chExt cx="9143245" cy="6858000"/>
            </a:xfrm>
          </p:grpSpPr>
          <p:pic>
            <p:nvPicPr>
              <p:cNvPr id="2" name="Picture 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10" y="5955867"/>
                <a:ext cx="1042330" cy="902133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10" y="0"/>
                <a:ext cx="9143245" cy="707078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9000" y="5804356"/>
              <a:ext cx="2456642" cy="977444"/>
            </a:xfrm>
            <a:prstGeom prst="rect">
              <a:avLst/>
            </a:prstGeom>
          </p:spPr>
        </p:pic>
      </p:grpSp>
      <p:sp>
        <p:nvSpPr>
          <p:cNvPr id="8" name="Title 6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0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457200" y="6172201"/>
            <a:ext cx="381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62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-7882" y="0"/>
            <a:ext cx="9703524" cy="6886903"/>
            <a:chOff x="-7882" y="0"/>
            <a:chExt cx="9703524" cy="6886903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-7882" y="0"/>
              <a:ext cx="9143245" cy="6886903"/>
              <a:chOff x="-7882" y="0"/>
              <a:chExt cx="9143245" cy="6886903"/>
            </a:xfrm>
          </p:grpSpPr>
          <p:pic>
            <p:nvPicPr>
              <p:cNvPr id="2" name="Picture 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21" y="5984770"/>
                <a:ext cx="1139858" cy="902133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7882" y="0"/>
                <a:ext cx="9143245" cy="572977"/>
              </a:xfrm>
              <a:prstGeom prst="rect">
                <a:avLst/>
              </a:prstGeom>
            </p:spPr>
          </p:pic>
        </p:grp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9000" y="5804356"/>
              <a:ext cx="2456642" cy="977444"/>
            </a:xfrm>
            <a:prstGeom prst="rect">
              <a:avLst/>
            </a:prstGeom>
          </p:spPr>
        </p:pic>
      </p:grp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>
          <a:xfrm>
            <a:off x="457200" y="6188075"/>
            <a:ext cx="457200" cy="2889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574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0" y="566"/>
            <a:ext cx="9695642" cy="6857434"/>
            <a:chOff x="0" y="566"/>
            <a:chExt cx="9695642" cy="6857434"/>
          </a:xfrm>
        </p:grpSpPr>
        <p:grpSp>
          <p:nvGrpSpPr>
            <p:cNvPr id="9" name="Group 8"/>
            <p:cNvGrpSpPr/>
            <p:nvPr userDrawn="1"/>
          </p:nvGrpSpPr>
          <p:grpSpPr>
            <a:xfrm>
              <a:off x="0" y="566"/>
              <a:ext cx="9144000" cy="6857434"/>
              <a:chOff x="0" y="566"/>
              <a:chExt cx="9144000" cy="6857434"/>
            </a:xfrm>
          </p:grpSpPr>
          <p:pic>
            <p:nvPicPr>
              <p:cNvPr id="2" name="Picture 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66"/>
                <a:ext cx="926515" cy="6857434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684107" y="5838567"/>
                <a:ext cx="3459893" cy="1019433"/>
              </a:xfrm>
              <a:prstGeom prst="rect">
                <a:avLst/>
              </a:prstGeom>
            </p:spPr>
          </p:pic>
        </p:grp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9000" y="241756"/>
              <a:ext cx="2456642" cy="977444"/>
            </a:xfrm>
            <a:prstGeom prst="rect">
              <a:avLst/>
            </a:prstGeom>
          </p:spPr>
        </p:pic>
      </p:grpSp>
      <p:sp>
        <p:nvSpPr>
          <p:cNvPr id="6" name="Title 6"/>
          <p:cNvSpPr>
            <a:spLocks noGrp="1"/>
          </p:cNvSpPr>
          <p:nvPr>
            <p:ph type="title" hasCustomPrompt="1"/>
          </p:nvPr>
        </p:nvSpPr>
        <p:spPr>
          <a:xfrm>
            <a:off x="838200" y="990088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437376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68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-21021" y="5882407"/>
            <a:ext cx="9143245" cy="975593"/>
            <a:chOff x="-21021" y="5882407"/>
            <a:chExt cx="9143245" cy="975593"/>
          </a:xfrm>
        </p:grpSpPr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021" y="5961962"/>
              <a:ext cx="9143245" cy="89603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5882407"/>
              <a:ext cx="1685925" cy="670793"/>
            </a:xfrm>
            <a:prstGeom prst="rect">
              <a:avLst/>
            </a:prstGeom>
          </p:spPr>
        </p:pic>
      </p:grp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7391400" y="6248400"/>
            <a:ext cx="4572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550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76200" y="6324600"/>
            <a:ext cx="21336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6019800"/>
            <a:ext cx="2438400" cy="9701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5456380"/>
            <a:ext cx="9144000" cy="140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55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152400" y="6324600"/>
            <a:ext cx="21336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6C8803CC-B6BD-4BB5-8E10-6E82084C51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050195"/>
            <a:ext cx="2030283" cy="80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58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8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/>
          <p:cNvSpPr>
            <a:spLocks noGrp="1"/>
          </p:cNvSpPr>
          <p:nvPr>
            <p:ph type="title" hasCustomPrompt="1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Bullet goes here</a:t>
            </a:r>
          </a:p>
          <a:p>
            <a:pPr lvl="1"/>
            <a:r>
              <a:rPr lang="en-US" dirty="0" smtClean="0"/>
              <a:t>Bullet goes here</a:t>
            </a:r>
          </a:p>
          <a:p>
            <a:pPr lvl="2"/>
            <a:r>
              <a:rPr lang="en-US" dirty="0" smtClean="0"/>
              <a:t>Bullet goes here</a:t>
            </a:r>
          </a:p>
          <a:p>
            <a:pPr lvl="3"/>
            <a:r>
              <a:rPr lang="en-US" dirty="0" smtClean="0"/>
              <a:t>Bullet goes here</a:t>
            </a:r>
          </a:p>
          <a:p>
            <a:pPr lvl="4"/>
            <a:r>
              <a:rPr lang="en-US" dirty="0" smtClean="0"/>
              <a:t>Bullet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332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58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063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4953000" cy="68580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4953000" y="0"/>
            <a:ext cx="4818842" cy="6858000"/>
            <a:chOff x="4953000" y="0"/>
            <a:chExt cx="4818842" cy="6858000"/>
          </a:xfrm>
        </p:grpSpPr>
        <p:sp>
          <p:nvSpPr>
            <p:cNvPr id="19" name="Rectangle 18"/>
            <p:cNvSpPr/>
            <p:nvPr userDrawn="1"/>
          </p:nvSpPr>
          <p:spPr>
            <a:xfrm>
              <a:off x="4953000" y="0"/>
              <a:ext cx="4191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v</a:t>
              </a:r>
              <a:endParaRPr lang="en-US" dirty="0"/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4108" y="5647038"/>
              <a:ext cx="3459892" cy="121096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200" y="394156"/>
              <a:ext cx="2456642" cy="977444"/>
            </a:xfrm>
            <a:prstGeom prst="rect">
              <a:avLst/>
            </a:prstGeom>
          </p:spPr>
        </p:pic>
      </p:grpSp>
      <p:sp>
        <p:nvSpPr>
          <p:cNvPr id="2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410200" y="1981200"/>
            <a:ext cx="3505200" cy="484909"/>
          </a:xfrm>
        </p:spPr>
        <p:txBody>
          <a:bodyPr>
            <a:normAutofit/>
          </a:bodyPr>
          <a:lstStyle>
            <a:lvl1pPr marL="0" indent="0" algn="r">
              <a:buNone/>
              <a:defRPr sz="3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10200" y="2438400"/>
            <a:ext cx="3505200" cy="484909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181600" y="4363453"/>
            <a:ext cx="3626427" cy="360947"/>
          </a:xfr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DD.MM.YY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6445827" y="4953000"/>
            <a:ext cx="2362200" cy="304800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6598227" y="5257800"/>
            <a:ext cx="2209800" cy="53340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Speaker’s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752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4953000" y="0"/>
            <a:ext cx="4818842" cy="6858000"/>
            <a:chOff x="4953000" y="0"/>
            <a:chExt cx="4818842" cy="68580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4953000" y="0"/>
              <a:ext cx="4191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v</a:t>
              </a:r>
              <a:endParaRPr lang="en-US" dirty="0"/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4108" y="5647038"/>
              <a:ext cx="3459892" cy="1210962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200" y="394156"/>
              <a:ext cx="2456642" cy="977444"/>
            </a:xfrm>
            <a:prstGeom prst="rect">
              <a:avLst/>
            </a:prstGeom>
          </p:spPr>
        </p:pic>
      </p:grp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410200" y="1905000"/>
            <a:ext cx="3505200" cy="484909"/>
          </a:xfrm>
        </p:spPr>
        <p:txBody>
          <a:bodyPr>
            <a:normAutofit/>
          </a:bodyPr>
          <a:lstStyle>
            <a:lvl1pPr marL="0" indent="0" algn="r">
              <a:buNone/>
              <a:defRPr sz="30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10200" y="2362200"/>
            <a:ext cx="3505200" cy="484909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181600" y="4287253"/>
            <a:ext cx="3626427" cy="360947"/>
          </a:xfr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DD.MM.YY</a:t>
            </a: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445827" y="4876800"/>
            <a:ext cx="2362200" cy="304800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6598227" y="5181600"/>
            <a:ext cx="2209800" cy="53340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Speaker’s position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95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63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"/>
            <a:ext cx="5053584" cy="68707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4953000" y="0"/>
            <a:ext cx="4818843" cy="6858000"/>
            <a:chOff x="4953000" y="0"/>
            <a:chExt cx="4818843" cy="6858000"/>
          </a:xfrm>
        </p:grpSpPr>
        <p:sp>
          <p:nvSpPr>
            <p:cNvPr id="9" name="Rectangle 8"/>
            <p:cNvSpPr/>
            <p:nvPr userDrawn="1"/>
          </p:nvSpPr>
          <p:spPr>
            <a:xfrm>
              <a:off x="4953000" y="0"/>
              <a:ext cx="4191000" cy="6858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7875" y="5486400"/>
              <a:ext cx="2981325" cy="1186204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200" y="304800"/>
              <a:ext cx="2456643" cy="977444"/>
            </a:xfrm>
            <a:prstGeom prst="rect">
              <a:avLst/>
            </a:prstGeom>
          </p:spPr>
        </p:pic>
      </p:grpSp>
      <p:sp>
        <p:nvSpPr>
          <p:cNvPr id="10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5410200" y="1295400"/>
            <a:ext cx="3505200" cy="533400"/>
          </a:xfrm>
        </p:spPr>
        <p:txBody>
          <a:bodyPr>
            <a:normAutofit/>
          </a:bodyPr>
          <a:lstStyle>
            <a:lvl1pPr marL="0" indent="0" algn="r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410200" y="1752600"/>
            <a:ext cx="3505200" cy="5334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181600" y="4267200"/>
            <a:ext cx="3626427" cy="360947"/>
          </a:xfr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DD.MM.YY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445827" y="4856747"/>
            <a:ext cx="2362200" cy="304800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6598227" y="5161547"/>
            <a:ext cx="2209800" cy="53340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Speaker’s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24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08083"/>
            <a:ext cx="9144000" cy="4227534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1" cy="68580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98644" y="5931243"/>
              <a:ext cx="3145357" cy="926757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715000"/>
              <a:ext cx="2456642" cy="977444"/>
            </a:xfrm>
            <a:prstGeom prst="rect">
              <a:avLst/>
            </a:prstGeom>
          </p:spPr>
        </p:pic>
      </p:grp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524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858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288973" y="20053"/>
            <a:ext cx="3626427" cy="360947"/>
          </a:xfr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DD.MM.YY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609600"/>
            <a:ext cx="2362200" cy="304800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6705600" y="914400"/>
            <a:ext cx="2209800" cy="53340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Speaker’s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32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620"/>
            <a:ext cx="9144000" cy="608076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1" cy="6858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98644" y="5931243"/>
              <a:ext cx="3145357" cy="926757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715000"/>
              <a:ext cx="2456642" cy="977444"/>
            </a:xfrm>
            <a:prstGeom prst="rect">
              <a:avLst/>
            </a:prstGeom>
          </p:spPr>
        </p:pic>
      </p:grpSp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1524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6858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288973" y="20053"/>
            <a:ext cx="3626427" cy="360947"/>
          </a:xfr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DD.MM.YY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609600"/>
            <a:ext cx="2362200" cy="304800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12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6705600" y="914400"/>
            <a:ext cx="2209800" cy="53340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Speaker’s position</a:t>
            </a:r>
            <a:endParaRPr lang="en-US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1524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6858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5288973" y="20053"/>
            <a:ext cx="3626427" cy="360947"/>
          </a:xfrm>
        </p:spPr>
        <p:txBody>
          <a:bodyPr/>
          <a:lstStyle>
            <a:lvl1pPr marL="0" indent="0" algn="r">
              <a:lnSpc>
                <a:spcPct val="150000"/>
              </a:lnSpc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DD.MM.YY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8" hasCustomPrompt="1"/>
          </p:nvPr>
        </p:nvSpPr>
        <p:spPr>
          <a:xfrm>
            <a:off x="6553200" y="609600"/>
            <a:ext cx="2362200" cy="304800"/>
          </a:xfrm>
        </p:spPr>
        <p:txBody>
          <a:bodyPr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Speaker Name</a:t>
            </a:r>
            <a:endParaRPr lang="en-US" dirty="0"/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6705600" y="914400"/>
            <a:ext cx="2209800" cy="53340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Speaker’s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165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2057400"/>
            <a:ext cx="3505200" cy="533400"/>
          </a:xfrm>
        </p:spPr>
        <p:txBody>
          <a:bodyPr>
            <a:normAutofit/>
          </a:bodyPr>
          <a:lstStyle>
            <a:lvl1pPr marL="0" indent="0" algn="r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219200" y="2590800"/>
            <a:ext cx="3429000" cy="5334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76200"/>
            <a:ext cx="9144000" cy="6831227"/>
            <a:chOff x="0" y="76200"/>
            <a:chExt cx="9144000" cy="6831227"/>
          </a:xfrm>
        </p:grpSpPr>
        <p:grpSp>
          <p:nvGrpSpPr>
            <p:cNvPr id="8" name="Group 7"/>
            <p:cNvGrpSpPr/>
            <p:nvPr userDrawn="1"/>
          </p:nvGrpSpPr>
          <p:grpSpPr>
            <a:xfrm>
              <a:off x="0" y="76200"/>
              <a:ext cx="9144000" cy="6831227"/>
              <a:chOff x="0" y="76200"/>
              <a:chExt cx="9144000" cy="6831227"/>
            </a:xfrm>
          </p:grpSpPr>
          <p:pic>
            <p:nvPicPr>
              <p:cNvPr id="2" name="Picture 1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76200"/>
                <a:ext cx="3047999" cy="1718616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86200" y="5257800"/>
                <a:ext cx="5257800" cy="164962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8800" y="5181600"/>
                <a:ext cx="2981325" cy="1186204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0" y="477613"/>
              <a:ext cx="2030283" cy="807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5940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3276600"/>
            <a:ext cx="3505200" cy="533400"/>
          </a:xfrm>
        </p:spPr>
        <p:txBody>
          <a:bodyPr>
            <a:normAutofit/>
          </a:bodyPr>
          <a:lstStyle>
            <a:lvl1pPr marL="0" indent="0" algn="r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52800" y="3810000"/>
            <a:ext cx="3429001" cy="5334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76200"/>
            <a:ext cx="9144000" cy="6831227"/>
            <a:chOff x="0" y="76200"/>
            <a:chExt cx="9144000" cy="6831227"/>
          </a:xfrm>
        </p:grpSpPr>
        <p:grpSp>
          <p:nvGrpSpPr>
            <p:cNvPr id="8" name="Group 7"/>
            <p:cNvGrpSpPr/>
            <p:nvPr userDrawn="1"/>
          </p:nvGrpSpPr>
          <p:grpSpPr>
            <a:xfrm>
              <a:off x="0" y="76200"/>
              <a:ext cx="9144000" cy="6831227"/>
              <a:chOff x="0" y="76200"/>
              <a:chExt cx="9144000" cy="6831227"/>
            </a:xfrm>
          </p:grpSpPr>
          <p:pic>
            <p:nvPicPr>
              <p:cNvPr id="2" name="Picture 1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76200"/>
                <a:ext cx="3047999" cy="1718616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86200" y="5257800"/>
                <a:ext cx="5257800" cy="164962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8800" y="5181600"/>
                <a:ext cx="2981325" cy="1186204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0" y="477613"/>
              <a:ext cx="2030283" cy="807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5101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24003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495800" y="2933700"/>
            <a:ext cx="3581400" cy="5334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0" y="0"/>
            <a:ext cx="9421683" cy="6829097"/>
            <a:chOff x="0" y="0"/>
            <a:chExt cx="9421683" cy="6829097"/>
          </a:xfrm>
        </p:grpSpPr>
        <p:grpSp>
          <p:nvGrpSpPr>
            <p:cNvPr id="13" name="Group 12"/>
            <p:cNvGrpSpPr/>
            <p:nvPr userDrawn="1"/>
          </p:nvGrpSpPr>
          <p:grpSpPr>
            <a:xfrm>
              <a:off x="0" y="0"/>
              <a:ext cx="9144000" cy="6829097"/>
              <a:chOff x="0" y="0"/>
              <a:chExt cx="9144000" cy="6829097"/>
            </a:xfrm>
          </p:grpSpPr>
          <p:pic>
            <p:nvPicPr>
              <p:cNvPr id="7" name="Picture 6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7711" y="0"/>
                <a:ext cx="2316289" cy="1999323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024830"/>
                <a:ext cx="7558416" cy="180426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800" y="5186516"/>
                <a:ext cx="2981325" cy="1186204"/>
              </a:xfrm>
              <a:prstGeom prst="rect">
                <a:avLst/>
              </a:prstGeom>
            </p:spPr>
          </p:pic>
        </p:grp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1400" y="477613"/>
              <a:ext cx="2030283" cy="807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5818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1D3C6-C929-44A3-9E99-15BCCD85AB13}" type="datetime1">
              <a:rPr lang="en-US" smtClean="0"/>
              <a:pPr/>
              <a:t>10/14/2014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803CC-B6BD-4BB5-8E10-6E82084C5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6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8" r:id="rId3"/>
    <p:sldLayoutId id="2147483667" r:id="rId4"/>
    <p:sldLayoutId id="2147483650" r:id="rId5"/>
    <p:sldLayoutId id="2147483651" r:id="rId6"/>
    <p:sldLayoutId id="2147483672" r:id="rId7"/>
    <p:sldLayoutId id="2147483675" r:id="rId8"/>
    <p:sldLayoutId id="2147483673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74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57200" y="2971800"/>
            <a:ext cx="4572000" cy="914400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Statewide Collaborative – EW-2013-0519</a:t>
            </a:r>
          </a:p>
          <a:p>
            <a:r>
              <a:rPr lang="en-US" dirty="0" smtClean="0"/>
              <a:t>Role of Energy Efficiency in Section  111(d) Compliance</a:t>
            </a:r>
          </a:p>
          <a:p>
            <a:endParaRPr lang="en-US" dirty="0" smtClean="0"/>
          </a:p>
          <a:p>
            <a:r>
              <a:rPr lang="en-US" dirty="0"/>
              <a:t>October 21, 2014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7131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EPA Basis for 1.5% Load </a:t>
            </a:r>
            <a:r>
              <a:rPr lang="en-US" sz="4000" dirty="0" smtClean="0"/>
              <a:t>Reduction</a:t>
            </a:r>
            <a:br>
              <a:rPr lang="en-US" sz="4000" dirty="0" smtClean="0"/>
            </a:br>
            <a:r>
              <a:rPr lang="en-US" sz="2000" dirty="0"/>
              <a:t>EPA Assumption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500669"/>
              </p:ext>
            </p:extLst>
          </p:nvPr>
        </p:nvGraphicFramePr>
        <p:xfrm>
          <a:off x="763438" y="1295400"/>
          <a:ext cx="7696200" cy="4603344"/>
        </p:xfrm>
        <a:graphic>
          <a:graphicData uri="http://schemas.openxmlformats.org/drawingml/2006/table">
            <a:tbl>
              <a:tblPr/>
              <a:tblGrid>
                <a:gridCol w="1085406"/>
                <a:gridCol w="868325"/>
                <a:gridCol w="1017568"/>
                <a:gridCol w="841189"/>
                <a:gridCol w="556269"/>
                <a:gridCol w="814054"/>
                <a:gridCol w="827620"/>
                <a:gridCol w="841189"/>
                <a:gridCol w="844580"/>
              </a:tblGrid>
              <a:tr h="12275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TABLE 1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8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329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Summary of Recent (2010-2014) Electric Energy Efficiency Potential Studies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9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Client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Analyst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 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Year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</a:t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Period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End-year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 Annual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2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2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Arizona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Salt River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Project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Cadmus Group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9.6%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Colorado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Xcel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Kema,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 DNR/DEC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Optimal Energy,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Illinois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ComEd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ICF International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 PSC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2013-2023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33.8%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Jersey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Rutgers University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EnerNOC Utility Solutions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12.8%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5.90%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Mexico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 of New Mexico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14.7%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York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ConEd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1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Pacific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Northwest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(Idaho,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Montana,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Oregon,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Washington)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US Department of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Lawrence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Berkeley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National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Laboratory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2011-2021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 PUC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 and Nexant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27.2%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17.3%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4.5%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 Valley Authority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2009-2030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24.8%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19.8%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283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Range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 - 2.9%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1.5%</a:t>
                      </a:r>
                      <a:b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19400" y="1828800"/>
            <a:ext cx="3200400" cy="1815882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Only 10 of the studies indicate Achievable Potential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822275" y="3797082"/>
            <a:ext cx="3200400" cy="1384995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And the EPA only used MAP from all 10 of these studies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7302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EPA Basis for 1.5% Load </a:t>
            </a:r>
            <a:r>
              <a:rPr lang="en-US" sz="4000" dirty="0" smtClean="0"/>
              <a:t>Reduction</a:t>
            </a:r>
            <a:br>
              <a:rPr lang="en-US" sz="4000" dirty="0" smtClean="0"/>
            </a:br>
            <a:r>
              <a:rPr lang="en-US" sz="2000" dirty="0"/>
              <a:t>EPA Assumption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807996"/>
              </p:ext>
            </p:extLst>
          </p:nvPr>
        </p:nvGraphicFramePr>
        <p:xfrm>
          <a:off x="763438" y="1295400"/>
          <a:ext cx="7696200" cy="4603344"/>
        </p:xfrm>
        <a:graphic>
          <a:graphicData uri="http://schemas.openxmlformats.org/drawingml/2006/table">
            <a:tbl>
              <a:tblPr/>
              <a:tblGrid>
                <a:gridCol w="1085406"/>
                <a:gridCol w="868325"/>
                <a:gridCol w="1017568"/>
                <a:gridCol w="841189"/>
                <a:gridCol w="556269"/>
                <a:gridCol w="814054"/>
                <a:gridCol w="827620"/>
                <a:gridCol w="841189"/>
                <a:gridCol w="844580"/>
              </a:tblGrid>
              <a:tr h="12275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TABLE 1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8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329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Summary of Recent (2010-2014) Electric Energy Efficiency Potential Studies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9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Client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Analyst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 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Year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</a:t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Period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End-year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 Annual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2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2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Arizona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Salt River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Project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Cadmus Group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9.6%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Colorado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Xcel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Kema,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 DNR/DEC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Optimal Energy,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Illinois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ComEd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ICF International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 PSC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2013-2023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33.8%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Jersey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Rutgers University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EnerNOC Utility Solutions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12.8%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5.90%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Mexico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 of New Mexico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14.7%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York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err="1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ConEd</a:t>
                      </a:r>
                      <a:endParaRPr lang="en-US" sz="700" b="0" i="0" u="none" strike="noStrike" dirty="0">
                        <a:solidFill>
                          <a:srgbClr val="355E91"/>
                        </a:solidFill>
                        <a:effectLst/>
                        <a:latin typeface="Times New Roman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1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Pacific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Northwest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(Idaho,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Montana,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Oregon,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Washington)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US Department of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Lawrence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Berkeley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National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Laboratory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2011-2021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 PUC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 and </a:t>
                      </a:r>
                      <a:r>
                        <a:rPr lang="en-US" sz="700" b="0" i="0" u="none" strike="noStrike" dirty="0" err="1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Nexant</a:t>
                      </a:r>
                      <a:endParaRPr lang="en-US" sz="700" b="0" i="0" u="none" strike="noStrike" dirty="0">
                        <a:solidFill>
                          <a:srgbClr val="355E91"/>
                        </a:solidFill>
                        <a:effectLst/>
                        <a:latin typeface="Times New Roman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27.2%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17.3%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4.5%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 Valley Authority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2009-2030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24.8%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19.8%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Range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 - 2.9%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1.5%</a:t>
                      </a:r>
                      <a:b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19400" y="1828800"/>
            <a:ext cx="3200400" cy="1815882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Gross Potential is reported by 5 of the studies used by the EPA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424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EPA Basis for 1.5% Load </a:t>
            </a:r>
            <a:r>
              <a:rPr lang="en-US" sz="4000" dirty="0" smtClean="0"/>
              <a:t>Reduction</a:t>
            </a:r>
            <a:br>
              <a:rPr lang="en-US" sz="4000" dirty="0" smtClean="0"/>
            </a:br>
            <a:r>
              <a:rPr lang="en-US" sz="2000" dirty="0"/>
              <a:t>EPA Assumption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351924"/>
              </p:ext>
            </p:extLst>
          </p:nvPr>
        </p:nvGraphicFramePr>
        <p:xfrm>
          <a:off x="763438" y="1295400"/>
          <a:ext cx="7696200" cy="4603344"/>
        </p:xfrm>
        <a:graphic>
          <a:graphicData uri="http://schemas.openxmlformats.org/drawingml/2006/table">
            <a:tbl>
              <a:tblPr/>
              <a:tblGrid>
                <a:gridCol w="1085406"/>
                <a:gridCol w="868325"/>
                <a:gridCol w="1017568"/>
                <a:gridCol w="841189"/>
                <a:gridCol w="556269"/>
                <a:gridCol w="814054"/>
                <a:gridCol w="827620"/>
                <a:gridCol w="841189"/>
                <a:gridCol w="844580"/>
              </a:tblGrid>
              <a:tr h="12275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TABLE 1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8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329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Summary of Recent (2010-2014) Electric Energy Efficiency Potential Studies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9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Client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Analyst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 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Year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</a:t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Period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End-year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 Annual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2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2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Arizona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Salt River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Project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Cadmus Group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9.6%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Colorado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Xcel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Kema,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 DNR/DEC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Optimal Energy,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Illinois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ComEd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ICF International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 PSC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2013-2023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33.8%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Jersey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Rutgers University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EnerNOC Utility Solutions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12.8%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5.90%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Mexico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 of New Mexico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14.7%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York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ConEd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1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Pacific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Northwest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(Idaho,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Montana,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Oregon,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Washington)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US Department of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Lawrence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Berkeley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National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Laboratory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2011-2021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 PUC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 and Nexant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27.2%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17.3%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4.5%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 Valley Authority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2009-2030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24.8%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19.8%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Range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 - 2.9%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1.5%</a:t>
                      </a:r>
                      <a:b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171700" y="2743200"/>
            <a:ext cx="3200400" cy="2246769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Six studies referenced by the EPA reported measure level potential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229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EPA Basis for 1.5% Load </a:t>
            </a:r>
            <a:r>
              <a:rPr lang="en-US" sz="4000" dirty="0" smtClean="0"/>
              <a:t>Reduction</a:t>
            </a:r>
            <a:br>
              <a:rPr lang="en-US" sz="4000" dirty="0" smtClean="0"/>
            </a:br>
            <a:r>
              <a:rPr lang="en-US" sz="2000" dirty="0"/>
              <a:t>EPA Assumption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200726"/>
              </p:ext>
            </p:extLst>
          </p:nvPr>
        </p:nvGraphicFramePr>
        <p:xfrm>
          <a:off x="763438" y="1295400"/>
          <a:ext cx="7696200" cy="4603344"/>
        </p:xfrm>
        <a:graphic>
          <a:graphicData uri="http://schemas.openxmlformats.org/drawingml/2006/table">
            <a:tbl>
              <a:tblPr/>
              <a:tblGrid>
                <a:gridCol w="1085406"/>
                <a:gridCol w="868325"/>
                <a:gridCol w="1017568"/>
                <a:gridCol w="841189"/>
                <a:gridCol w="556269"/>
                <a:gridCol w="814054"/>
                <a:gridCol w="827620"/>
                <a:gridCol w="841189"/>
                <a:gridCol w="844580"/>
              </a:tblGrid>
              <a:tr h="12275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TABLE 1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8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329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Summary of Recent (2010-2014) Electric Energy Efficiency Potential Studies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9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Client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Analyst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 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Year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</a:t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Period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End-year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 Annual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2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2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Arizona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Salt River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Project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Cadmus Group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9.6%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Colorado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Xcel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Kema,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 DNR/DEC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Optimal Energy,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Illinois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ComEd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ICF International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 PSC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2013-2023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33.8%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Jersey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Rutgers University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EnerNOC Utility Solutions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12.8%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5.90%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Mexico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 of New Mexico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14.7%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York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ConEd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1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Pacific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Northwest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(Idaho,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Montana,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Oregon,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Washington)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US Department of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Lawrence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Berkeley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National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Laboratory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2011-2021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 PUC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 and Nexant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27.2%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17.3%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4.5%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 Valley Authority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2009-2030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24.8%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19.8%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Range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 - 2.9%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1.5%</a:t>
                      </a:r>
                      <a:b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718" y="2133600"/>
            <a:ext cx="3352081" cy="1815882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Six studies referenced by the EPA have a study end of 2020 or prior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297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EPA Basis for 1.5% Load </a:t>
            </a:r>
            <a:r>
              <a:rPr lang="en-US" sz="4000" dirty="0" smtClean="0"/>
              <a:t>Reduction</a:t>
            </a:r>
            <a:br>
              <a:rPr lang="en-US" sz="4000" dirty="0" smtClean="0"/>
            </a:br>
            <a:r>
              <a:rPr lang="en-US" sz="2000" dirty="0"/>
              <a:t>EPA Assumption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14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240462"/>
              </p:ext>
            </p:extLst>
          </p:nvPr>
        </p:nvGraphicFramePr>
        <p:xfrm>
          <a:off x="763438" y="1295400"/>
          <a:ext cx="7696200" cy="4603344"/>
        </p:xfrm>
        <a:graphic>
          <a:graphicData uri="http://schemas.openxmlformats.org/drawingml/2006/table">
            <a:tbl>
              <a:tblPr/>
              <a:tblGrid>
                <a:gridCol w="1085406"/>
                <a:gridCol w="868325"/>
                <a:gridCol w="1017568"/>
                <a:gridCol w="841189"/>
                <a:gridCol w="556269"/>
                <a:gridCol w="814054"/>
                <a:gridCol w="827620"/>
                <a:gridCol w="841189"/>
                <a:gridCol w="844580"/>
              </a:tblGrid>
              <a:tr h="12275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TABLE 1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8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329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Summary of Recent (2010-2014) Electric Energy Efficiency Potential Studies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9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Client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Analyst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 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Year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</a:t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Period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End-year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 Annual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2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2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Arizona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Salt River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Project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Cadmus Group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9.6%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Colorado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Xcel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Kema,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 DNR/DEC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Optimal Energy,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Illinois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ComEd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ICF International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 PSC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2013-2023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33.8%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Jersey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Rutgers University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EnerNOC Utility Solutions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12.8%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5.90%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Mexico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 of New Mexico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14.7%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York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ConEd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1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Pacific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Northwest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(Idaho,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Montana,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Oregon,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Washington)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US Department of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Lawrence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Berkeley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National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Laboratory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2011-2021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 PUC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 and Nexant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27.2%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17.3%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4.5%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 Valley Authority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2009-2030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24.8%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19.8%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Range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 - 2.9%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1.5%</a:t>
                      </a:r>
                      <a:b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718" y="2133600"/>
            <a:ext cx="3504482" cy="2246769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Three studies referenced by the EPA use data from secondary data sources, not primary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18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EPA Basis for 1.5% Load </a:t>
            </a:r>
            <a:r>
              <a:rPr lang="en-US" sz="4000" dirty="0" smtClean="0"/>
              <a:t>Reduction</a:t>
            </a:r>
            <a:br>
              <a:rPr lang="en-US" sz="4000" dirty="0" smtClean="0"/>
            </a:br>
            <a:r>
              <a:rPr lang="en-US" sz="2000" dirty="0"/>
              <a:t>EPA Assumption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894146"/>
              </p:ext>
            </p:extLst>
          </p:nvPr>
        </p:nvGraphicFramePr>
        <p:xfrm>
          <a:off x="763438" y="1295400"/>
          <a:ext cx="7696200" cy="4603344"/>
        </p:xfrm>
        <a:graphic>
          <a:graphicData uri="http://schemas.openxmlformats.org/drawingml/2006/table">
            <a:tbl>
              <a:tblPr/>
              <a:tblGrid>
                <a:gridCol w="1085406"/>
                <a:gridCol w="868325"/>
                <a:gridCol w="1017568"/>
                <a:gridCol w="841189"/>
                <a:gridCol w="556269"/>
                <a:gridCol w="814054"/>
                <a:gridCol w="827620"/>
                <a:gridCol w="841189"/>
                <a:gridCol w="844580"/>
              </a:tblGrid>
              <a:tr h="12275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TABLE 1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8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329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Summary of Recent (2010-2014) Electric Energy Efficiency Potential Studies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9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Client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Analyst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 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Year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</a:t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Period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End-year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 Annual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2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2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Arizona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Salt River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Project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Cadmus Group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9.6%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Colorado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Xcel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Kema,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 DNR/DEC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Optimal Energy,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Illinois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ComEd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ICF International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 PSC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2013-2023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33.8%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Jersey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Rutgers University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EnerNOC Utility Solutions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12.8%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5.90%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Mexico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 of New Mexico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14.7%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York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ConEd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1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Pacific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Northwest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(Idaho,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Montana,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Oregon,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Washington)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US Department of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Lawrence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Berkeley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National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Laboratory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2011-2021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 PUC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 and </a:t>
                      </a:r>
                      <a:r>
                        <a:rPr lang="en-US" sz="700" b="0" i="0" u="none" strike="noStrike" dirty="0" err="1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Nexant</a:t>
                      </a:r>
                      <a:endParaRPr lang="en-US" sz="700" b="0" i="0" u="none" strike="noStrike" dirty="0">
                        <a:solidFill>
                          <a:srgbClr val="355E91"/>
                        </a:solidFill>
                        <a:effectLst/>
                        <a:latin typeface="Times New Roman"/>
                      </a:endParaRP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27.2%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17.3%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4.5%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 Valley Authority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2009-2030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24.8%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19.8%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Range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 - 2.9%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1.5%</a:t>
                      </a:r>
                      <a:b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05000" y="2201882"/>
            <a:ext cx="5638800" cy="2246769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EPA reports Pennsylvania with highest average annual potential.  However, EPA erroneously extracted real potential estimates from this study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32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2286000"/>
            <a:ext cx="7162800" cy="23083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Impacts On Customers If Maximum Achievable Potential (“MAP”) Load Reductions Are To Be Pursued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98529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67525" y="1295400"/>
            <a:ext cx="222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Highly Confidential</a:t>
            </a:r>
          </a:p>
          <a:p>
            <a:pPr algn="ctr"/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78004"/>
            <a:ext cx="49625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517" y="2743200"/>
            <a:ext cx="490008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410325" y="1978168"/>
            <a:ext cx="381000" cy="3857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0"/>
            <a:ext cx="8501061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 smtClean="0"/>
              <a:t>While the MAP portfolio may be cost effective on a total basis, the incremental cost of achieving MAP results is high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304800" y="2971800"/>
            <a:ext cx="3657600" cy="1295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The levelized costs of incremental energy savings from MAP relative to RAP is $106/MWh or 10.6 cents per kWh</a:t>
            </a:r>
          </a:p>
        </p:txBody>
      </p:sp>
      <p:sp>
        <p:nvSpPr>
          <p:cNvPr id="13" name="Pentagon 12"/>
          <p:cNvSpPr/>
          <p:nvPr/>
        </p:nvSpPr>
        <p:spPr>
          <a:xfrm>
            <a:off x="304800" y="4343400"/>
            <a:ext cx="3929062" cy="13335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Higher levelized cost than the top supply side options, including wind, natural gas and nuclear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28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EPA REPORTS MAXIMUM ACHIEVABLE POTENTIAL OR “MAP”:  REF. 2010 XCEL DSM POTENTIAL STUDY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2056888"/>
            <a:ext cx="7467600" cy="3048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4" y="1393794"/>
            <a:ext cx="8858250" cy="4600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38400" y="6362700"/>
            <a:ext cx="4267200" cy="381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MAP COSTS A MULTIPLE OF 6X RAP.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28600" y="1981200"/>
            <a:ext cx="8458200" cy="1143000"/>
          </a:xfrm>
          <a:prstGeom prst="rect">
            <a:avLst/>
          </a:prstGeom>
          <a:solidFill>
            <a:srgbClr val="999999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1478" y="3352800"/>
            <a:ext cx="8465321" cy="2514600"/>
          </a:xfrm>
          <a:prstGeom prst="rect">
            <a:avLst/>
          </a:prstGeom>
          <a:solidFill>
            <a:srgbClr val="999999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" y="3124200"/>
            <a:ext cx="8458200" cy="228600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943596" y="3124200"/>
            <a:ext cx="2743204" cy="228600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572000" y="3352800"/>
            <a:ext cx="1371596" cy="30099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9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678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EPA REPORTS MAXIMUM ACHIEVABLE POTENTIAL OR “MAP”:  REF:  2010 XCEL DSM POTENTIAL STUDY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6" y="1524000"/>
            <a:ext cx="8115044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838201" y="2057400"/>
            <a:ext cx="7620000" cy="2133600"/>
          </a:xfrm>
          <a:prstGeom prst="rect">
            <a:avLst/>
          </a:prstGeom>
          <a:solidFill>
            <a:srgbClr val="999999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8200" y="4191000"/>
            <a:ext cx="4648200" cy="228600"/>
          </a:xfrm>
          <a:prstGeom prst="rect">
            <a:avLst/>
          </a:prstGeom>
          <a:solidFill>
            <a:srgbClr val="999999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72200" y="4648919"/>
            <a:ext cx="2286001" cy="228600"/>
          </a:xfrm>
          <a:prstGeom prst="rect">
            <a:avLst/>
          </a:prstGeom>
          <a:solidFill>
            <a:srgbClr val="999999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38201" y="4877519"/>
            <a:ext cx="7620000" cy="608881"/>
          </a:xfrm>
          <a:prstGeom prst="rect">
            <a:avLst/>
          </a:prstGeom>
          <a:solidFill>
            <a:srgbClr val="999999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8200" y="4419600"/>
            <a:ext cx="7620001" cy="228600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486400" y="4191000"/>
            <a:ext cx="2971802" cy="228600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8200" y="4648200"/>
            <a:ext cx="5334000" cy="228600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98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3167129"/>
              </p:ext>
            </p:extLst>
          </p:nvPr>
        </p:nvGraphicFramePr>
        <p:xfrm>
          <a:off x="542925" y="1371599"/>
          <a:ext cx="7800975" cy="4722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15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EPA’s 2020-2029 Load Reduction Goals For Missouri vs. Ameren Missouri Maximum Achievable Potential (“MAP”)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2057400"/>
            <a:ext cx="4038600" cy="1143000"/>
          </a:xfrm>
          <a:prstGeom prst="rect">
            <a:avLst/>
          </a:prstGeom>
          <a:solidFill>
            <a:srgbClr val="439639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200" dirty="0" smtClean="0"/>
              <a:t>Assume Ameren MO provides 50% of the electricity for MO. Ameren MO maximum achievable load reduction potential is 2,260,000 MWH or 51% of the EPA’s goal for Ameren Missouri, or 26 % of  the EPA’s goal for Missouri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758023" y="3876619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2">
                    <a:lumMod val="50000"/>
                  </a:schemeClr>
                </a:solidFill>
              </a:rPr>
              <a:t>2.2 mil MWh</a:t>
            </a:r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7848600" y="3771900"/>
            <a:ext cx="0" cy="22860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7848600" y="4000500"/>
            <a:ext cx="0" cy="34290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84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55244" y="1828800"/>
            <a:ext cx="6426679" cy="17543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Can Missouri Claim Credit For DSM Savings Achieved Prior To 2017?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25258" y="4182159"/>
            <a:ext cx="7467600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EPA’s position is unclear, but…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79095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DSM Savings </a:t>
            </a:r>
            <a:r>
              <a:rPr lang="en-US" sz="4000" dirty="0"/>
              <a:t>Credit </a:t>
            </a:r>
            <a:r>
              <a:rPr lang="en-US" sz="4000" dirty="0" smtClean="0"/>
              <a:t>Prior to 2017</a:t>
            </a:r>
            <a:endParaRPr lang="en-US" sz="4000" dirty="0"/>
          </a:p>
        </p:txBody>
      </p:sp>
      <p:sp>
        <p:nvSpPr>
          <p:cNvPr id="2" name="Rectangle 1"/>
          <p:cNvSpPr/>
          <p:nvPr/>
        </p:nvSpPr>
        <p:spPr>
          <a:xfrm>
            <a:off x="685800" y="1447800"/>
            <a:ext cx="8001000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EPA’s position:</a:t>
            </a:r>
          </a:p>
          <a:p>
            <a:endParaRPr lang="en-US" sz="9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Excerpt from Step 4 of the EPA GHG Abatement Measures Document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1" i="1" dirty="0" smtClean="0"/>
              <a:t>Any </a:t>
            </a:r>
            <a:r>
              <a:rPr lang="en-US" sz="1400" b="1" i="1" dirty="0"/>
              <a:t>improvement in EE savings performance between 2012 and 2017 will benefit a state in meeting its state EE goals for the 2020-2029 interim compliance period.</a:t>
            </a:r>
            <a:r>
              <a:rPr lang="en-US" sz="1400" b="1" i="1" baseline="30000" dirty="0"/>
              <a:t>225</a:t>
            </a:r>
            <a:endParaRPr lang="en-US" sz="1400" b="1" i="1" baseline="30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Corresponding excerpt from EPA Preamble (</a:t>
            </a:r>
            <a:r>
              <a:rPr lang="en-US" b="1" baseline="30000" dirty="0" smtClean="0"/>
              <a:t>“225”</a:t>
            </a:r>
            <a:r>
              <a:rPr lang="en-US" b="1" dirty="0" smtClean="0"/>
              <a:t> reference - above)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1" dirty="0" smtClean="0"/>
              <a:t>… </a:t>
            </a:r>
            <a:r>
              <a:rPr lang="en-US" sz="1400" b="1" i="1" dirty="0" smtClean="0"/>
              <a:t>the </a:t>
            </a:r>
            <a:r>
              <a:rPr lang="en-US" sz="1400" b="1" i="1" dirty="0"/>
              <a:t>EPA also requests comment on the following alternatives: The start date of the initial plan performance period, the date of promulgation of the emission guidelines, the end date of the base period for the EPA's BSER-based goals analysis (e.g., the beginning of 2013 for blocks 1-3 and beginning of 2017 for block 4, end-use energy efficiency), the end of 2005, or another date.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Excerpts from SNL article Sept 9, 5:08PM CT by Eric Wolff regarding U.S</a:t>
            </a:r>
            <a:r>
              <a:rPr lang="en-US" b="1" dirty="0"/>
              <a:t>. House subcommittee hearing Sept. </a:t>
            </a:r>
            <a:r>
              <a:rPr lang="en-US" b="1" dirty="0" smtClean="0"/>
              <a:t>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1" i="1" dirty="0" smtClean="0"/>
              <a:t>"</a:t>
            </a:r>
            <a:r>
              <a:rPr lang="en-US" sz="1400" b="1" i="1" dirty="0"/>
              <a:t>EPA's Clean Power Plan is about moving forward," a spokeswoman said in an email. </a:t>
            </a:r>
            <a:endParaRPr lang="en-US" sz="1400" b="1" i="1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1" i="1" dirty="0"/>
              <a:t>If states were to get credit for early action, it would likely take the form of moving the baseline year. </a:t>
            </a:r>
            <a:endParaRPr lang="en-US" sz="1400" b="1" i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The EPA’s Scenario models – all of which exclude credit for any DSM savings prior to 2017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4066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799" y="1371600"/>
            <a:ext cx="6426679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Final Thoughts</a:t>
            </a:r>
            <a:endParaRPr lang="en-US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27338" y="2209800"/>
            <a:ext cx="7467600" cy="409342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2000" b="1" dirty="0" smtClean="0"/>
              <a:t>Utility program induced energy efficiency load reductions can be a cost effective source to reduce greenhouse gas emissions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000" b="1" dirty="0" smtClean="0"/>
              <a:t>Past utility program induced energy efficiency load reductions are not indicative of future load reductions</a:t>
            </a:r>
          </a:p>
          <a:p>
            <a:pPr marL="1657350" lvl="2" indent="-742950">
              <a:buFont typeface="Arial" panose="020B0604020202020204" pitchFamily="34" charset="0"/>
              <a:buChar char="•"/>
            </a:pPr>
            <a:r>
              <a:rPr lang="en-US" sz="2000" b="1" dirty="0" smtClean="0"/>
              <a:t>Codes and Standards</a:t>
            </a:r>
          </a:p>
          <a:p>
            <a:pPr marL="1657350" lvl="2" indent="-742950">
              <a:buFont typeface="Arial" panose="020B0604020202020204" pitchFamily="34" charset="0"/>
              <a:buChar char="•"/>
            </a:pPr>
            <a:r>
              <a:rPr lang="en-US" sz="2000" b="1" dirty="0" smtClean="0"/>
              <a:t>Actual EM&amp;V results supplanting engineering models and savings</a:t>
            </a:r>
          </a:p>
          <a:p>
            <a:pPr marL="1657350" lvl="2" indent="-742950">
              <a:buFont typeface="Arial" panose="020B0604020202020204" pitchFamily="34" charset="0"/>
              <a:buChar char="•"/>
            </a:pPr>
            <a:r>
              <a:rPr lang="en-US" sz="2000" b="1" dirty="0" smtClean="0"/>
              <a:t>Volatility of utility avoided costs used to quantify cost effectiveness</a:t>
            </a:r>
            <a:endParaRPr lang="en-US" sz="2000" b="1" dirty="0"/>
          </a:p>
          <a:p>
            <a:pPr marL="742950" indent="-742950">
              <a:buFont typeface="+mj-lt"/>
              <a:buAutoNum type="arabicPeriod"/>
            </a:pPr>
            <a:r>
              <a:rPr lang="en-US" sz="2000" b="1" dirty="0" smtClean="0"/>
              <a:t>Incremental Customer costs of achieving overly aggressive energy efficiency load reduction targets are significant</a:t>
            </a:r>
          </a:p>
        </p:txBody>
      </p:sp>
    </p:spTree>
    <p:extLst>
      <p:ext uri="{BB962C8B-B14F-4D97-AF65-F5344CB8AC3E}">
        <p14:creationId xmlns:p14="http://schemas.microsoft.com/office/powerpoint/2010/main" val="334107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45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Building Block 4:  EPA’s Foundational Assumption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2056888"/>
            <a:ext cx="7467600" cy="2210312"/>
          </a:xfrm>
        </p:spPr>
        <p:txBody>
          <a:bodyPr>
            <a:normAutofit/>
          </a:bodyPr>
          <a:lstStyle/>
          <a:p>
            <a:r>
              <a:rPr lang="en-US" sz="1800" dirty="0" smtClean="0"/>
              <a:t>Page 5-32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724150"/>
            <a:ext cx="66294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71600" y="4800600"/>
            <a:ext cx="6172200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WHEN IT COMES TO ENERGY EFFICIENCY POTENTIAL, THE FUTURE DOES NOT RESEMBLE THE PAST.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60615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45719" y="2286000"/>
            <a:ext cx="6426679" cy="17543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1.5% Load Reduction Based In Part (1</a:t>
            </a:r>
            <a:r>
              <a:rPr lang="en-US" sz="3600" b="1" baseline="30000" dirty="0" smtClean="0"/>
              <a:t>st</a:t>
            </a:r>
            <a:r>
              <a:rPr lang="en-US" sz="3600" b="1" dirty="0" smtClean="0"/>
              <a:t> of 2 Parts) On Performance of EER States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24996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States with EERS Statutes (</a:t>
            </a:r>
            <a:r>
              <a:rPr lang="en-US" dirty="0" smtClean="0"/>
              <a:t>ACEEE </a:t>
            </a:r>
            <a:r>
              <a:rPr lang="en-US" dirty="0" smtClean="0"/>
              <a:t>Report)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 descr="http://www.diymaps.net/userimages/302203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6" t="18333" r="4302" b="20667"/>
          <a:stretch/>
        </p:blipFill>
        <p:spPr bwMode="auto">
          <a:xfrm>
            <a:off x="990599" y="1419590"/>
            <a:ext cx="6793239" cy="444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>
            <a:off x="361950" y="4752975"/>
            <a:ext cx="228600" cy="228600"/>
          </a:xfrm>
          <a:prstGeom prst="ellipse">
            <a:avLst/>
          </a:prstGeom>
          <a:solidFill>
            <a:srgbClr val="17F80C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61950" y="5153025"/>
            <a:ext cx="228600" cy="228600"/>
          </a:xfrm>
          <a:prstGeom prst="ellipse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1950" y="5543550"/>
            <a:ext cx="228600" cy="228600"/>
          </a:xfrm>
          <a:prstGeom prst="ellipse">
            <a:avLst/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0" y="4688352"/>
            <a:ext cx="1238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Active EERS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5113436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Frozen EERS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5503961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Cancelled EERS</a:t>
            </a:r>
            <a:endParaRPr lang="en-US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2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States with an EERS in place as of January 2014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910127" y="1600196"/>
          <a:ext cx="7323745" cy="4525971"/>
        </p:xfrm>
        <a:graphic>
          <a:graphicData uri="http://schemas.openxmlformats.org/drawingml/2006/table">
            <a:tbl>
              <a:tblPr/>
              <a:tblGrid>
                <a:gridCol w="763425"/>
                <a:gridCol w="252141"/>
                <a:gridCol w="373541"/>
                <a:gridCol w="581324"/>
                <a:gridCol w="728406"/>
                <a:gridCol w="756421"/>
                <a:gridCol w="497277"/>
                <a:gridCol w="775098"/>
                <a:gridCol w="709728"/>
                <a:gridCol w="747083"/>
                <a:gridCol w="644359"/>
                <a:gridCol w="494942"/>
              </a:tblGrid>
              <a:tr h="140123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Provisions within each state EERS that impacts performance assessment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0368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Rate Caps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Use Gross Savings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Credit for Renewables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Credit for Combined Heat and Power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Credit for Utility Infrastructure Improvements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Credit for Codes and Standards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Credit for Earlier Years EE Load Reductions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Credit for Demand Response as EE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Credit for Self Directed Energy Savings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Non-TRC Cost Effectiveness Test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Fuel Neutrality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Arizona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Arkansas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California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Colorado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Connecticut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Hawaii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Illinois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16114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Indiana</a:t>
                      </a:r>
                      <a:r>
                        <a:rPr lang="en-US" sz="8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Iowa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Maine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Maryland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Massachusetts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Michigan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Minnesota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Nevada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New Mexico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New York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North Carolina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4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Ohio</a:t>
                      </a:r>
                      <a:r>
                        <a:rPr lang="en-US" sz="8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††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Oregon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Pennsylvania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Rhode Island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Texas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Vermont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Washington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Wisconsin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2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† Indiana cancelled their EERS in 2014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0123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†† Ohio has frozen their EERS for 2014-2015</a:t>
                      </a: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06" marR="7006" marT="7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00200" y="6362700"/>
            <a:ext cx="6019800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Actual Load Reductions ≠ Reported Load Reductions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7402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45719" y="2286000"/>
            <a:ext cx="6426679" cy="23083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1.5% Load Reduction Based In Part (2</a:t>
            </a:r>
            <a:r>
              <a:rPr lang="en-US" sz="3600" b="1" baseline="30000" dirty="0" smtClean="0"/>
              <a:t>nd</a:t>
            </a:r>
            <a:r>
              <a:rPr lang="en-US" sz="3600" b="1" dirty="0" smtClean="0"/>
              <a:t> of 2 Parts) On The Results of Ten DSM Potential Studies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3981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EPA Basis for 1.5% Load Reduction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873682"/>
              </p:ext>
            </p:extLst>
          </p:nvPr>
        </p:nvGraphicFramePr>
        <p:xfrm>
          <a:off x="763438" y="1295400"/>
          <a:ext cx="7696200" cy="4603344"/>
        </p:xfrm>
        <a:graphic>
          <a:graphicData uri="http://schemas.openxmlformats.org/drawingml/2006/table">
            <a:tbl>
              <a:tblPr/>
              <a:tblGrid>
                <a:gridCol w="1085406"/>
                <a:gridCol w="868325"/>
                <a:gridCol w="1017568"/>
                <a:gridCol w="841189"/>
                <a:gridCol w="556269"/>
                <a:gridCol w="814054"/>
                <a:gridCol w="827620"/>
                <a:gridCol w="841189"/>
                <a:gridCol w="844580"/>
              </a:tblGrid>
              <a:tr h="12275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TABLE 1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8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329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Summary of Recent (2010-2014) Electric Energy Efficiency Potential Studies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9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Client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Analyst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 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Year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</a:t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Period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End-year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 Annual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2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2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Arizona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Salt River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Project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Cadmus Group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9.6%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Colorado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Xcel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Kema,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 DNR/DEC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Optimal Energy,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Illinois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ComEd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ICF International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 PSC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2013-2023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33.8%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Jersey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Rutgers University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EnerNOC Utility Solutions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12.8%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5.90%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Mexico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 of New Mexico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14.7%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York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ConEd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1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Pacific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Northwest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(Idaho,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Montana,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Oregon,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Washington)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US Department of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Lawrence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Berkeley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National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Laboratory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2011-2021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 PUC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 and Nexant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27.2%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17.3%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4.5%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 Valley Authority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2009-2030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24.8%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19.8%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Range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 - 2.9%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1.5%</a:t>
                      </a:r>
                      <a:b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24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066800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EPA Basis for 1.5% Load </a:t>
            </a:r>
            <a:r>
              <a:rPr lang="en-US" sz="4000" dirty="0" smtClean="0"/>
              <a:t>Reduction</a:t>
            </a:r>
            <a:br>
              <a:rPr lang="en-US" sz="4000" dirty="0" smtClean="0"/>
            </a:br>
            <a:r>
              <a:rPr lang="en-US" sz="2000" dirty="0"/>
              <a:t>EPA Assumption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C8803CC-B6BD-4BB5-8E10-6E82084C513B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047648"/>
              </p:ext>
            </p:extLst>
          </p:nvPr>
        </p:nvGraphicFramePr>
        <p:xfrm>
          <a:off x="763438" y="1295400"/>
          <a:ext cx="7696200" cy="4603344"/>
        </p:xfrm>
        <a:graphic>
          <a:graphicData uri="http://schemas.openxmlformats.org/drawingml/2006/table">
            <a:tbl>
              <a:tblPr/>
              <a:tblGrid>
                <a:gridCol w="1085406"/>
                <a:gridCol w="868325"/>
                <a:gridCol w="1017568"/>
                <a:gridCol w="841189"/>
                <a:gridCol w="556269"/>
                <a:gridCol w="814054"/>
                <a:gridCol w="827620"/>
                <a:gridCol w="841189"/>
                <a:gridCol w="844580"/>
              </a:tblGrid>
              <a:tr h="12275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TABLE 1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208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329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Summary of Recent (2010-2014) Electric Energy Efficiency Potential Studies</a:t>
                      </a:r>
                    </a:p>
                  </a:txBody>
                  <a:tcPr marL="6330" marR="6330" marT="63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95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Client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Analyst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 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Year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Study</a:t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Period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End-year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 Annual Projected Potential as % of Baseline Sales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25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Economic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Achievable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2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Arizona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Salt River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 Project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Cadmus Group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California Energy Commission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9.6%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Colorado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Xcel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Kema,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2010-2020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Delaware DNR/DEC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Optimal Energy, Inc.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N/A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Illinois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ComEd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ICF International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4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Michigan PSC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2013-2023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33.8%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3.1%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1.4%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Jersey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Rutgers University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EnerNOC Utility Solutions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2010-2016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12.8%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5.90%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Mexico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State of New Mexico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2012-2025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14.7%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New York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ConEd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2010-2018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26%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1.7%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187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Pacific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Northwest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(Idaho,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Montana,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Oregon,</a:t>
                      </a:r>
                      <a:b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1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Washington)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US Department of Energy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Lawrence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Berkeley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National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Laboratory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2014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2011-2021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Not reported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Pennsylvania PUC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GDS Associates and Nexant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2012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2013-2018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27.2%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17.3%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4.5%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89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</a:t>
                      </a:r>
                    </a:p>
                  </a:txBody>
                  <a:tcPr marL="6330" marR="6330" marT="633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Tennessee Valley Authority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Global Energy Partners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2011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2009-2030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24.8%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19.8%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1.1%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0.9%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10283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E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Range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0.8% - 2.9%</a:t>
                      </a:r>
                      <a:b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10283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Average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1.5%</a:t>
                      </a:r>
                      <a:b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355E91"/>
                          </a:solidFill>
                          <a:effectLst/>
                          <a:latin typeface="Times New Roman"/>
                        </a:rPr>
                        <a:t>Per year</a:t>
                      </a:r>
                    </a:p>
                  </a:txBody>
                  <a:tcPr marL="6330" marR="6330" marT="63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D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19400" y="1828800"/>
            <a:ext cx="3200400" cy="1815882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Only 10 of the studies indicate Achievable Potential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830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meren">
      <a:dk1>
        <a:srgbClr val="439639"/>
      </a:dk1>
      <a:lt1>
        <a:srgbClr val="FFFFFF"/>
      </a:lt1>
      <a:dk2>
        <a:srgbClr val="555555"/>
      </a:dk2>
      <a:lt2>
        <a:srgbClr val="CCCCCC"/>
      </a:lt2>
      <a:accent1>
        <a:srgbClr val="439639"/>
      </a:accent1>
      <a:accent2>
        <a:srgbClr val="1B6CB5"/>
      </a:accent2>
      <a:accent3>
        <a:srgbClr val="72CDF4"/>
      </a:accent3>
      <a:accent4>
        <a:srgbClr val="7BC143"/>
      </a:accent4>
      <a:accent5>
        <a:srgbClr val="D9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Ameren-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10526</TotalTime>
  <Words>2824</Words>
  <Application>Microsoft Office PowerPoint</Application>
  <PresentationFormat>On-screen Show (4:3)</PresentationFormat>
  <Paragraphs>1491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EPA’s 2020-2029 Load Reduction Goals For Missouri vs. Ameren Missouri Maximum Achievable Potential (“MAP”)</vt:lpstr>
      <vt:lpstr>Building Block 4:  EPA’s Foundational Assumption</vt:lpstr>
      <vt:lpstr>PowerPoint Presentation</vt:lpstr>
      <vt:lpstr>States with EERS Statutes (ACEEE Report)</vt:lpstr>
      <vt:lpstr>States with an EERS in place as of January 2014</vt:lpstr>
      <vt:lpstr>PowerPoint Presentation</vt:lpstr>
      <vt:lpstr>EPA Basis for 1.5% Load Reduction</vt:lpstr>
      <vt:lpstr>EPA Basis for 1.5% Load Reduction EPA Assumption 1</vt:lpstr>
      <vt:lpstr>EPA Basis for 1.5% Load Reduction EPA Assumption 1</vt:lpstr>
      <vt:lpstr>EPA Basis for 1.5% Load Reduction EPA Assumption 1</vt:lpstr>
      <vt:lpstr>EPA Basis for 1.5% Load Reduction EPA Assumption 1</vt:lpstr>
      <vt:lpstr>EPA Basis for 1.5% Load Reduction EPA Assumption 1</vt:lpstr>
      <vt:lpstr>EPA Basis for 1.5% Load Reduction EPA Assumption 1</vt:lpstr>
      <vt:lpstr>EPA Basis for 1.5% Load Reduction EPA Assumption 1</vt:lpstr>
      <vt:lpstr>PowerPoint Presentation</vt:lpstr>
      <vt:lpstr>PowerPoint Presentation</vt:lpstr>
      <vt:lpstr>EPA REPORTS MAXIMUM ACHIEVABLE POTENTIAL OR “MAP”:  REF. 2010 XCEL DSM POTENTIAL STUDY</vt:lpstr>
      <vt:lpstr>EPA REPORTS MAXIMUM ACHIEVABLE POTENTIAL OR “MAP”:  REF:  2010 XCEL DSM POTENTIAL STUDY</vt:lpstr>
      <vt:lpstr>PowerPoint Presentation</vt:lpstr>
      <vt:lpstr>DSM Savings Credit Prior to 2017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Shari Pritchard</dc:creator>
  <cp:lastModifiedBy>Willen, Robert E</cp:lastModifiedBy>
  <cp:revision>447</cp:revision>
  <cp:lastPrinted>2014-10-14T13:22:35Z</cp:lastPrinted>
  <dcterms:created xsi:type="dcterms:W3CDTF">2011-05-26T17:58:00Z</dcterms:created>
  <dcterms:modified xsi:type="dcterms:W3CDTF">2014-10-14T15:24:29Z</dcterms:modified>
</cp:coreProperties>
</file>