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97" r:id="rId1"/>
    <p:sldMasterId id="2147484098" r:id="rId2"/>
    <p:sldMasterId id="2147484099" r:id="rId3"/>
    <p:sldMasterId id="2147484100" r:id="rId4"/>
    <p:sldMasterId id="2147484101" r:id="rId5"/>
    <p:sldMasterId id="2147484102" r:id="rId6"/>
    <p:sldMasterId id="2147484103" r:id="rId7"/>
    <p:sldMasterId id="2147484105" r:id="rId8"/>
    <p:sldMasterId id="2147484106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80" r:id="rId11"/>
    <p:sldId id="293" r:id="rId12"/>
    <p:sldId id="294" r:id="rId13"/>
    <p:sldId id="296" r:id="rId14"/>
    <p:sldId id="295" r:id="rId15"/>
    <p:sldId id="292" r:id="rId16"/>
    <p:sldId id="297" r:id="rId17"/>
    <p:sldId id="298" r:id="rId18"/>
    <p:sldId id="29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6762D4-1208-40BD-9F6F-89907E02A741}">
          <p14:sldIdLst>
            <p14:sldId id="256"/>
            <p14:sldId id="280"/>
            <p14:sldId id="293"/>
            <p14:sldId id="294"/>
            <p14:sldId id="296"/>
            <p14:sldId id="295"/>
            <p14:sldId id="292"/>
            <p14:sldId id="297"/>
            <p14:sldId id="298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>
        <p15:guide id="0" orient="horz" pos="71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719">
          <p15:clr>
            <a:srgbClr val="A4A3A4"/>
          </p15:clr>
        </p15:guide>
        <p15:guide id="2" pos="28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439639"/>
    <a:srgbClr val="DAFFC5"/>
    <a:srgbClr val="9FE06A"/>
    <a:srgbClr val="FFFF66"/>
    <a:srgbClr val="FFFF99"/>
    <a:srgbClr val="72CDF4"/>
    <a:srgbClr val="1B6CB5"/>
    <a:srgbClr val="007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83887" autoAdjust="0"/>
  </p:normalViewPr>
  <p:slideViewPr>
    <p:cSldViewPr snapToObjects="1">
      <p:cViewPr varScale="1">
        <p:scale>
          <a:sx n="77" d="100"/>
          <a:sy n="77" d="100"/>
        </p:scale>
        <p:origin x="-2658" y="-84"/>
      </p:cViewPr>
      <p:guideLst>
        <p:guide orient="horz" pos="719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0" d="100"/>
          <a:sy n="70" d="100"/>
        </p:scale>
        <p:origin x="-3366" y="-468"/>
      </p:cViewPr>
      <p:guideLst>
        <p:guide orient="horz" pos="719"/>
        <p:guide pos="287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4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r">
              <a:defRPr sz="1200"/>
            </a:lvl1pPr>
          </a:lstStyle>
          <a:p>
            <a:fld id="{23F4B1D6-A14A-49F3-89E4-646CEBC8D853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4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r">
              <a:defRPr sz="1200"/>
            </a:lvl1pPr>
          </a:lstStyle>
          <a:p>
            <a:fld id="{7268B0F9-4B29-49D0-94BF-1057169437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6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r">
              <a:defRPr sz="1200"/>
            </a:lvl1pPr>
          </a:lstStyle>
          <a:p>
            <a:fld id="{3A38AFA1-D132-442E-B1AC-DD849B4F33A0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056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85" tIns="44994" rIns="89985" bIns="449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4"/>
          </a:xfrm>
          <a:prstGeom prst="rect">
            <a:avLst/>
          </a:prstGeom>
        </p:spPr>
        <p:txBody>
          <a:bodyPr vert="horz" lIns="89985" tIns="44994" rIns="89985" bIns="449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r">
              <a:defRPr sz="1200"/>
            </a:lvl1pPr>
          </a:lstStyle>
          <a:p>
            <a:fld id="{0063833F-694C-4799-B24A-5D2F9A3FC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5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833F-694C-4799-B24A-5D2F9A3FCED9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6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6.vml"/><Relationship Id="rId6" Type="http://schemas.openxmlformats.org/officeDocument/2006/relationships/tags" Target="../tags/tag90.xml"/><Relationship Id="rId11" Type="http://schemas.openxmlformats.org/officeDocument/2006/relationships/image" Target="../media/image4.emf"/><Relationship Id="rId5" Type="http://schemas.openxmlformats.org/officeDocument/2006/relationships/tags" Target="../tags/tag89.xml"/><Relationship Id="rId10" Type="http://schemas.openxmlformats.org/officeDocument/2006/relationships/oleObject" Target="../embeddings/oleObject6.bin"/><Relationship Id="rId4" Type="http://schemas.openxmlformats.org/officeDocument/2006/relationships/tags" Target="../tags/tag88.xml"/><Relationship Id="rId9" Type="http://schemas.openxmlformats.org/officeDocument/2006/relationships/slideMaster" Target="../slideMasters/slideMaster4.xml"/><Relationship Id="rId1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6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8.vml"/><Relationship Id="rId6" Type="http://schemas.openxmlformats.org/officeDocument/2006/relationships/tags" Target="../tags/tag121.xml"/><Relationship Id="rId11" Type="http://schemas.openxmlformats.org/officeDocument/2006/relationships/image" Target="../media/image4.emf"/><Relationship Id="rId5" Type="http://schemas.openxmlformats.org/officeDocument/2006/relationships/tags" Target="../tags/tag120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5.xml"/><Relationship Id="rId1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6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5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52.xml"/><Relationship Id="rId11" Type="http://schemas.openxmlformats.org/officeDocument/2006/relationships/image" Target="../media/image4.emf"/><Relationship Id="rId5" Type="http://schemas.openxmlformats.org/officeDocument/2006/relationships/tags" Target="../tags/tag151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150.xml"/><Relationship Id="rId9" Type="http://schemas.openxmlformats.org/officeDocument/2006/relationships/slideMaster" Target="../slideMasters/slideMaster6.xml"/><Relationship Id="rId1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tags" Target="../tags/tag28.xml"/><Relationship Id="rId11" Type="http://schemas.openxmlformats.org/officeDocument/2006/relationships/image" Target="../media/image4.emf"/><Relationship Id="rId5" Type="http://schemas.openxmlformats.org/officeDocument/2006/relationships/tags" Target="../tags/tag27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6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vmlDrawing" Target="../drawings/vmlDrawing4.vml"/><Relationship Id="rId6" Type="http://schemas.openxmlformats.org/officeDocument/2006/relationships/tags" Target="../tags/tag59.xml"/><Relationship Id="rId11" Type="http://schemas.openxmlformats.org/officeDocument/2006/relationships/image" Target="../media/image4.emf"/><Relationship Id="rId5" Type="http://schemas.openxmlformats.org/officeDocument/2006/relationships/tags" Target="../tags/tag58.xml"/><Relationship Id="rId10" Type="http://schemas.openxmlformats.org/officeDocument/2006/relationships/oleObject" Target="../embeddings/oleObject4.bin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914400"/>
            <a:ext cx="7772400" cy="457200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1371600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97167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04800" y="5867400"/>
            <a:ext cx="5562600" cy="3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04800" y="6096000"/>
            <a:ext cx="3581400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MM.DD.YY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883778"/>
            <a:ext cx="4422118" cy="1383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48528"/>
            <a:ext cx="175853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4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605536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9837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627207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0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026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20528" cy="914400"/>
          </a:xfrm>
        </p:spPr>
        <p:txBody>
          <a:bodyPr bIns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204"/>
            <a:ext cx="8720528" cy="367456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2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3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7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461520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9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272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5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58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687"/>
            <a:ext cx="8229600" cy="911225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71606"/>
            <a:ext cx="8229600" cy="91708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11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888"/>
            <a:ext cx="7716322" cy="1177779"/>
          </a:xfrm>
        </p:spPr>
        <p:txBody>
          <a:bodyPr/>
          <a:lstStyle>
            <a:lvl1pPr algn="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55474"/>
            <a:ext cx="6801922" cy="968296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26640" y="2332590"/>
            <a:ext cx="1480622" cy="304800"/>
          </a:xfrm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en-US" dirty="0" smtClean="0"/>
              <a:t>MM.DD.YY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890292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3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EM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17500" y="6292850"/>
            <a:ext cx="3889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fld id="{5DD1D426-DF4D-4AB9-B0BF-0A0469D4CB56}" type="slidenum">
              <a:rPr lang="en-US" sz="900">
                <a:solidFill>
                  <a:srgbClr val="666666"/>
                </a:solidFill>
                <a:cs typeface="Arial" charset="0"/>
              </a:rPr>
              <a:pPr algn="ctr" eaLnBrk="1" hangingPunct="1"/>
              <a:t>‹#›</a:t>
            </a:fld>
            <a:endParaRPr lang="en-US" sz="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438" y="6292850"/>
            <a:ext cx="5972175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666666"/>
                </a:solidFill>
                <a:cs typeface="Arial" charset="0"/>
              </a:rPr>
              <a:t>INSERT NAME OF PRESENTATION HERE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FINANCIAL DATA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6063"/>
            <a:ext cx="8229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EMP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6600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06488"/>
            <a:ext cx="8229600" cy="4792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730" y="6349285"/>
            <a:ext cx="605307" cy="360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2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510408" y="6372225"/>
            <a:ext cx="327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7E241D3F-BF8C-F649-A940-FE4235426C5E}" type="slidenum">
              <a:rPr lang="en-US" sz="900">
                <a:solidFill>
                  <a:srgbClr val="666666"/>
                </a:solidFill>
                <a:ea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3138"/>
            <a:ext cx="82296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59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ckground for phot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641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2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Energy For 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348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23813" y="3070225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713"/>
              </a:spcBef>
              <a:spcAft>
                <a:spcPts val="50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This page intentionally left blank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43800" y="60960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80" y="5495925"/>
            <a:ext cx="6479414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6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41166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925764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" y="1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gray">
          <a:xfrm>
            <a:off x="314324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gray">
          <a:xfrm>
            <a:off x="314324" y="508600"/>
            <a:ext cx="29495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Last Modified 3/10/2015 10:41 AM Central Standard Time</a:t>
            </a: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gray">
          <a:xfrm>
            <a:off x="314324" y="668956"/>
            <a:ext cx="25006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Printed 3/5/2015 1:39 PM Central Standard Time</a:t>
            </a: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gray">
          <a:xfrm>
            <a:off x="314324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314324" y="1245305"/>
            <a:ext cx="8450633" cy="507831"/>
          </a:xfrm>
          <a:prstGeom prst="rect">
            <a:avLst/>
          </a:prstGeom>
        </p:spPr>
        <p:txBody>
          <a:bodyPr wrap="square"/>
          <a:lstStyle>
            <a:lvl1pPr>
              <a:defRPr sz="3200" b="0" baseline="0">
                <a:solidFill>
                  <a:srgbClr val="439639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14324" y="2154952"/>
            <a:ext cx="8450633" cy="246221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20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3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gray">
          <a:xfrm>
            <a:off x="8932546" y="37255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041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5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5" y="2154297"/>
            <a:ext cx="4389768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A2109-EFD3-47E6-9270-4CACF600F3B0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A1656-56C8-45A2-8F90-52C436B7A3D2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1BAA3-DB11-4EAA-8196-5C99E85EEB34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089890-8C83-466F-8D2A-517DC51AFDA7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3A086-FE8C-40CC-853B-A276712EF5CE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6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6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0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Withou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155" y="2154297"/>
            <a:ext cx="4389768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24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447800"/>
            <a:ext cx="7772400" cy="457200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1905001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04815" y="5867400"/>
            <a:ext cx="5562600" cy="3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04800" y="6096000"/>
            <a:ext cx="3581400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MM.DD.YY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8020"/>
            <a:ext cx="1758536" cy="57607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62008" y="2362210"/>
            <a:ext cx="7715250" cy="2667000"/>
            <a:chOff x="762000" y="2362200"/>
            <a:chExt cx="7715250" cy="2667000"/>
          </a:xfrm>
        </p:grpSpPr>
        <p:sp>
          <p:nvSpPr>
            <p:cNvPr id="33" name="Rectangle 32"/>
            <p:cNvSpPr/>
            <p:nvPr/>
          </p:nvSpPr>
          <p:spPr>
            <a:xfrm>
              <a:off x="5810250" y="2362200"/>
              <a:ext cx="2667000" cy="2667000"/>
            </a:xfrm>
            <a:prstGeom prst="rect">
              <a:avLst/>
            </a:prstGeom>
            <a:solidFill>
              <a:srgbClr val="7B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947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5886713" y="2435455"/>
              <a:ext cx="2514074" cy="2520491"/>
              <a:chOff x="5888107" y="2432486"/>
              <a:chExt cx="2514074" cy="252049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88107" y="2432486"/>
                <a:ext cx="2514074" cy="25175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947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" name="Picture 159" descr="http://pixabay.com/get/f2b10324aec53beeb589/1425267585/incandescent-72139_1280.jpg?direct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10" r="16751"/>
              <a:stretch/>
            </p:blipFill>
            <p:spPr bwMode="auto">
              <a:xfrm>
                <a:off x="5888107" y="3700380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7" name="Picture 95"/>
              <p:cNvPicPr>
                <a:picLocks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0" t="11855" r="7227" b="21512"/>
              <a:stretch/>
            </p:blipFill>
            <p:spPr bwMode="auto">
              <a:xfrm>
                <a:off x="5888107" y="2432487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8" name="Picture 45" descr="http://dtydzegapv70r.cloudfront.net/wp-content/uploads/2015/01/outback.jpg?4f98b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37" r="17137" b="1065"/>
              <a:stretch/>
            </p:blipFill>
            <p:spPr bwMode="auto">
              <a:xfrm>
                <a:off x="7155272" y="3702929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9" name="Picture 98" descr="http://www.teslamotors.com/sites/default/files/images/homepage/home_hero_sky.jpg?201502"/>
              <p:cNvPicPr>
                <a:picLocks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24" t="28339" r="20728" b="12929"/>
              <a:stretch/>
            </p:blipFill>
            <p:spPr bwMode="auto">
              <a:xfrm>
                <a:off x="7155272" y="2432486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762000" y="2362200"/>
              <a:ext cx="2667000" cy="2667000"/>
            </a:xfrm>
            <a:prstGeom prst="rect">
              <a:avLst/>
            </a:prstGeom>
            <a:solidFill>
              <a:srgbClr val="7B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947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1"/>
            <a:stretch/>
          </p:blipFill>
          <p:spPr bwMode="auto">
            <a:xfrm>
              <a:off x="3609975" y="2604169"/>
              <a:ext cx="2028826" cy="1960918"/>
            </a:xfrm>
            <a:prstGeom prst="rect">
              <a:avLst/>
            </a:prstGeom>
            <a:ln w="57150">
              <a:solidFill>
                <a:srgbClr val="7BC143"/>
              </a:solidFill>
              <a:miter lim="800000"/>
            </a:ln>
            <a:effectLst/>
            <a:extLst/>
          </p:spPr>
        </p:pic>
        <p:grpSp>
          <p:nvGrpSpPr>
            <p:cNvPr id="6" name="Group 5"/>
            <p:cNvGrpSpPr/>
            <p:nvPr userDrawn="1"/>
          </p:nvGrpSpPr>
          <p:grpSpPr>
            <a:xfrm>
              <a:off x="832382" y="2437288"/>
              <a:ext cx="2526236" cy="2518658"/>
              <a:chOff x="837406" y="2431347"/>
              <a:chExt cx="2526236" cy="251865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37406" y="2431347"/>
                <a:ext cx="2526236" cy="2518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947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4"/>
              <p:cNvPicPr>
                <a:picLocks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15"/>
              <a:stretch/>
            </p:blipFill>
            <p:spPr bwMode="auto">
              <a:xfrm>
                <a:off x="837406" y="3705055"/>
                <a:ext cx="1246909" cy="1244950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0" name="Picture 2"/>
              <p:cNvPicPr>
                <a:picLocks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28" b="3803"/>
              <a:stretch/>
            </p:blipFill>
            <p:spPr bwMode="auto">
              <a:xfrm>
                <a:off x="837406" y="2431347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1" name="Picture 2"/>
              <p:cNvPicPr>
                <a:picLocks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956" t="19162" r="2961" b="18632"/>
              <a:stretch/>
            </p:blipFill>
            <p:spPr bwMode="auto">
              <a:xfrm>
                <a:off x="2106613" y="3705055"/>
                <a:ext cx="1257029" cy="1244950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2" t="11263" b="23530"/>
              <a:stretch/>
            </p:blipFill>
            <p:spPr>
              <a:xfrm>
                <a:off x="2106613" y="2431347"/>
                <a:ext cx="1257029" cy="125004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89" r="16189"/>
              <a:stretch/>
            </p:blipFill>
            <p:spPr bwMode="auto">
              <a:xfrm>
                <a:off x="1615906" y="3220165"/>
                <a:ext cx="950402" cy="947314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/>
              <a:extLst/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38800" y="3478350"/>
              <a:ext cx="406465" cy="4060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3200401" y="3478349"/>
              <a:ext cx="406465" cy="406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21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447800"/>
            <a:ext cx="7772400" cy="457200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1905001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04815" y="5867400"/>
            <a:ext cx="5562600" cy="3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04800" y="6096000"/>
            <a:ext cx="3581400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MM.DD.YY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8020"/>
            <a:ext cx="1758536" cy="576072"/>
          </a:xfrm>
          <a:prstGeom prst="rect">
            <a:avLst/>
          </a:prstGeom>
        </p:spPr>
      </p:pic>
      <p:pic>
        <p:nvPicPr>
          <p:cNvPr id="2314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4611"/>
            <a:ext cx="7315200" cy="288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5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579439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00801"/>
            <a:ext cx="457200" cy="4792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4572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7772400" cy="4572000"/>
          </a:xfrm>
        </p:spPr>
        <p:txBody>
          <a:bodyPr>
            <a:normAutofit/>
          </a:bodyPr>
          <a:lstStyle>
            <a:lvl1pPr marL="342355" indent="-342355"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741769" indent="-285297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</a:defRPr>
            </a:lvl2pPr>
            <a:lvl3pPr marL="1141184" indent="-228233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3pPr>
            <a:lvl4pPr marL="1597658" indent="-228233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4133" indent="-228233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1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1"/>
            <a:ext cx="7848600" cy="579439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00801"/>
            <a:ext cx="457200" cy="4792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4572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447800"/>
            <a:ext cx="7848600" cy="4572000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 typeface="Arial" pitchFamily="34" charset="0"/>
              <a:buNone/>
              <a:defRPr sz="1600"/>
            </a:lvl1pPr>
            <a:lvl2pPr marL="456478" indent="0">
              <a:spcAft>
                <a:spcPts val="1200"/>
              </a:spcAft>
              <a:buFont typeface="Arial" pitchFamily="34" charset="0"/>
              <a:buNone/>
              <a:defRPr sz="1600"/>
            </a:lvl2pPr>
            <a:lvl3pPr marL="912947" indent="0">
              <a:spcAft>
                <a:spcPts val="1200"/>
              </a:spcAft>
              <a:buFont typeface="Arial" pitchFamily="34" charset="0"/>
              <a:buNone/>
              <a:defRPr sz="1600"/>
            </a:lvl3pPr>
            <a:lvl4pPr marL="1369422" indent="0">
              <a:spcAft>
                <a:spcPts val="1200"/>
              </a:spcAft>
              <a:buFont typeface="Arial" pitchFamily="34" charset="0"/>
              <a:buNone/>
              <a:defRPr sz="1600"/>
            </a:lvl4pPr>
            <a:lvl5pPr marL="1825894" indent="0">
              <a:spcAft>
                <a:spcPts val="12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8020"/>
            <a:ext cx="175853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2740548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450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tags" Target="../tags/tag22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tags" Target="../tags/tag21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slideLayout" Target="../slideLayouts/slideLayout10.xml"/><Relationship Id="rId21" Type="http://schemas.openxmlformats.org/officeDocument/2006/relationships/tags" Target="../tags/tag45.xml"/><Relationship Id="rId7" Type="http://schemas.openxmlformats.org/officeDocument/2006/relationships/vmlDrawing" Target="../drawings/vmlDrawing3.v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oleObject" Target="../embeddings/oleObject3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76.xml"/><Relationship Id="rId7" Type="http://schemas.openxmlformats.org/officeDocument/2006/relationships/vmlDrawing" Target="../drawings/vmlDrawing5.v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tags" Target="../tags/tag8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oleObject" Target="../embeddings/oleObject5.bin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07.xml"/><Relationship Id="rId7" Type="http://schemas.openxmlformats.org/officeDocument/2006/relationships/vmlDrawing" Target="../drawings/vmlDrawing7.v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38.xml"/><Relationship Id="rId7" Type="http://schemas.openxmlformats.org/officeDocument/2006/relationships/vmlDrawing" Target="../drawings/vmlDrawing9.v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oleObject" Target="../embeddings/oleObject9.bin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166.xml"/><Relationship Id="rId7" Type="http://schemas.openxmlformats.org/officeDocument/2006/relationships/slideLayout" Target="../slideLayouts/slideLayout46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image" Target="../media/image3.emf"/><Relationship Id="rId10" Type="http://schemas.openxmlformats.org/officeDocument/2006/relationships/vmlDrawing" Target="../drawings/vmlDrawing11.vml"/><Relationship Id="rId19" Type="http://schemas.openxmlformats.org/officeDocument/2006/relationships/tags" Target="../tags/tag164.xml"/><Relationship Id="rId31" Type="http://schemas.openxmlformats.org/officeDocument/2006/relationships/image" Target="../media/image7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8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DE02-4C0E-466A-92F6-474EFD4233CE}" type="slidenum">
              <a:rPr lang="en-US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0342676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3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3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3756508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3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83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651441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1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681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3630046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9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98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6129114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75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79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x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8210550" y="6399213"/>
            <a:ext cx="4048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F779C3F3-72E7-574A-BD26-00D2A8240879}" type="slidenum">
              <a:rPr lang="en-US" sz="1000">
                <a:solidFill>
                  <a:srgbClr val="666666"/>
                </a:solidFill>
                <a:ea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666666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9" descr="TEMPx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059" y="6372225"/>
            <a:ext cx="51704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7-</a:t>
            </a:r>
            <a:fld id="{E59C0273-E571-47DF-A7B2-4555B0CBEA4A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pPr eaLnBrk="1" hangingPunct="1">
                <a:defRPr/>
              </a:pPr>
              <a:t>‹#›</a:t>
            </a:fld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     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SUMMARY OF PRICEWATERHOUSECOOPERS’ 2012 AUDIT PLAN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9517298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1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6448425"/>
            <a:ext cx="9144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14954" r="19046" b="46417"/>
          <a:stretch>
            <a:fillRect/>
          </a:stretch>
        </p:blipFill>
        <p:spPr bwMode="gray">
          <a:xfrm>
            <a:off x="7210425" y="6140450"/>
            <a:ext cx="178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1.gstatic.com/images?q=tbn:ANd9GcQCuBfarPhH5GDlFOoLhBJ9BrWfTtsIqRXoY6LdgGrJzxh5PXlX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30911" y="108673"/>
            <a:ext cx="901700" cy="4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>
            <a:off x="8932546" y="37255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085279" y="1980946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Last Modified 3/10/2015 10:41 AM Central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35960" y="4198926"/>
            <a:ext cx="16735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Printed 3/5/2015 1:39 PM Central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82155" y="215429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21489" y="561866"/>
            <a:ext cx="532681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gray">
          <a:xfrm>
            <a:off x="121489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5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gray">
          <a:xfrm>
            <a:off x="8775517" y="657626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58825" cy="995363"/>
            <a:chOff x="4936" y="176"/>
            <a:chExt cx="478" cy="627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6"/>
            <a:ext cx="1066800" cy="728663"/>
            <a:chOff x="4750" y="176"/>
            <a:chExt cx="672" cy="459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73749" y="616736"/>
            <a:ext cx="1058862" cy="209550"/>
            <a:chOff x="7681913" y="285750"/>
            <a:chExt cx="1058862" cy="20955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81913" y="285750"/>
              <a:ext cx="1058862" cy="2095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81913" y="285750"/>
              <a:ext cx="0" cy="2095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81913" y="495300"/>
              <a:ext cx="10588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11" y="616736"/>
            <a:ext cx="825500" cy="1306516"/>
            <a:chOff x="6655594" y="273840"/>
            <a:chExt cx="825500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7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7"/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7"/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7"/>
            <a:fld id="{870FDE02-4C0E-466A-92F6-474EFD4233CE}" type="slidenum">
              <a:rPr lang="en-US" smtClean="0">
                <a:solidFill>
                  <a:srgbClr val="555555">
                    <a:tint val="75000"/>
                  </a:srgbClr>
                </a:solidFill>
              </a:rPr>
              <a:pPr defTabSz="912947"/>
              <a:t>‹#›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3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hf hdr="0" ftr="0" dt="0"/>
  <p:txStyles>
    <p:titleStyle>
      <a:lvl1pPr algn="ctr" defTabSz="9129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5" indent="-342355" algn="l" defTabSz="91294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9" indent="-285297" algn="l" defTabSz="91294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84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58" indent="-228233" algn="l" defTabSz="91294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33" indent="-228233" algn="l" defTabSz="91294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05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79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52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25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8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7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2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4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9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2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16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89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620000" cy="457200"/>
          </a:xfrm>
        </p:spPr>
        <p:txBody>
          <a:bodyPr anchor="ctr">
            <a:noAutofit/>
          </a:bodyPr>
          <a:lstStyle/>
          <a:p>
            <a:r>
              <a:rPr lang="en-US" dirty="0" smtClean="0"/>
              <a:t>DER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November 20,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Model of the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036639"/>
            <a:ext cx="8305800" cy="5211761"/>
          </a:xfrm>
        </p:spPr>
        <p:txBody>
          <a:bodyPr>
            <a:normAutofit fontScale="40000" lnSpcReduction="20000"/>
          </a:bodyPr>
          <a:lstStyle/>
          <a:p>
            <a:r>
              <a:rPr lang="en-US" sz="4900" dirty="0"/>
              <a:t>Grid will become more complex and resilient</a:t>
            </a:r>
          </a:p>
          <a:p>
            <a:pPr lvl="1"/>
            <a:r>
              <a:rPr lang="en-US" sz="3000" dirty="0"/>
              <a:t>Significant penetration of DERs will need to be integrated</a:t>
            </a:r>
          </a:p>
          <a:p>
            <a:pPr lvl="1"/>
            <a:r>
              <a:rPr lang="en-US" sz="3000" dirty="0"/>
              <a:t>Originally designed for one way power flow but will need to evolve to accommodate two way power flow</a:t>
            </a:r>
          </a:p>
          <a:p>
            <a:pPr lvl="1"/>
            <a:r>
              <a:rPr lang="en-US" sz="3000" dirty="0"/>
              <a:t>Increasing automation</a:t>
            </a:r>
          </a:p>
          <a:p>
            <a:pPr lvl="1"/>
            <a:r>
              <a:rPr lang="en-US" sz="3000" dirty="0"/>
              <a:t>Smart meters</a:t>
            </a:r>
          </a:p>
          <a:p>
            <a:pPr lvl="1"/>
            <a:r>
              <a:rPr lang="en-US" sz="3000" dirty="0"/>
              <a:t>Digital communications</a:t>
            </a:r>
          </a:p>
          <a:p>
            <a:pPr lvl="1"/>
            <a:r>
              <a:rPr lang="en-US" sz="3000" dirty="0"/>
              <a:t>Connected devices/homes</a:t>
            </a:r>
          </a:p>
          <a:p>
            <a:pPr lvl="1"/>
            <a:r>
              <a:rPr lang="en-US" sz="3000" dirty="0"/>
              <a:t>More renewable generation</a:t>
            </a:r>
          </a:p>
          <a:p>
            <a:pPr lvl="1"/>
            <a:endParaRPr lang="en-US" sz="2600" dirty="0"/>
          </a:p>
          <a:p>
            <a:r>
              <a:rPr lang="en-US" sz="4200" b="1" dirty="0"/>
              <a:t>The grid will be a </a:t>
            </a:r>
            <a:r>
              <a:rPr lang="en-US" sz="4200" b="1" dirty="0" smtClean="0"/>
              <a:t>significant </a:t>
            </a:r>
            <a:r>
              <a:rPr lang="en-US" sz="4200" b="1" dirty="0"/>
              <a:t>source of value creation giving customers greater reliability, choice, and control of energy usage and enabling higher penetrations of clean renewable resources</a:t>
            </a:r>
          </a:p>
          <a:p>
            <a:endParaRPr lang="en-US" sz="4200" b="1" dirty="0"/>
          </a:p>
          <a:p>
            <a:r>
              <a:rPr lang="en-US" sz="4200" dirty="0"/>
              <a:t>Achieving this vision requires a regulatory model that enables and encourages the investments necessary to continue to modernize the grid</a:t>
            </a:r>
          </a:p>
          <a:p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8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Existing DERs</a:t>
            </a:r>
          </a:p>
          <a:p>
            <a:r>
              <a:rPr lang="en-US" dirty="0"/>
              <a:t>Future DERs</a:t>
            </a:r>
          </a:p>
          <a:p>
            <a:r>
              <a:rPr lang="en-US" dirty="0"/>
              <a:t>Implications for the grid of the </a:t>
            </a:r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DERs – Customer 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00" y="1371600"/>
            <a:ext cx="8098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/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>Ameren Missouri Incented Energy Efficiency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             </a:t>
            </a: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</a:rPr>
              <a:t>MW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		  </a:t>
            </a: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</a:rPr>
              <a:t>MWH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2009-2012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Pre-MEEIA)    Not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Available		581,629</a:t>
            </a:r>
          </a:p>
          <a:p>
            <a:pPr marL="914400"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2013-2015 (MEEIA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1)        Not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Available</a:t>
            </a:r>
            <a:r>
              <a:rPr lang="en-US" sz="1000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       1,168,367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2016 (MEEIA 2)	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57.8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			162,279</a:t>
            </a:r>
          </a:p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MW levels were not tracked prior to MEEIA 2</a:t>
            </a:r>
            <a:endParaRPr lang="en-US" sz="10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01" y="3402052"/>
            <a:ext cx="8250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/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Customer-Owned DER (9/30/2017)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just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				</a:t>
            </a:r>
            <a:r>
              <a:rPr lang="en-US" sz="2000" u="sng" dirty="0">
                <a:solidFill>
                  <a:schemeClr val="bg2">
                    <a:lumMod val="10000"/>
                  </a:schemeClr>
                </a:solidFill>
              </a:rPr>
              <a:t>MW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</a:rPr>
              <a:t>MWH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just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Renewable (QF &amp; Net Metering)	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           ~57     ~78,000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just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Non-Renewable (CHP QF) - Retail	~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24     unknown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914400" algn="just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Non-Renewable (CHP QF) -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Whlsale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	~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30     unknown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Virtually all of this is solar.  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Estimated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using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PVWatts</a:t>
            </a:r>
            <a:endParaRPr lang="en-US" sz="10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6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DERs – Company Owned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7772400" cy="296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2045" indent="0" algn="just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	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          	  </a:t>
            </a:r>
            <a:r>
              <a:rPr lang="en-US" sz="2400" u="sng" dirty="0" smtClean="0">
                <a:solidFill>
                  <a:schemeClr val="bg2">
                    <a:lumMod val="10000"/>
                  </a:schemeClr>
                </a:solidFill>
              </a:rPr>
              <a:t>MW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</a:rPr>
              <a:t>MWH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572045" indent="0" algn="just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GOB Solar	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 0.1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 91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572045" indent="0" algn="just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Maryland Heights (Landfill)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 15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58,481</a:t>
            </a:r>
          </a:p>
          <a:p>
            <a:pPr marL="572045" indent="0" algn="just">
              <a:lnSpc>
                <a:spcPct val="200000"/>
              </a:lnSpc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O’Fallon (Solar)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 	   4.5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7,488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 Data (from most recent RES Compliance Report)</a:t>
            </a:r>
            <a:endParaRPr lang="en-US" sz="10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3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IRP EE Potential - % of Total Forecasted Sales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77110"/>
              </p:ext>
            </p:extLst>
          </p:nvPr>
        </p:nvGraphicFramePr>
        <p:xfrm>
          <a:off x="421387" y="1371600"/>
          <a:ext cx="8403401" cy="427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799">
                  <a:extLst>
                    <a:ext uri="{9D8B030D-6E8A-4147-A177-3AD203B41FA5}">
                      <a16:colId xmlns="" xmlns:a16="http://schemas.microsoft.com/office/drawing/2014/main" val="32768179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339160122"/>
                    </a:ext>
                  </a:extLst>
                </a:gridCol>
                <a:gridCol w="798608">
                  <a:extLst>
                    <a:ext uri="{9D8B030D-6E8A-4147-A177-3AD203B41FA5}">
                      <a16:colId xmlns="" xmlns:a16="http://schemas.microsoft.com/office/drawing/2014/main" val="3577975686"/>
                    </a:ext>
                  </a:extLst>
                </a:gridCol>
                <a:gridCol w="984499">
                  <a:extLst>
                    <a:ext uri="{9D8B030D-6E8A-4147-A177-3AD203B41FA5}">
                      <a16:colId xmlns="" xmlns:a16="http://schemas.microsoft.com/office/drawing/2014/main" val="913306630"/>
                    </a:ext>
                  </a:extLst>
                </a:gridCol>
                <a:gridCol w="984499">
                  <a:extLst>
                    <a:ext uri="{9D8B030D-6E8A-4147-A177-3AD203B41FA5}">
                      <a16:colId xmlns="" xmlns:a16="http://schemas.microsoft.com/office/drawing/2014/main" val="1318552688"/>
                    </a:ext>
                  </a:extLst>
                </a:gridCol>
                <a:gridCol w="984499">
                  <a:extLst>
                    <a:ext uri="{9D8B030D-6E8A-4147-A177-3AD203B41FA5}">
                      <a16:colId xmlns="" xmlns:a16="http://schemas.microsoft.com/office/drawing/2014/main" val="1332783491"/>
                    </a:ext>
                  </a:extLst>
                </a:gridCol>
                <a:gridCol w="984499">
                  <a:extLst>
                    <a:ext uri="{9D8B030D-6E8A-4147-A177-3AD203B41FA5}">
                      <a16:colId xmlns="" xmlns:a16="http://schemas.microsoft.com/office/drawing/2014/main" val="2652764107"/>
                    </a:ext>
                  </a:extLst>
                </a:gridCol>
                <a:gridCol w="984499">
                  <a:extLst>
                    <a:ext uri="{9D8B030D-6E8A-4147-A177-3AD203B41FA5}">
                      <a16:colId xmlns="" xmlns:a16="http://schemas.microsoft.com/office/drawing/2014/main" val="3509425239"/>
                    </a:ext>
                  </a:extLst>
                </a:gridCol>
                <a:gridCol w="984499">
                  <a:extLst>
                    <a:ext uri="{9D8B030D-6E8A-4147-A177-3AD203B41FA5}">
                      <a16:colId xmlns="" xmlns:a16="http://schemas.microsoft.com/office/drawing/2014/main" val="1408308324"/>
                    </a:ext>
                  </a:extLst>
                </a:gridCol>
              </a:tblGrid>
              <a:tr h="359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368538661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Technical Potential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28.9%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32.4%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34.1%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35.7%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36.8%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42.1%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10978623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Economic Potential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22.4%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26.2%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27.4%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28.3%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201386905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MAP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5.8%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7.4%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8.8%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10.1%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16.2%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112400663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RAP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7.2%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146720076"/>
                  </a:ext>
                </a:extLst>
              </a:tr>
              <a:tr h="737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Program MAP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2.3%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4.1%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5.3%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6.7%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8.0%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9.2%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15.2%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17.5%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1672047982"/>
                  </a:ext>
                </a:extLst>
              </a:tr>
              <a:tr h="737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Program RAP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1.0%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2.0%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3.1%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4.2%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5.4%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6.4%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11.3%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13.5%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 anchor="ctr"/>
                </a:tc>
                <a:extLst>
                  <a:ext uri="{0D108BD9-81ED-4DB2-BD59-A6C34878D82A}">
                    <a16:rowId xmlns="" xmlns:a16="http://schemas.microsoft.com/office/drawing/2014/main" val="121430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Forecasted DER’s – Customer Solar PV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2017 IRP Load Forecast Assumptions for Solar DER: Current growth trajectory through early 2020’s then accelerating adoption in 3 scenarios: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40625"/>
              </p:ext>
            </p:extLst>
          </p:nvPr>
        </p:nvGraphicFramePr>
        <p:xfrm>
          <a:off x="723900" y="2971800"/>
          <a:ext cx="7239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="" xmlns:a16="http://schemas.microsoft.com/office/drawing/2014/main" val="1628536732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455322784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741617942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926431574"/>
                    </a:ext>
                  </a:extLst>
                </a:gridCol>
              </a:tblGrid>
              <a:tr h="79149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r>
                        <a:rPr lang="en-US" sz="2000" baseline="0" dirty="0" smtClean="0"/>
                        <a:t> Load Growth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Base Case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r>
                        <a:rPr lang="en-US" sz="2000" baseline="0" dirty="0" smtClean="0"/>
                        <a:t> Load Growth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0789126"/>
                  </a:ext>
                </a:extLst>
              </a:tr>
              <a:tr h="134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MW Installed by 2037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930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622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114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228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93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IRP Demand Response 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1" y="1371600"/>
            <a:ext cx="7315200" cy="45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Grid Today.jpg" descr="Grid Toda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676" y="1676400"/>
            <a:ext cx="8353525" cy="384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7" y="0"/>
                </a:moveTo>
                <a:cubicBezTo>
                  <a:pt x="160" y="0"/>
                  <a:pt x="0" y="347"/>
                  <a:pt x="0" y="775"/>
                </a:cubicBezTo>
                <a:lnTo>
                  <a:pt x="0" y="20823"/>
                </a:lnTo>
                <a:cubicBezTo>
                  <a:pt x="0" y="21252"/>
                  <a:pt x="160" y="21600"/>
                  <a:pt x="357" y="21600"/>
                </a:cubicBezTo>
                <a:lnTo>
                  <a:pt x="21243" y="21600"/>
                </a:lnTo>
                <a:cubicBezTo>
                  <a:pt x="21440" y="21600"/>
                  <a:pt x="21600" y="21252"/>
                  <a:pt x="21600" y="20823"/>
                </a:cubicBezTo>
                <a:lnTo>
                  <a:pt x="21600" y="775"/>
                </a:lnTo>
                <a:cubicBezTo>
                  <a:pt x="21600" y="347"/>
                  <a:pt x="21440" y="0"/>
                  <a:pt x="21243" y="0"/>
                </a:cubicBezTo>
                <a:lnTo>
                  <a:pt x="35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Electric Power Research Institute"/>
          <p:cNvSpPr txBox="1"/>
          <p:nvPr/>
        </p:nvSpPr>
        <p:spPr>
          <a:xfrm>
            <a:off x="2952790" y="5260243"/>
            <a:ext cx="588404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400" dirty="0">
                <a:solidFill>
                  <a:schemeClr val="tx2"/>
                </a:solidFill>
              </a:rPr>
              <a:t>Electric Power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275121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Integrated Grid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Grid Tomorrow.jpg" descr="Grid Tomorro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513" y="1371600"/>
            <a:ext cx="8704176" cy="4009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7" y="0"/>
                </a:moveTo>
                <a:cubicBezTo>
                  <a:pt x="160" y="0"/>
                  <a:pt x="0" y="347"/>
                  <a:pt x="0" y="775"/>
                </a:cubicBezTo>
                <a:lnTo>
                  <a:pt x="0" y="20823"/>
                </a:lnTo>
                <a:cubicBezTo>
                  <a:pt x="0" y="21252"/>
                  <a:pt x="160" y="21600"/>
                  <a:pt x="357" y="21600"/>
                </a:cubicBezTo>
                <a:lnTo>
                  <a:pt x="21243" y="21600"/>
                </a:lnTo>
                <a:cubicBezTo>
                  <a:pt x="21440" y="21600"/>
                  <a:pt x="21600" y="21252"/>
                  <a:pt x="21600" y="20823"/>
                </a:cubicBezTo>
                <a:lnTo>
                  <a:pt x="21600" y="775"/>
                </a:lnTo>
                <a:cubicBezTo>
                  <a:pt x="21600" y="347"/>
                  <a:pt x="21440" y="0"/>
                  <a:pt x="21243" y="0"/>
                </a:cubicBezTo>
                <a:lnTo>
                  <a:pt x="35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Electric Power Research Institute"/>
          <p:cNvSpPr txBox="1"/>
          <p:nvPr/>
        </p:nvSpPr>
        <p:spPr>
          <a:xfrm>
            <a:off x="1905000" y="5486400"/>
            <a:ext cx="68556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400" dirty="0">
                <a:solidFill>
                  <a:schemeClr val="tx2"/>
                </a:solidFill>
              </a:rPr>
              <a:t>Electric Power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2298678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heme/theme1.xml><?xml version="1.0" encoding="utf-8"?>
<a:theme xmlns:a="http://schemas.openxmlformats.org/drawingml/2006/main" name="1_Office Theme">
  <a:themeElements>
    <a:clrScheme name="Ameren Corporate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439639"/>
      </a:accent1>
      <a:accent2>
        <a:srgbClr val="1B6CB5"/>
      </a:accent2>
      <a:accent3>
        <a:srgbClr val="7BC143"/>
      </a:accent3>
      <a:accent4>
        <a:srgbClr val="72CDF4"/>
      </a:accent4>
      <a:accent5>
        <a:srgbClr val="F4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12 ARC Theme1">
  <a:themeElements>
    <a:clrScheme name="Custom 1">
      <a:dk1>
        <a:sysClr val="windowText" lastClr="000000"/>
      </a:dk1>
      <a:lt1>
        <a:sysClr val="window" lastClr="FFFFFF"/>
      </a:lt1>
      <a:dk2>
        <a:srgbClr val="555555"/>
      </a:dk2>
      <a:lt2>
        <a:srgbClr val="CCCCCC"/>
      </a:lt2>
      <a:accent1>
        <a:srgbClr val="439639"/>
      </a:accent1>
      <a:accent2>
        <a:srgbClr val="1B6CB5"/>
      </a:accent2>
      <a:accent3>
        <a:srgbClr val="72CDF4"/>
      </a:accent3>
      <a:accent4>
        <a:srgbClr val="7BC143"/>
      </a:accent4>
      <a:accent5>
        <a:srgbClr val="D9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Ameren Corporate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439639"/>
      </a:accent1>
      <a:accent2>
        <a:srgbClr val="1B6CB5"/>
      </a:accent2>
      <a:accent3>
        <a:srgbClr val="7BC143"/>
      </a:accent3>
      <a:accent4>
        <a:srgbClr val="72CDF4"/>
      </a:accent4>
      <a:accent5>
        <a:srgbClr val="F4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7776</TotalTime>
  <Pages>14</Pages>
  <Words>334</Words>
  <Characters>0</Characters>
  <Application>Microsoft Office PowerPoint</Application>
  <DocSecurity>0</DocSecurity>
  <PresentationFormat>On-screen Show (4:3)</PresentationFormat>
  <Lines>0</Lines>
  <Paragraphs>129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1_Office Theme</vt:lpstr>
      <vt:lpstr>1_Ameren_CF_QRE012</vt:lpstr>
      <vt:lpstr>2_Ameren_CF_QRE012</vt:lpstr>
      <vt:lpstr>3_Ameren_CF_QRE012</vt:lpstr>
      <vt:lpstr>4_Ameren_CF_QRE012</vt:lpstr>
      <vt:lpstr>5_Ameren_CF_QRE012</vt:lpstr>
      <vt:lpstr>2012 ARC Theme1</vt:lpstr>
      <vt:lpstr>Ameren_CF_QRE012</vt:lpstr>
      <vt:lpstr>4_Office Theme</vt:lpstr>
      <vt:lpstr>think-cell Slide</vt:lpstr>
      <vt:lpstr>DER Workshop</vt:lpstr>
      <vt:lpstr>Overview</vt:lpstr>
      <vt:lpstr>Existing DERs – Customer Sited</vt:lpstr>
      <vt:lpstr>Existing DERs – Company Owned</vt:lpstr>
      <vt:lpstr>2017 IRP EE Potential - % of Total Forecasted Sales</vt:lpstr>
      <vt:lpstr>Forecasted DER’s – Customer Solar PV</vt:lpstr>
      <vt:lpstr>2017 IRP Demand Response Potential</vt:lpstr>
      <vt:lpstr>The Grid Today</vt:lpstr>
      <vt:lpstr>The Integrated Grid</vt:lpstr>
      <vt:lpstr>Utility Model of the Future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MSV</dc:creator>
  <cp:lastModifiedBy>Vaught, Dianna</cp:lastModifiedBy>
  <cp:revision>45</cp:revision>
  <dcterms:modified xsi:type="dcterms:W3CDTF">2017-11-27T16:16:45Z</dcterms:modified>
</cp:coreProperties>
</file>