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1" r:id="rId2"/>
    <p:sldId id="366" r:id="rId3"/>
    <p:sldId id="382" r:id="rId4"/>
    <p:sldId id="415" r:id="rId5"/>
    <p:sldId id="409" r:id="rId6"/>
    <p:sldId id="406" r:id="rId7"/>
    <p:sldId id="411" r:id="rId8"/>
    <p:sldId id="410" r:id="rId9"/>
    <p:sldId id="407" r:id="rId10"/>
    <p:sldId id="429" r:id="rId11"/>
    <p:sldId id="405" r:id="rId12"/>
    <p:sldId id="416" r:id="rId13"/>
    <p:sldId id="377" r:id="rId14"/>
    <p:sldId id="378" r:id="rId15"/>
    <p:sldId id="379" r:id="rId16"/>
    <p:sldId id="380" r:id="rId17"/>
    <p:sldId id="414" r:id="rId18"/>
    <p:sldId id="413" r:id="rId19"/>
    <p:sldId id="376" r:id="rId20"/>
    <p:sldId id="417" r:id="rId21"/>
    <p:sldId id="374" r:id="rId22"/>
    <p:sldId id="371" r:id="rId23"/>
    <p:sldId id="375" r:id="rId24"/>
    <p:sldId id="372" r:id="rId25"/>
    <p:sldId id="37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06600"/>
    <a:srgbClr val="FFFF99"/>
    <a:srgbClr val="F8F8F8"/>
    <a:srgbClr val="4D4D4C"/>
    <a:srgbClr val="868685"/>
    <a:srgbClr val="0D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398" autoAdjust="0"/>
  </p:normalViewPr>
  <p:slideViewPr>
    <p:cSldViewPr snapToGrid="0">
      <p:cViewPr varScale="1">
        <p:scale>
          <a:sx n="75" d="100"/>
          <a:sy n="75" d="100"/>
        </p:scale>
        <p:origin x="1666" y="53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460" y="17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217BD9-0204-4850-8367-B8CDF043CC87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0D141B-EEE2-412A-8DB1-E5429467F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defTabSz="928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defTabSz="928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defTabSz="928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defTabSz="928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defTabSz="928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defTabSz="928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defTabSz="928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defTabSz="928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D18907E7-51A4-444C-B4F5-A20F9CFD424C}" type="slidenum">
              <a:rPr lang="en-US" altLang="en-US" smtClean="0"/>
              <a:pPr>
                <a:spcBef>
                  <a:spcPct val="0"/>
                </a:spcBef>
                <a:defRPr/>
              </a:pPr>
              <a:t>1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9787" cy="348773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465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44C8-87DB-3941-AD47-D2F893B062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5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0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68" y="2895600"/>
            <a:ext cx="6885432" cy="914400"/>
          </a:xfrm>
        </p:spPr>
        <p:txBody>
          <a:bodyPr anchor="ctr" anchorCtr="1">
            <a:normAutofit/>
          </a:bodyPr>
          <a:lstStyle>
            <a:lvl1pPr algn="ctr"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34288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Cybersecurity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  <a:prstGeom prst="rect">
            <a:avLst/>
          </a:prstGeom>
        </p:spPr>
        <p:txBody>
          <a:bodyPr wrap="none"/>
          <a:lstStyle>
            <a:lvl1pPr algn="r">
              <a:defRPr sz="12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8" b="15193"/>
          <a:stretch/>
        </p:blipFill>
        <p:spPr>
          <a:xfrm>
            <a:off x="-748" y="548640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109728"/>
            <a:ext cx="8915400" cy="685800"/>
          </a:xfrm>
        </p:spPr>
        <p:txBody>
          <a:bodyPr anchor="t" anchorCtr="1">
            <a:normAutofit/>
          </a:bodyPr>
          <a:lstStyle>
            <a:lvl1pPr algn="ctr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8006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2000" b="1">
                <a:solidFill>
                  <a:srgbClr val="4D4D4C"/>
                </a:solidFill>
                <a:latin typeface="Arial"/>
                <a:cs typeface="Arial"/>
              </a:defRPr>
            </a:lvl1pPr>
            <a:lvl2pPr marL="685800" indent="-2286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4D4D4C"/>
                </a:solidFill>
                <a:latin typeface="Arial"/>
                <a:cs typeface="Arial"/>
              </a:defRPr>
            </a:lvl2pPr>
            <a:lvl3pPr marL="1033463" indent="-228600">
              <a:spcBef>
                <a:spcPts val="0"/>
              </a:spcBef>
              <a:buSzPct val="75000"/>
              <a:buFont typeface="Arial" panose="020B0604020202020204" pitchFamily="34" charset="0"/>
              <a:buChar char="−"/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 marL="13716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1400">
                <a:solidFill>
                  <a:srgbClr val="4D4D4C"/>
                </a:solidFill>
                <a:latin typeface="Arial"/>
                <a:cs typeface="Arial"/>
              </a:defRPr>
            </a:lvl4pPr>
            <a:lvl5pPr marL="1719263" indent="-228600"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defRPr sz="1200">
                <a:solidFill>
                  <a:srgbClr val="4D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  <a:prstGeom prst="rect">
            <a:avLst/>
          </a:prstGeom>
        </p:spPr>
        <p:txBody>
          <a:bodyPr wrap="none"/>
          <a:lstStyle>
            <a:lvl1pPr algn="r">
              <a:defRPr sz="12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34288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Cybersecurity Presentation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" y="109728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1033463" lvl="2" indent="-22860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−"/>
            </a:pPr>
            <a:r>
              <a:rPr lang="en-US" dirty="0"/>
              <a:t>Third level</a:t>
            </a:r>
          </a:p>
          <a:p>
            <a:pPr marL="1371600" lvl="3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719263" lvl="4" indent="-22860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  <a:prstGeom prst="rect">
            <a:avLst/>
          </a:prstGeom>
        </p:spPr>
        <p:txBody>
          <a:bodyPr wrap="none"/>
          <a:lstStyle>
            <a:lvl1pPr algn="r">
              <a:defRPr sz="12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b="1" kern="1200" dirty="0" smtClean="0">
          <a:solidFill>
            <a:srgbClr val="4D4D4C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lang="en-US" sz="1800" kern="1200" dirty="0" smtClean="0">
          <a:solidFill>
            <a:srgbClr val="4D4D4C"/>
          </a:solidFill>
          <a:latin typeface="Arial"/>
          <a:ea typeface="+mn-ea"/>
          <a:cs typeface="Arial"/>
        </a:defRPr>
      </a:lvl2pPr>
      <a:lvl3pPr marL="1090613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rgbClr val="4D4D4C"/>
          </a:solidFill>
          <a:latin typeface="Arial"/>
          <a:ea typeface="+mn-ea"/>
          <a:cs typeface="Arial"/>
        </a:defRPr>
      </a:lvl3pPr>
      <a:lvl4pPr marL="14287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rgbClr val="4D4D4C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200" kern="1200" dirty="0">
          <a:solidFill>
            <a:srgbClr val="4D4D4C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9182" y="2534776"/>
            <a:ext cx="6387152" cy="9906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529C"/>
                </a:solidFill>
              </a:rPr>
              <a:t>Cyber Security Background Material</a:t>
            </a:r>
          </a:p>
          <a:p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88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529C"/>
                </a:solidFill>
                <a:cs typeface="Arial" charset="0"/>
              </a:rPr>
              <a:t>EEI Industry Threat Model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15975" y="1048603"/>
            <a:ext cx="7772400" cy="2363337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EEI staff and member companies developed a list of nine top security threats facing electric utilities in 2012, and added a tenth in early 2013.</a:t>
            </a:r>
          </a:p>
          <a:p>
            <a:pPr>
              <a:spcAft>
                <a:spcPts val="1200"/>
              </a:spcAft>
              <a:defRPr/>
            </a:pP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Intended to create executive awareness and stimulate further consideration of preparedness, prevention, response and recovery activities.</a:t>
            </a:r>
          </a:p>
          <a:p>
            <a:pPr>
              <a:spcAft>
                <a:spcPts val="1200"/>
              </a:spcAft>
              <a:defRPr/>
            </a:pP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Below are the top threat scenarios that were chosen in consultation with EEI staff and member companies:</a:t>
            </a:r>
          </a:p>
          <a:p>
            <a:pPr>
              <a:spcAft>
                <a:spcPts val="1200"/>
              </a:spcAft>
              <a:defRPr/>
            </a:pPr>
            <a:endParaRPr lang="en-US" sz="1600" i="1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endParaRPr lang="en-US" sz="1600" dirty="0"/>
          </a:p>
          <a:p>
            <a:pPr>
              <a:spcAft>
                <a:spcPts val="1200"/>
              </a:spcAft>
              <a:defRPr/>
            </a:pP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45011" y="3700099"/>
            <a:ext cx="7377584" cy="1557701"/>
          </a:xfrm>
          <a:prstGeom prst="round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141413" y="3715306"/>
            <a:ext cx="36147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400">
                <a:cs typeface="Arial" charset="0"/>
              </a:rPr>
              <a:t>Coordinated Cyber Attack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400">
                <a:cs typeface="Arial" charset="0"/>
              </a:rPr>
              <a:t>Advanced Persistent Threat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400">
                <a:cs typeface="Arial" charset="0"/>
              </a:rPr>
              <a:t>Disruption of Voice &amp; Data Services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400">
                <a:cs typeface="Arial" charset="0"/>
              </a:rPr>
              <a:t>Coordinated Physical &amp; Cyber Attack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400">
                <a:cs typeface="Arial" charset="0"/>
              </a:rPr>
              <a:t>Insider Sabotage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02175" y="3715306"/>
            <a:ext cx="37195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 startAt="6"/>
            </a:pPr>
            <a:r>
              <a:rPr lang="en-US" altLang="en-US" sz="1400" dirty="0">
                <a:cs typeface="Arial" charset="0"/>
              </a:rPr>
              <a:t>Pandemic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 startAt="6"/>
            </a:pPr>
            <a:r>
              <a:rPr lang="en-US" altLang="en-US" sz="1400" dirty="0">
                <a:cs typeface="Arial" charset="0"/>
              </a:rPr>
              <a:t>Supply Chain Disruption or Compromise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 startAt="6"/>
            </a:pPr>
            <a:r>
              <a:rPr lang="en-US" altLang="en-US" sz="1400" dirty="0">
                <a:cs typeface="Arial" charset="0"/>
              </a:rPr>
              <a:t>Catastrophic Human Error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 startAt="6"/>
            </a:pPr>
            <a:r>
              <a:rPr lang="en-US" altLang="en-US" sz="1400" dirty="0">
                <a:cs typeface="Arial" charset="0"/>
              </a:rPr>
              <a:t>Intentional Electromagnetic Interference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 startAt="6"/>
            </a:pPr>
            <a:r>
              <a:rPr lang="en-US" altLang="en-US" sz="1400" dirty="0">
                <a:cs typeface="Arial" charset="0"/>
              </a:rPr>
              <a:t>Distributed Denial of Service (</a:t>
            </a:r>
            <a:r>
              <a:rPr lang="en-US" altLang="en-US" sz="1400" dirty="0" err="1">
                <a:cs typeface="Arial" charset="0"/>
              </a:rPr>
              <a:t>DDoS</a:t>
            </a:r>
            <a:r>
              <a:rPr lang="en-US" altLang="en-US" sz="1400" dirty="0">
                <a:cs typeface="Arial" charset="0"/>
              </a:rPr>
              <a:t>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6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1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ounded Rectangle 1"/>
          <p:cNvSpPr>
            <a:spLocks noChangeArrowheads="1"/>
          </p:cNvSpPr>
          <p:nvPr/>
        </p:nvSpPr>
        <p:spPr bwMode="auto">
          <a:xfrm>
            <a:off x="612775" y="917816"/>
            <a:ext cx="8045088" cy="590836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529C"/>
                </a:solidFill>
              </a:rPr>
              <a:t>Summary – Avenues of Attack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56894" y="863224"/>
            <a:ext cx="8041913" cy="645428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FontTx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</a:rPr>
              <a:t>The internet serves as the primary means of gaining access to conduct a cyber attack, often preying upon human behavior as the weakest link in cyber defenses. </a:t>
            </a:r>
            <a:endParaRPr lang="en-US" altLang="en-US" sz="1400" u="sng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  <a:noFill/>
        </p:spPr>
        <p:txBody>
          <a:bodyPr/>
          <a:lstStyle/>
          <a:p>
            <a:fld id="{F1739727-AA3A-427D-8871-459B039E4E86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551" y="1963008"/>
            <a:ext cx="80450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cyber attacks are carried out using the internet as the means of gaining access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Many cyber attacks prey upon human behavior to obtain the access necessary to achieve their goals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Humans are often the “weakest link” in the chain of defense and fall victim to a socially engineered “trap” leading to a personal or corporate cyber attack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Company cyber defenses can be undermined by some external threats posed by third parties, insider threats, and supply chain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78612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 – Third Party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1619114"/>
            <a:ext cx="3985138" cy="3510687"/>
          </a:xfrm>
        </p:spPr>
      </p:pic>
      <p:sp>
        <p:nvSpPr>
          <p:cNvPr id="5" name="TextBox 4"/>
          <p:cNvSpPr txBox="1"/>
          <p:nvPr/>
        </p:nvSpPr>
        <p:spPr>
          <a:xfrm>
            <a:off x="300251" y="1366461"/>
            <a:ext cx="43945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parties are often granted access to internal systems that they support, maintain or utilize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Target breach originated from a third party from which access credentials were acquired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Mitigations include background checks, creation of secure access methods, contractual provisions, and multi-layer authentication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SMB providers invest less in security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1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 - Email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36133"/>
            <a:ext cx="3637128" cy="40677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Phishing</a:t>
            </a:r>
          </a:p>
          <a:p>
            <a:pPr marL="736600" lvl="1" indent="-273050"/>
            <a:r>
              <a:rPr lang="en-US" dirty="0">
                <a:solidFill>
                  <a:schemeClr val="tx1"/>
                </a:solidFill>
              </a:rPr>
              <a:t>Many breaches start from phishing </a:t>
            </a:r>
          </a:p>
          <a:p>
            <a:pPr marL="736600" lvl="1" indent="-273050"/>
            <a:r>
              <a:rPr lang="en-US" dirty="0">
                <a:solidFill>
                  <a:schemeClr val="tx1"/>
                </a:solidFill>
              </a:rPr>
              <a:t>Compromised credentials</a:t>
            </a:r>
          </a:p>
          <a:p>
            <a:pPr marL="736600" lvl="1" indent="-273050"/>
            <a:r>
              <a:rPr lang="en-US" dirty="0">
                <a:solidFill>
                  <a:schemeClr val="tx1"/>
                </a:solidFill>
              </a:rPr>
              <a:t>Ukraine started from spear phishing</a:t>
            </a:r>
          </a:p>
          <a:p>
            <a:r>
              <a:rPr lang="en-US" sz="2200" dirty="0">
                <a:solidFill>
                  <a:schemeClr val="tx1"/>
                </a:solidFill>
              </a:rPr>
              <a:t>Spam</a:t>
            </a:r>
          </a:p>
          <a:p>
            <a:pPr marL="736600" lvl="1" indent="-273050"/>
            <a:r>
              <a:rPr lang="en-US" dirty="0">
                <a:solidFill>
                  <a:schemeClr val="tx1"/>
                </a:solidFill>
              </a:rPr>
              <a:t>90% of email traffic </a:t>
            </a:r>
          </a:p>
          <a:p>
            <a:pPr marL="736600" lvl="1" indent="-273050"/>
            <a:r>
              <a:rPr lang="en-US" dirty="0">
                <a:solidFill>
                  <a:schemeClr val="tx1"/>
                </a:solidFill>
              </a:rPr>
              <a:t>Many contain malware or links that go to infected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077218"/>
            <a:ext cx="4476466" cy="4226615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 – Use of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07" y="1741562"/>
            <a:ext cx="4939373" cy="2523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582" y="1741562"/>
            <a:ext cx="40767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Drive by downloads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Legitimate sites serving malware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Superbowl</a:t>
            </a:r>
            <a:r>
              <a:rPr lang="en-US" sz="1600" dirty="0"/>
              <a:t> site in 2012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Watering Hole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Targeted at a specific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Can capture a large number of victims in a very short time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 – Social Engineering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669" y="1542197"/>
            <a:ext cx="4056797" cy="48006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Social engineering is the art of manipulating people so they give up confidential information.  Examples include:</a:t>
            </a: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Phone Calls - attempts to obtain personal or confidential information directly or by asking the recipient to take actions leading to data exfiltration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Emails – phishing is also an example of social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Baiting – creating a “trap” that tempts someone into taking action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44" y="1644842"/>
            <a:ext cx="4021256" cy="3358406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5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 - Vulnerabilities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20318" y="1340889"/>
            <a:ext cx="4336578" cy="21290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Many software systems are dependent upon third party programming language and tools that contain 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New vulnerabilities are continually being discovered and exploited by cyber attackers</a:t>
            </a:r>
          </a:p>
        </p:txBody>
      </p:sp>
      <p:pic>
        <p:nvPicPr>
          <p:cNvPr id="7170" name="Picture 2" descr="C:\Users\clk1261\Pictures\vulnerabil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60" y="3829901"/>
            <a:ext cx="23812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lk1261\Pictures\vulnerabilit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2" y="1003615"/>
            <a:ext cx="2925454" cy="28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622962" y="4075493"/>
            <a:ext cx="4877653" cy="207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lang="en-US" sz="2000" b="1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2pPr>
            <a:lvl3pPr marL="1033463" indent="-228600" algn="l" defTabSz="914400" rtl="0" eaLnBrk="1" latinLnBrk="0" hangingPunct="1">
              <a:spcBef>
                <a:spcPts val="0"/>
              </a:spcBef>
              <a:buSzPct val="75000"/>
              <a:buFont typeface="Arial" panose="020B0604020202020204" pitchFamily="34" charset="0"/>
              <a:buChar char="−"/>
              <a:defRPr lang="en-US" sz="160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3pPr>
            <a:lvl4pPr marL="1371600" indent="-228600" algn="l" defTabSz="914400" rtl="0" eaLnBrk="1" latinLnBrk="0" hangingPunct="1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lang="en-US" sz="140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4pPr>
            <a:lvl5pPr marL="1719263" indent="-228600" algn="l" defTabSz="914400" rtl="0" eaLnBrk="1" latinLnBrk="0" hangingPunct="1"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defRPr lang="en-US" sz="120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An aggressive patching program is required to remediate known vulnerabilities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Systems without vendor support do not have security patches available and represent a significant risk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4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Avenues of Attack - Insiders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4967" y="1692318"/>
            <a:ext cx="4517409" cy="449011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An attack at the hands of a resource with legitimate access to a corporate system/asset (employee or third party)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Most breaches involve insiders, wittingly or unwittingly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Falling victim to an email phish renders the individual “an insider” from the perspective of how the attack originated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 some cases, third parties can infiltrate an organization with the intent of levying sabotage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40" y="1692318"/>
            <a:ext cx="3260035" cy="2636597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7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Threat Actors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24" y="914400"/>
            <a:ext cx="8000999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Cybersecurity Threats/Attacks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Avenues of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Threat Actors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ounded Rectangle 1"/>
          <p:cNvSpPr>
            <a:spLocks noChangeArrowheads="1"/>
          </p:cNvSpPr>
          <p:nvPr/>
        </p:nvSpPr>
        <p:spPr bwMode="auto">
          <a:xfrm>
            <a:off x="612775" y="808632"/>
            <a:ext cx="8045088" cy="78105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529C"/>
                </a:solidFill>
              </a:rPr>
              <a:t>Summary – Threat Actors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15950" y="808632"/>
            <a:ext cx="8147050" cy="78105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Tx/>
              <a:buNone/>
              <a:defRPr/>
            </a:pPr>
            <a:r>
              <a:rPr lang="en-US" altLang="en-US" sz="1600" b="0" dirty="0">
                <a:solidFill>
                  <a:schemeClr val="bg1"/>
                </a:solidFill>
              </a:rPr>
              <a:t>The motivations, levels of threat and sophistication, and threat by industry all vary across the types of cyber attackers known as threat actors.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altLang="en-US" sz="800" u="sng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  <a:noFill/>
        </p:spPr>
        <p:txBody>
          <a:bodyPr/>
          <a:lstStyle/>
          <a:p>
            <a:fld id="{F1739727-AA3A-427D-8871-459B039E4E86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1840176"/>
            <a:ext cx="79307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motivations of threat actors vary from financial gain (organized crime) to political and personal motives (nation states, hacktivists, insiders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level of sophistication often varies by threat actor, often proportional to the level of financing supporting the attackers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threat actors posing the greatest risk to utilities are generally believed to be nation states and insider threats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primary motivation to attack utilities is not financially driven (as with the retail sector), but to demonstrate the capability to inflict significant operational impact to bulk electric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2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Threat Actors – Nation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6" y="1364775"/>
            <a:ext cx="3777462" cy="286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45" y="1378423"/>
            <a:ext cx="37121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Usually politically motivated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Ukraine power system was attacked twice, the second attack was much more sophisticated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China, Israel and North Korea are becoming frequent offenders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Threat Actors - Insiders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4727" y="1433005"/>
            <a:ext cx="4636831" cy="433998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People with approved access but inappropriately using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Most breaches involve insiders, wittingly or unwittingly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Falling victim to an email phish renders the individual “an insider” from the perspective of how the attack originated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Insiders can sometimes be “planted” for the purpose of performing sabotage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97" y="1583135"/>
            <a:ext cx="3037474" cy="245659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8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1" y="274638"/>
            <a:ext cx="8494005" cy="724429"/>
          </a:xfrm>
        </p:spPr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Threat Actors – Organized Crime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90" y="1678671"/>
            <a:ext cx="4055080" cy="3010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900" y="1451637"/>
            <a:ext cx="436559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Normally seeking financial gain through theft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funded IT organizations in the world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Theft of personal data including credit cards, personal identifiable information (identity theft), and intellectual property (espionage) are often the motivations of organized crime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significant ransomware attacks are from highly organized syndicates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Threat Actors - Hacktivist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9321" y="1670465"/>
            <a:ext cx="3640541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Believe what they are doing supports a cause or is justified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Known as cyber-terrorists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Children’s Hospital in Boston was shut down in 2015 by Anonymous via a denial of service attack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4" y="1710159"/>
            <a:ext cx="3589361" cy="2969334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4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Threat Actors – Rogue Actors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46" y="1460295"/>
            <a:ext cx="4226230" cy="3300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42" y="1460295"/>
            <a:ext cx="354841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Looking to disrupt service or operations</a:t>
            </a:r>
          </a:p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Typically opportunistic with no specific goals</a:t>
            </a:r>
          </a:p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Typically not elaborate in their attacks</a:t>
            </a:r>
          </a:p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Often seeking personal satisfaction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4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Types of Cyber Attacks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4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ounded Rectangle 1"/>
          <p:cNvSpPr>
            <a:spLocks noChangeArrowheads="1"/>
          </p:cNvSpPr>
          <p:nvPr/>
        </p:nvSpPr>
        <p:spPr bwMode="auto">
          <a:xfrm>
            <a:off x="612775" y="685800"/>
            <a:ext cx="8045088" cy="78105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529C"/>
                </a:solidFill>
              </a:rPr>
              <a:t>Summary – Types of Cyber Attacks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15950" y="685800"/>
            <a:ext cx="8147050" cy="781050"/>
          </a:xfrm>
          <a:ln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00"/>
              </a:spcAft>
              <a:buFontTx/>
              <a:buNone/>
              <a:defRPr/>
            </a:pPr>
            <a:r>
              <a:rPr lang="en-US" altLang="en-US" sz="1600" b="0" dirty="0">
                <a:solidFill>
                  <a:schemeClr val="bg1"/>
                </a:solidFill>
              </a:rPr>
              <a:t>There are many different types of cyber attacks, and the threat landscape is continually evolving with new types of threats emerging, and variations of previous attacks creating a continually changing threat landscape, vary by industry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altLang="en-US" sz="800" u="sng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  <a:noFill/>
        </p:spPr>
        <p:txBody>
          <a:bodyPr/>
          <a:lstStyle/>
          <a:p>
            <a:fld id="{F1739727-AA3A-427D-8871-459B039E4E86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1676400"/>
            <a:ext cx="80450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Cyber threats remain the same year over year while threat actors are becoming more sophisticated.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Ransomware continues to be a prevalent form of cyberattack.  These attacks often begin due to successful email phishing with the malware itself being available for purchase for $20-$30.  Executed at a large volume, even if a small fraction of victims pay the ransom (often $250-$300), it becomes a very profitable business.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KCP&amp;L has a solid mix of security tools that are very efficient in blocking nearly all known forms of malware.  We continue to work to improve the program through savvy investments.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may need to invest in additional human resources to manage those tools more effectively and respond quickly to security incidents.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need to develop and implement a data loss prevention strategy.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8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Common Cyber Attacks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16" y="1236133"/>
            <a:ext cx="4176214" cy="238911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Malware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Broad term that encompasses many varieties of attacks of varying levels of sophistication, risk, and harm </a:t>
            </a:r>
          </a:p>
          <a:p>
            <a:pPr marL="920751" lvl="2" indent="-285750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described as </a:t>
            </a:r>
            <a:r>
              <a:rPr lang="en-US" sz="1400" dirty="0" err="1">
                <a:solidFill>
                  <a:schemeClr val="tx1"/>
                </a:solidFill>
              </a:rPr>
              <a:t>trojans</a:t>
            </a:r>
            <a:r>
              <a:rPr lang="en-US" sz="1400" dirty="0">
                <a:solidFill>
                  <a:schemeClr val="tx1"/>
                </a:solidFill>
              </a:rPr>
              <a:t>, viruses, worms</a:t>
            </a:r>
          </a:p>
          <a:p>
            <a:pPr marL="920751" lvl="2" indent="-285750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installed on individual workstations, network storage, and removable media (e.g. storage cards, thumb drives)</a:t>
            </a:r>
          </a:p>
          <a:p>
            <a:pPr marL="573088" lvl="1" indent="-28575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Dangerous examples:</a:t>
            </a:r>
          </a:p>
          <a:p>
            <a:pPr marL="920751" lvl="2" indent="-285750">
              <a:spcBef>
                <a:spcPts val="600"/>
              </a:spcBef>
            </a:pPr>
            <a:r>
              <a:rPr lang="en-US" sz="1400" i="1" dirty="0" err="1">
                <a:solidFill>
                  <a:schemeClr val="tx1"/>
                </a:solidFill>
              </a:rPr>
              <a:t>Keyloggers</a:t>
            </a:r>
            <a:r>
              <a:rPr lang="en-US" sz="1400" dirty="0">
                <a:solidFill>
                  <a:schemeClr val="tx1"/>
                </a:solidFill>
              </a:rPr>
              <a:t> - capture all user keystrokes to allow an attacker undetected access (used in the Ukraine attack)</a:t>
            </a:r>
          </a:p>
          <a:p>
            <a:pPr marL="920751" lvl="2" indent="-285750">
              <a:spcBef>
                <a:spcPts val="600"/>
              </a:spcBef>
            </a:pPr>
            <a:r>
              <a:rPr lang="en-US" sz="1400" i="1" dirty="0">
                <a:solidFill>
                  <a:schemeClr val="tx1"/>
                </a:solidFill>
              </a:rPr>
              <a:t>Ransomware</a:t>
            </a:r>
            <a:r>
              <a:rPr lang="en-US" sz="1400" dirty="0">
                <a:solidFill>
                  <a:schemeClr val="tx1"/>
                </a:solidFill>
              </a:rPr>
              <a:t> - locks a workstation and often encrypts the files making them inaccessible,  demands a ransom to receive an electronic key to unlock</a:t>
            </a:r>
          </a:p>
        </p:txBody>
      </p:sp>
      <p:pic>
        <p:nvPicPr>
          <p:cNvPr id="1026" name="Picture 2" descr="C:\Users\clk1261\Pictures\mal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81" y="1528546"/>
            <a:ext cx="41218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k1261\Pictures\keylog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2" y="3357346"/>
            <a:ext cx="1842447" cy="17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lk1261\Pictures\ransomw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76" y="3360753"/>
            <a:ext cx="2251885" cy="17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Common Cyber Attacks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113301"/>
            <a:ext cx="4176214" cy="40677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Denial of Service (</a:t>
            </a:r>
            <a:r>
              <a:rPr lang="en-US" sz="2200" dirty="0" err="1">
                <a:solidFill>
                  <a:schemeClr val="tx1"/>
                </a:solidFill>
              </a:rPr>
              <a:t>DDoS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Flooding of internet access point (network) to effectively shutoff inbound/outbound access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Now a very common approach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Readily “available for hire”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We have experienced these “attacks” several times on a limited basis and have successfully defended ourselves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Have tools and services in place to address based on severity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Metrics in place to monitor trending over time</a:t>
            </a:r>
          </a:p>
        </p:txBody>
      </p:sp>
      <p:pic>
        <p:nvPicPr>
          <p:cNvPr id="5123" name="Picture 3" descr="C:\Users\clk1261\Pictures\f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3" y="1405718"/>
            <a:ext cx="4035666" cy="26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lk1261\Pictures\dd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3" y="3193580"/>
            <a:ext cx="4035666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Common Cyber Attacks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16" y="1236133"/>
            <a:ext cx="4176214" cy="40677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Password Attacks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A brute force approach that attempts to “figure out” a user password through an iterative, automated persistence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Best mitigations include account lock-outs upon failed attempts, minimum password complexity, and multiple layers of authentication</a:t>
            </a:r>
          </a:p>
          <a:p>
            <a:pPr indent="-398462"/>
            <a:r>
              <a:rPr lang="en-US" dirty="0">
                <a:solidFill>
                  <a:schemeClr val="tx1"/>
                </a:solidFill>
              </a:rPr>
              <a:t>Phishing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Still the most common and effective way to deliver malware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Having a good email scanning solution is imperative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3510" y="4981433"/>
            <a:ext cx="4776717" cy="6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clk1261\Pictures\pas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58" y="1127519"/>
            <a:ext cx="3280011" cy="24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265" y="3261815"/>
            <a:ext cx="12801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goroyals</a:t>
            </a:r>
            <a:endParaRPr lang="en-US" sz="2400" b="1" i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55" y="3930271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4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lk1261\Pictures\poisonp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2" y="3425592"/>
            <a:ext cx="4476465" cy="20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k1261\Pictures\insiderthr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48" y="1523215"/>
            <a:ext cx="2753649" cy="24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Common Cyber Attacks</a:t>
            </a:r>
          </a:p>
        </p:txBody>
      </p:sp>
      <p:pic>
        <p:nvPicPr>
          <p:cNvPr id="2050" name="Picture 2" descr="C:\Users\clk1261\Pictures\snowd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5" y="1523216"/>
            <a:ext cx="3214048" cy="24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16" y="1236133"/>
            <a:ext cx="4176214" cy="40677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Insider Threat/Attack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An attack at the hands of a resource with legitimate access to a corporate system/asset (employee or third party)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Background checks are best example of prevention/mitigation but many insiders have no past record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Multi-factor access and continuous monitoring of access and activities is required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3510" y="4981433"/>
            <a:ext cx="4776717" cy="6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3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29C"/>
                </a:solidFill>
              </a:rPr>
              <a:t>Common Cyber Attacks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308" y="1236133"/>
            <a:ext cx="4176214" cy="40677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Advanced Persistent Threat (APT)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Involves carefully planned planting of seed(s), often forms of malware that will be harvested/exploited at a future point</a:t>
            </a:r>
          </a:p>
          <a:p>
            <a:pPr marL="573088" lvl="1" indent="-285750"/>
            <a:r>
              <a:rPr lang="en-US" dirty="0">
                <a:solidFill>
                  <a:schemeClr val="tx1"/>
                </a:solidFill>
              </a:rPr>
              <a:t>Typically occurs over a long period of time until attacker is “ready” to initiate attack</a:t>
            </a:r>
          </a:p>
        </p:txBody>
      </p:sp>
      <p:pic>
        <p:nvPicPr>
          <p:cNvPr id="6146" name="Picture 2" descr="C:\Users\clk1261\Pictures\a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93" y="1447800"/>
            <a:ext cx="3557410" cy="24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522720"/>
            <a:ext cx="525900" cy="22778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8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On-screen Show (4:3)</PresentationFormat>
  <Paragraphs>176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Content</vt:lpstr>
      <vt:lpstr>Types of Cyber Attacks</vt:lpstr>
      <vt:lpstr>Summary – Types of Cyber Attacks</vt:lpstr>
      <vt:lpstr>Common Cyber Attacks</vt:lpstr>
      <vt:lpstr>Common Cyber Attacks</vt:lpstr>
      <vt:lpstr>Common Cyber Attacks</vt:lpstr>
      <vt:lpstr>Common Cyber Attacks</vt:lpstr>
      <vt:lpstr>Common Cyber Attacks</vt:lpstr>
      <vt:lpstr>EEI Industry Threat Model</vt:lpstr>
      <vt:lpstr>Avenues of Attack</vt:lpstr>
      <vt:lpstr>Summary – Avenues of Attack</vt:lpstr>
      <vt:lpstr>Avenues of Attack – Third Party</vt:lpstr>
      <vt:lpstr>Avenues of Attack - Email</vt:lpstr>
      <vt:lpstr>Avenues of Attack – Use of Web</vt:lpstr>
      <vt:lpstr>Avenues of Attack – Social Engineering</vt:lpstr>
      <vt:lpstr>Avenues of Attack - Vulnerabilities</vt:lpstr>
      <vt:lpstr>Avenues of Attack - Insiders</vt:lpstr>
      <vt:lpstr>Threat Actors</vt:lpstr>
      <vt:lpstr>Summary – Threat Actors</vt:lpstr>
      <vt:lpstr>Threat Actors – Nation State</vt:lpstr>
      <vt:lpstr>Threat Actors - Insiders</vt:lpstr>
      <vt:lpstr>Threat Actors – Organized Crime</vt:lpstr>
      <vt:lpstr>Threat Actors - Hacktivist</vt:lpstr>
      <vt:lpstr>Threat Actors – Rogue 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2012-08-24T00:53:15Z</dcterms:created>
  <dcterms:modified xsi:type="dcterms:W3CDTF">2017-12-12T22:34:02Z</dcterms:modified>
</cp:coreProperties>
</file>