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4"/>
  </p:notesMasterIdLst>
  <p:sldIdLst>
    <p:sldId id="292" r:id="rId2"/>
    <p:sldId id="286" r:id="rId3"/>
    <p:sldId id="290" r:id="rId4"/>
    <p:sldId id="287" r:id="rId5"/>
    <p:sldId id="296" r:id="rId6"/>
    <p:sldId id="291" r:id="rId7"/>
    <p:sldId id="294" r:id="rId8"/>
    <p:sldId id="298" r:id="rId9"/>
    <p:sldId id="299" r:id="rId10"/>
    <p:sldId id="297" r:id="rId11"/>
    <p:sldId id="293" r:id="rId12"/>
    <p:sldId id="295" r:id="rId13"/>
  </p:sldIdLst>
  <p:sldSz cx="9144000" cy="6858000" type="letter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00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391" autoAdjust="0"/>
    <p:restoredTop sz="86400" autoAdjust="0"/>
  </p:normalViewPr>
  <p:slideViewPr>
    <p:cSldViewPr snapToGrid="0" snapToObjects="1">
      <p:cViewPr>
        <p:scale>
          <a:sx n="80" d="100"/>
          <a:sy n="80" d="100"/>
        </p:scale>
        <p:origin x="-684" y="-3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C0F08-708B-3043-B935-D0A86ED7DB0B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8C0BAF-FA2D-4A4B-88FF-BE1DEAEC4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262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57EA09F-DEDC-44D7-9D19-BC8FBC1A5EC4}" type="slidenum">
              <a:rPr lang="en-US" smtClean="0">
                <a:latin typeface="Arial" charset="0"/>
              </a:rPr>
              <a:pPr/>
              <a:t>1</a:t>
            </a:fld>
            <a:endParaRPr lang="en-US" smtClean="0">
              <a:latin typeface="Arial" charset="0"/>
            </a:endParaRPr>
          </a:p>
        </p:txBody>
      </p:sp>
      <p:sp>
        <p:nvSpPr>
          <p:cNvPr id="17410" name="Rectangle 7"/>
          <p:cNvSpPr txBox="1">
            <a:spLocks noGrp="1" noChangeArrowheads="1"/>
          </p:cNvSpPr>
          <p:nvPr/>
        </p:nvSpPr>
        <p:spPr bwMode="auto">
          <a:xfrm>
            <a:off x="3884027" y="8684926"/>
            <a:ext cx="2972421" cy="45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 anchor="b"/>
          <a:lstStyle/>
          <a:p>
            <a:pPr algn="r"/>
            <a:fld id="{9D5BD407-0811-49B0-ADB4-248A9DB1DE5C}" type="slidenum">
              <a:rPr lang="en-US" sz="1200"/>
              <a:pPr algn="r"/>
              <a:t>1</a:t>
            </a:fld>
            <a:endParaRPr lang="en-US" sz="1200"/>
          </a:p>
        </p:txBody>
      </p:sp>
      <p:sp>
        <p:nvSpPr>
          <p:cNvPr id="17411" name="Rectangle 7"/>
          <p:cNvSpPr txBox="1">
            <a:spLocks noGrp="1" noChangeArrowheads="1"/>
          </p:cNvSpPr>
          <p:nvPr/>
        </p:nvSpPr>
        <p:spPr bwMode="auto">
          <a:xfrm>
            <a:off x="3884027" y="8684926"/>
            <a:ext cx="2972421" cy="45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7" tIns="45709" rIns="91417" bIns="45709" anchor="b"/>
          <a:lstStyle/>
          <a:p>
            <a:pPr algn="r"/>
            <a:fld id="{8898EA51-6D5D-419D-B91D-D84A428339AF}" type="slidenum">
              <a:rPr lang="en-US" sz="1200"/>
              <a:pPr algn="r"/>
              <a:t>1</a:t>
            </a:fld>
            <a:endParaRPr lang="en-US" sz="1200"/>
          </a:p>
        </p:txBody>
      </p:sp>
      <p:sp>
        <p:nvSpPr>
          <p:cNvPr id="174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1417" tIns="45709" rIns="91417" bIns="45709"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57EA09F-DEDC-44D7-9D19-BC8FBC1A5EC4}" type="slidenum">
              <a:rPr lang="en-US" smtClean="0">
                <a:latin typeface="Arial" charset="0"/>
              </a:rPr>
              <a:pPr/>
              <a:t>10</a:t>
            </a:fld>
            <a:endParaRPr lang="en-US" smtClean="0">
              <a:latin typeface="Arial" charset="0"/>
            </a:endParaRPr>
          </a:p>
        </p:txBody>
      </p:sp>
      <p:sp>
        <p:nvSpPr>
          <p:cNvPr id="17410" name="Rectangle 7"/>
          <p:cNvSpPr txBox="1">
            <a:spLocks noGrp="1" noChangeArrowheads="1"/>
          </p:cNvSpPr>
          <p:nvPr/>
        </p:nvSpPr>
        <p:spPr bwMode="auto">
          <a:xfrm>
            <a:off x="3884027" y="8684926"/>
            <a:ext cx="2972421" cy="45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 anchor="b"/>
          <a:lstStyle/>
          <a:p>
            <a:pPr algn="r"/>
            <a:fld id="{9D5BD407-0811-49B0-ADB4-248A9DB1DE5C}" type="slidenum">
              <a:rPr lang="en-US" sz="1200"/>
              <a:pPr algn="r"/>
              <a:t>10</a:t>
            </a:fld>
            <a:endParaRPr lang="en-US" sz="1200"/>
          </a:p>
        </p:txBody>
      </p:sp>
      <p:sp>
        <p:nvSpPr>
          <p:cNvPr id="17411" name="Rectangle 7"/>
          <p:cNvSpPr txBox="1">
            <a:spLocks noGrp="1" noChangeArrowheads="1"/>
          </p:cNvSpPr>
          <p:nvPr/>
        </p:nvSpPr>
        <p:spPr bwMode="auto">
          <a:xfrm>
            <a:off x="3884027" y="8684926"/>
            <a:ext cx="2972421" cy="45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7" tIns="45709" rIns="91417" bIns="45709" anchor="b"/>
          <a:lstStyle/>
          <a:p>
            <a:pPr algn="r"/>
            <a:fld id="{8898EA51-6D5D-419D-B91D-D84A428339AF}" type="slidenum">
              <a:rPr lang="en-US" sz="1200"/>
              <a:pPr algn="r"/>
              <a:t>10</a:t>
            </a:fld>
            <a:endParaRPr lang="en-US" sz="1200"/>
          </a:p>
        </p:txBody>
      </p:sp>
      <p:sp>
        <p:nvSpPr>
          <p:cNvPr id="174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1417" tIns="45709" rIns="91417" bIns="45709"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57EA09F-DEDC-44D7-9D19-BC8FBC1A5EC4}" type="slidenum">
              <a:rPr lang="en-US" smtClean="0">
                <a:latin typeface="Arial" charset="0"/>
              </a:rPr>
              <a:pPr/>
              <a:t>11</a:t>
            </a:fld>
            <a:endParaRPr lang="en-US" smtClean="0">
              <a:latin typeface="Arial" charset="0"/>
            </a:endParaRPr>
          </a:p>
        </p:txBody>
      </p:sp>
      <p:sp>
        <p:nvSpPr>
          <p:cNvPr id="17410" name="Rectangle 7"/>
          <p:cNvSpPr txBox="1">
            <a:spLocks noGrp="1" noChangeArrowheads="1"/>
          </p:cNvSpPr>
          <p:nvPr/>
        </p:nvSpPr>
        <p:spPr bwMode="auto">
          <a:xfrm>
            <a:off x="3884027" y="8684926"/>
            <a:ext cx="2972421" cy="45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 anchor="b"/>
          <a:lstStyle/>
          <a:p>
            <a:pPr algn="r"/>
            <a:fld id="{9D5BD407-0811-49B0-ADB4-248A9DB1DE5C}" type="slidenum">
              <a:rPr lang="en-US" sz="1200"/>
              <a:pPr algn="r"/>
              <a:t>11</a:t>
            </a:fld>
            <a:endParaRPr lang="en-US" sz="1200"/>
          </a:p>
        </p:txBody>
      </p:sp>
      <p:sp>
        <p:nvSpPr>
          <p:cNvPr id="17411" name="Rectangle 7"/>
          <p:cNvSpPr txBox="1">
            <a:spLocks noGrp="1" noChangeArrowheads="1"/>
          </p:cNvSpPr>
          <p:nvPr/>
        </p:nvSpPr>
        <p:spPr bwMode="auto">
          <a:xfrm>
            <a:off x="3884027" y="8684926"/>
            <a:ext cx="2972421" cy="45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7" tIns="45709" rIns="91417" bIns="45709" anchor="b"/>
          <a:lstStyle/>
          <a:p>
            <a:pPr algn="r"/>
            <a:fld id="{8898EA51-6D5D-419D-B91D-D84A428339AF}" type="slidenum">
              <a:rPr lang="en-US" sz="1200"/>
              <a:pPr algn="r"/>
              <a:t>11</a:t>
            </a:fld>
            <a:endParaRPr lang="en-US" sz="1200"/>
          </a:p>
        </p:txBody>
      </p:sp>
      <p:sp>
        <p:nvSpPr>
          <p:cNvPr id="174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1417" tIns="45709" rIns="91417" bIns="45709"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0FEA1-A32A-FE4E-8650-B0D7D4920ACA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D70D2-ED2B-DF40-AA7B-1CB08ED15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443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0FEA1-A32A-FE4E-8650-B0D7D4920ACA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D70D2-ED2B-DF40-AA7B-1CB08ED15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089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0FEA1-A32A-FE4E-8650-B0D7D4920ACA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D70D2-ED2B-DF40-AA7B-1CB08ED15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1033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1406">
                <a:solidFill>
                  <a:srgbClr val="58585B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406">
                <a:solidFill>
                  <a:srgbClr val="58585B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406">
                <a:solidFill>
                  <a:srgbClr val="58585B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406">
                <a:solidFill>
                  <a:srgbClr val="58585B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406">
                <a:solidFill>
                  <a:srgbClr val="58585B"/>
                </a:solidFill>
              </a:rPr>
              <a:t>Body Level Five</a:t>
            </a:r>
          </a:p>
        </p:txBody>
      </p:sp>
      <p:sp>
        <p:nvSpPr>
          <p:cNvPr id="59" name="Shape 5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531">
                <a:solidFill>
                  <a:srgbClr val="14284B"/>
                </a:solidFill>
              </a:rP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2150146076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0FEA1-A32A-FE4E-8650-B0D7D4920ACA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D70D2-ED2B-DF40-AA7B-1CB08ED15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855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0FEA1-A32A-FE4E-8650-B0D7D4920ACA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D70D2-ED2B-DF40-AA7B-1CB08ED15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755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0FEA1-A32A-FE4E-8650-B0D7D4920ACA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D70D2-ED2B-DF40-AA7B-1CB08ED15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379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0FEA1-A32A-FE4E-8650-B0D7D4920ACA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D70D2-ED2B-DF40-AA7B-1CB08ED15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17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0FEA1-A32A-FE4E-8650-B0D7D4920ACA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D70D2-ED2B-DF40-AA7B-1CB08ED15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219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0FEA1-A32A-FE4E-8650-B0D7D4920ACA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D70D2-ED2B-DF40-AA7B-1CB08ED15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669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0FEA1-A32A-FE4E-8650-B0D7D4920ACA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D70D2-ED2B-DF40-AA7B-1CB08ED15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418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0FEA1-A32A-FE4E-8650-B0D7D4920ACA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D70D2-ED2B-DF40-AA7B-1CB08ED15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706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C0FEA1-A32A-FE4E-8650-B0D7D4920ACA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DD70D2-ED2B-DF40-AA7B-1CB08ED15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327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6" descr="SierraClub-and-Hewlett-Beyond-Coal-webinar"/>
          <p:cNvPicPr>
            <a:picLocks noChangeAspect="1" noChangeArrowheads="1"/>
          </p:cNvPicPr>
          <p:nvPr/>
        </p:nvPicPr>
        <p:blipFill>
          <a:blip r:embed="rId3" cstate="print"/>
          <a:srcRect b="6250"/>
          <a:stretch>
            <a:fillRect/>
          </a:stretch>
        </p:blipFill>
        <p:spPr bwMode="auto">
          <a:xfrm>
            <a:off x="0" y="-762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4" descr="Horozontal - 2 color for light bkgrd [Converted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7198" y="5162488"/>
            <a:ext cx="1875167" cy="858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28574" y="873506"/>
            <a:ext cx="5534389" cy="20420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Electric Vehicles &amp; Environmental Impacts</a:t>
            </a:r>
            <a:endParaRPr lang="en-US" b="1" dirty="0"/>
          </a:p>
        </p:txBody>
      </p:sp>
      <p:sp>
        <p:nvSpPr>
          <p:cNvPr id="2" name="Rectangle 1"/>
          <p:cNvSpPr/>
          <p:nvPr/>
        </p:nvSpPr>
        <p:spPr>
          <a:xfrm>
            <a:off x="128574" y="2719452"/>
            <a:ext cx="4572000" cy="1200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/>
              <a:t>Joe Halso </a:t>
            </a:r>
          </a:p>
          <a:p>
            <a:r>
              <a:rPr lang="en-US" sz="2400" b="1" dirty="0" smtClean="0"/>
              <a:t>Missouri PSC Workshop</a:t>
            </a:r>
            <a:endParaRPr lang="en-US" sz="2400" b="1" dirty="0"/>
          </a:p>
          <a:p>
            <a:r>
              <a:rPr lang="en-US" sz="2400" b="1" dirty="0"/>
              <a:t>May 25, 2016 </a:t>
            </a:r>
          </a:p>
        </p:txBody>
      </p:sp>
    </p:spTree>
    <p:extLst>
      <p:ext uri="{BB962C8B-B14F-4D97-AF65-F5344CB8AC3E}">
        <p14:creationId xmlns:p14="http://schemas.microsoft.com/office/powerpoint/2010/main" val="99053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6" descr="SierraClub-and-Hewlett-Beyond-Coal-webinar"/>
          <p:cNvPicPr>
            <a:picLocks noChangeAspect="1" noChangeArrowheads="1"/>
          </p:cNvPicPr>
          <p:nvPr/>
        </p:nvPicPr>
        <p:blipFill>
          <a:blip r:embed="rId3" cstate="print"/>
          <a:srcRect b="6250"/>
          <a:stretch>
            <a:fillRect/>
          </a:stretch>
        </p:blipFill>
        <p:spPr bwMode="auto">
          <a:xfrm>
            <a:off x="0" y="-762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4" descr="Horozontal - 2 color for light bkgrd [Converted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7198" y="5162488"/>
            <a:ext cx="1875167" cy="858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247295" y="1894523"/>
            <a:ext cx="5534389" cy="20420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Thank You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2639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6" descr="SierraClub-and-Hewlett-Beyond-Coal-webinar"/>
          <p:cNvPicPr>
            <a:picLocks noChangeAspect="1" noChangeArrowheads="1"/>
          </p:cNvPicPr>
          <p:nvPr/>
        </p:nvPicPr>
        <p:blipFill>
          <a:blip r:embed="rId3" cstate="print"/>
          <a:srcRect b="6250"/>
          <a:stretch>
            <a:fillRect/>
          </a:stretch>
        </p:blipFill>
        <p:spPr bwMode="auto">
          <a:xfrm>
            <a:off x="0" y="-762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4" descr="Horozontal - 2 color for light bkgrd [Converted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7198" y="5162488"/>
            <a:ext cx="1875167" cy="858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28574" y="873506"/>
            <a:ext cx="5534389" cy="20420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Vehicle-Grid Integration</a:t>
            </a:r>
            <a:endParaRPr lang="en-US" b="1" dirty="0"/>
          </a:p>
        </p:txBody>
      </p:sp>
      <p:sp>
        <p:nvSpPr>
          <p:cNvPr id="2" name="Rectangle 1"/>
          <p:cNvSpPr/>
          <p:nvPr/>
        </p:nvSpPr>
        <p:spPr>
          <a:xfrm>
            <a:off x="128574" y="2719452"/>
            <a:ext cx="4572000" cy="1200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/>
              <a:t>Joe Halso </a:t>
            </a:r>
          </a:p>
          <a:p>
            <a:r>
              <a:rPr lang="en-US" sz="2400" b="1" dirty="0" smtClean="0"/>
              <a:t>Missouri PSC Workshop</a:t>
            </a:r>
            <a:endParaRPr lang="en-US" sz="2400" b="1" dirty="0"/>
          </a:p>
          <a:p>
            <a:r>
              <a:rPr lang="en-US" sz="2400" b="1" dirty="0"/>
              <a:t>May 25, 2016 </a:t>
            </a:r>
          </a:p>
        </p:txBody>
      </p:sp>
    </p:spTree>
    <p:extLst>
      <p:ext uri="{BB962C8B-B14F-4D97-AF65-F5344CB8AC3E}">
        <p14:creationId xmlns:p14="http://schemas.microsoft.com/office/powerpoint/2010/main" val="215429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0" y="0"/>
            <a:ext cx="9144000" cy="990600"/>
          </a:xfrm>
          <a:prstGeom prst="rect">
            <a:avLst/>
          </a:prstGeom>
          <a:solidFill>
            <a:schemeClr val="tx1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solidFill>
                  <a:schemeClr val="bg1"/>
                </a:solidFill>
              </a:rPr>
              <a:t>  Load Management for Environmental Benefits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0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228600"/>
            <a:ext cx="1676400" cy="624939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36" y="1446131"/>
            <a:ext cx="8628213" cy="4957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219868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0"/>
            <a:ext cx="9144000" cy="990600"/>
          </a:xfrm>
          <a:prstGeom prst="rect">
            <a:avLst/>
          </a:prstGeom>
          <a:solidFill>
            <a:schemeClr val="tx1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solidFill>
                  <a:schemeClr val="bg1"/>
                </a:solidFill>
              </a:rPr>
              <a:t>  Transportation Scale 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228600"/>
            <a:ext cx="1676400" cy="624939"/>
          </a:xfrm>
          <a:prstGeom prst="rect">
            <a:avLst/>
          </a:prstGeom>
        </p:spPr>
      </p:pic>
      <p:pic>
        <p:nvPicPr>
          <p:cNvPr id="2" name="Picture 1" descr="Screen Shot 2016-05-25 at 8.33.39 A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78"/>
          <a:stretch/>
        </p:blipFill>
        <p:spPr>
          <a:xfrm>
            <a:off x="1882775" y="1269999"/>
            <a:ext cx="5432425" cy="543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31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0"/>
            <a:ext cx="9144000" cy="990600"/>
          </a:xfrm>
          <a:prstGeom prst="rect">
            <a:avLst/>
          </a:prstGeom>
          <a:solidFill>
            <a:schemeClr val="tx1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solidFill>
                  <a:schemeClr val="bg1"/>
                </a:solidFill>
              </a:rPr>
              <a:t>  Air Pollution Impacts 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228600"/>
            <a:ext cx="1676400" cy="624939"/>
          </a:xfrm>
          <a:prstGeom prst="rect">
            <a:avLst/>
          </a:prstGeom>
        </p:spPr>
      </p:pic>
      <p:pic>
        <p:nvPicPr>
          <p:cNvPr id="6" name="Picture 5" descr="stlouis_mo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938" y="1301750"/>
            <a:ext cx="6898312" cy="5330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49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0" y="2173627"/>
            <a:ext cx="7886700" cy="3715998"/>
          </a:xfrm>
        </p:spPr>
        <p:txBody>
          <a:bodyPr>
            <a:normAutofit/>
          </a:bodyPr>
          <a:lstStyle/>
          <a:p>
            <a:pPr>
              <a:spcAft>
                <a:spcPts val="2000"/>
              </a:spcAft>
            </a:pPr>
            <a:r>
              <a:rPr lang="en-US" sz="2600" dirty="0" smtClean="0"/>
              <a:t>MIT study estimates </a:t>
            </a:r>
            <a:r>
              <a:rPr lang="en-US" sz="2600" b="1" dirty="0" smtClean="0"/>
              <a:t>1,192 premature deaths occur each year </a:t>
            </a:r>
            <a:r>
              <a:rPr lang="en-US" sz="2600" dirty="0" smtClean="0"/>
              <a:t>due to PM 2.5 and ozone from tailpipe emissions </a:t>
            </a:r>
          </a:p>
          <a:p>
            <a:pPr>
              <a:spcAft>
                <a:spcPts val="2000"/>
              </a:spcAft>
            </a:pPr>
            <a:r>
              <a:rPr lang="en-US" sz="2600" dirty="0" smtClean="0"/>
              <a:t>In St. Louis, </a:t>
            </a:r>
            <a:r>
              <a:rPr lang="en-US" sz="2600" b="1" dirty="0" smtClean="0"/>
              <a:t>235 premature deaths </a:t>
            </a:r>
            <a:r>
              <a:rPr lang="en-US" sz="2600" dirty="0" smtClean="0"/>
              <a:t>each year</a:t>
            </a:r>
          </a:p>
          <a:p>
            <a:pPr>
              <a:spcAft>
                <a:spcPts val="2000"/>
              </a:spcAft>
            </a:pPr>
            <a:r>
              <a:rPr lang="en-US" sz="2600" dirty="0" smtClean="0"/>
              <a:t>In Kansas City, </a:t>
            </a:r>
            <a:r>
              <a:rPr lang="en-US" sz="2600" b="1" dirty="0" smtClean="0"/>
              <a:t>199 premature deaths </a:t>
            </a:r>
            <a:r>
              <a:rPr lang="en-US" sz="2600" dirty="0" smtClean="0"/>
              <a:t>each year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0"/>
            <a:ext cx="9144000" cy="990600"/>
          </a:xfrm>
          <a:prstGeom prst="rect">
            <a:avLst/>
          </a:prstGeom>
          <a:solidFill>
            <a:schemeClr val="tx1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solidFill>
                  <a:schemeClr val="bg1"/>
                </a:solidFill>
              </a:rPr>
              <a:t>  On the Ground Impacts of Air Pollution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228600"/>
            <a:ext cx="1676400" cy="624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99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0"/>
            <a:ext cx="9144000" cy="990600"/>
          </a:xfrm>
          <a:prstGeom prst="rect">
            <a:avLst/>
          </a:prstGeom>
          <a:solidFill>
            <a:schemeClr val="tx1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solidFill>
                  <a:schemeClr val="bg1"/>
                </a:solidFill>
              </a:rPr>
              <a:t> GHG Emissions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228600"/>
            <a:ext cx="1676400" cy="624939"/>
          </a:xfrm>
          <a:prstGeom prst="rect">
            <a:avLst/>
          </a:prstGeom>
        </p:spPr>
      </p:pic>
      <p:pic>
        <p:nvPicPr>
          <p:cNvPr id="2" name="Picture 1" descr="Screen Shot 2016-05-25 at 9.17.56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249" y="1193799"/>
            <a:ext cx="4791075" cy="546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89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0"/>
            <a:ext cx="9144000" cy="990600"/>
          </a:xfrm>
          <a:prstGeom prst="rect">
            <a:avLst/>
          </a:prstGeom>
          <a:solidFill>
            <a:schemeClr val="tx1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solidFill>
                  <a:schemeClr val="bg1"/>
                </a:solidFill>
              </a:rPr>
              <a:t>  EV MPG Equivalency by Grid Region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228600"/>
            <a:ext cx="1676400" cy="624939"/>
          </a:xfrm>
          <a:prstGeom prst="rect">
            <a:avLst/>
          </a:prstGeom>
        </p:spPr>
      </p:pic>
      <p:pic>
        <p:nvPicPr>
          <p:cNvPr id="6" name="Picture 5" descr="Screen Shot 2016-05-25 at 9.04.45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" y="1097316"/>
            <a:ext cx="7226300" cy="5760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49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0" y="0"/>
            <a:ext cx="9144000" cy="990600"/>
          </a:xfrm>
          <a:prstGeom prst="rect">
            <a:avLst/>
          </a:prstGeom>
          <a:solidFill>
            <a:schemeClr val="tx1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solidFill>
                  <a:schemeClr val="bg1"/>
                </a:solidFill>
              </a:rPr>
              <a:t>  Load Management for Environmental Benefits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0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228600"/>
            <a:ext cx="1676400" cy="624939"/>
          </a:xfrm>
          <a:prstGeom prst="rect">
            <a:avLst/>
          </a:prstGeom>
        </p:spPr>
      </p:pic>
      <p:pic>
        <p:nvPicPr>
          <p:cNvPr id="5" name="Picture 4" descr="Screen Shot 2016-05-25 at 8.23.23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00" y="1171314"/>
            <a:ext cx="9143468" cy="2797435"/>
          </a:xfrm>
          <a:prstGeom prst="rect">
            <a:avLst/>
          </a:prstGeom>
        </p:spPr>
      </p:pic>
      <p:pic>
        <p:nvPicPr>
          <p:cNvPr id="6" name="Picture 5" descr="Screen Shot 2016-05-25 at 8.23.05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429" y="3816350"/>
            <a:ext cx="9076598" cy="285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07789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0"/>
            <a:ext cx="9144000" cy="990600"/>
          </a:xfrm>
          <a:prstGeom prst="rect">
            <a:avLst/>
          </a:prstGeom>
          <a:solidFill>
            <a:schemeClr val="tx1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 Generation Resource Constitution 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228600"/>
            <a:ext cx="1676400" cy="62493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6025" y="1619249"/>
            <a:ext cx="6794500" cy="481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50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0"/>
            <a:ext cx="9144000" cy="990600"/>
          </a:xfrm>
          <a:prstGeom prst="rect">
            <a:avLst/>
          </a:prstGeom>
          <a:solidFill>
            <a:schemeClr val="tx1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 Matching EV Load and Renewable Generation 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228600"/>
            <a:ext cx="1676400" cy="62493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r="30576"/>
          <a:stretch/>
        </p:blipFill>
        <p:spPr>
          <a:xfrm>
            <a:off x="-114145" y="1778000"/>
            <a:ext cx="8515460" cy="463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56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4185</TotalTime>
  <Words>121</Words>
  <Application>Microsoft Office PowerPoint</Application>
  <PresentationFormat>Letter Paper (8.5x11 in)</PresentationFormat>
  <Paragraphs>30</Paragraphs>
  <Slides>12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Mind the Gap</dc:title>
  <dc:creator>Jonathan Banks</dc:creator>
  <cp:lastModifiedBy>Vaught, Dianna</cp:lastModifiedBy>
  <cp:revision>60</cp:revision>
  <dcterms:created xsi:type="dcterms:W3CDTF">2016-03-03T00:42:30Z</dcterms:created>
  <dcterms:modified xsi:type="dcterms:W3CDTF">2016-06-01T15:42:27Z</dcterms:modified>
</cp:coreProperties>
</file>