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92" r:id="rId2"/>
    <p:sldId id="286" r:id="rId3"/>
    <p:sldId id="290" r:id="rId4"/>
    <p:sldId id="287" r:id="rId5"/>
    <p:sldId id="296" r:id="rId6"/>
    <p:sldId id="291" r:id="rId7"/>
    <p:sldId id="294" r:id="rId8"/>
    <p:sldId id="298" r:id="rId9"/>
    <p:sldId id="299" r:id="rId10"/>
    <p:sldId id="297" r:id="rId11"/>
    <p:sldId id="293" r:id="rId12"/>
    <p:sldId id="295" r:id="rId1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1" autoAdjust="0"/>
    <p:restoredTop sz="86400" autoAdjust="0"/>
  </p:normalViewPr>
  <p:slideViewPr>
    <p:cSldViewPr snapToGrid="0" snapToObjects="1">
      <p:cViewPr>
        <p:scale>
          <a:sx n="80" d="100"/>
          <a:sy n="80" d="100"/>
        </p:scale>
        <p:origin x="-68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0F08-708B-3043-B935-D0A86ED7DB0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C0BAF-FA2D-4A4B-88FF-BE1DEAEC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EA09F-DEDC-44D7-9D19-BC8FBC1A5EC4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D5BD407-0811-49B0-ADB4-248A9DB1DE5C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/>
            <a:fld id="{8898EA51-6D5D-419D-B91D-D84A428339AF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17" tIns="45709" rIns="91417" bIns="45709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EA09F-DEDC-44D7-9D19-BC8FBC1A5EC4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D5BD407-0811-49B0-ADB4-248A9DB1DE5C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/>
            <a:fld id="{8898EA51-6D5D-419D-B91D-D84A428339AF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17" tIns="45709" rIns="91417" bIns="45709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EA09F-DEDC-44D7-9D19-BC8FBC1A5EC4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9D5BD407-0811-49B0-ADB4-248A9DB1DE5C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/>
            <a:fld id="{8898EA51-6D5D-419D-B91D-D84A428339AF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17" tIns="45709" rIns="91417" bIns="45709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rgbClr val="58585B"/>
                </a:solidFill>
              </a:rP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14284B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501460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FEA1-A32A-FE4E-8650-B0D7D4920AC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70D2-ED2B-DF40-AA7B-1CB08ED1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SierraClub-and-Hewlett-Beyond-Coal-webinar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orozontal - 2 color for light bkgrd [Converte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198" y="5162488"/>
            <a:ext cx="1875167" cy="8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574" y="873506"/>
            <a:ext cx="5534389" cy="204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Electric Vehicles &amp; Environmental Impacts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28574" y="2719452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Joe Halso </a:t>
            </a:r>
          </a:p>
          <a:p>
            <a:r>
              <a:rPr lang="en-US" sz="2400" b="1" dirty="0" smtClean="0"/>
              <a:t>Missouri PSC Workshop</a:t>
            </a:r>
            <a:endParaRPr lang="en-US" sz="2400" b="1" dirty="0"/>
          </a:p>
          <a:p>
            <a:r>
              <a:rPr lang="en-US" sz="2400" b="1" dirty="0"/>
              <a:t>May 25, 2016 </a:t>
            </a:r>
          </a:p>
        </p:txBody>
      </p:sp>
    </p:spTree>
    <p:extLst>
      <p:ext uri="{BB962C8B-B14F-4D97-AF65-F5344CB8AC3E}">
        <p14:creationId xmlns:p14="http://schemas.microsoft.com/office/powerpoint/2010/main" val="9905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SierraClub-and-Hewlett-Beyond-Coal-webinar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orozontal - 2 color for light bkgrd [Converte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198" y="5162488"/>
            <a:ext cx="1875167" cy="8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47295" y="1894523"/>
            <a:ext cx="5534389" cy="204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63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SierraClub-and-Hewlett-Beyond-Coal-webinar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orozontal - 2 color for light bkgrd [Converte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198" y="5162488"/>
            <a:ext cx="1875167" cy="8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8574" y="873506"/>
            <a:ext cx="5534389" cy="204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Vehicle-Grid Integration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28574" y="2719452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Joe Halso </a:t>
            </a:r>
          </a:p>
          <a:p>
            <a:r>
              <a:rPr lang="en-US" sz="2400" b="1" dirty="0" smtClean="0"/>
              <a:t>Missouri PSC Workshop</a:t>
            </a:r>
            <a:endParaRPr lang="en-US" sz="2400" b="1" dirty="0"/>
          </a:p>
          <a:p>
            <a:r>
              <a:rPr lang="en-US" sz="2400" b="1" dirty="0"/>
              <a:t>May 25, 2016 </a:t>
            </a:r>
          </a:p>
        </p:txBody>
      </p:sp>
    </p:spTree>
    <p:extLst>
      <p:ext uri="{BB962C8B-B14F-4D97-AF65-F5344CB8AC3E}">
        <p14:creationId xmlns:p14="http://schemas.microsoft.com/office/powerpoint/2010/main" val="21542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Load Management for Environmental Benefits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6" y="1446131"/>
            <a:ext cx="8628213" cy="495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198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Transportation Scale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2" name="Picture 1" descr="Screen Shot 2016-05-25 at 8.33.3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8"/>
          <a:stretch/>
        </p:blipFill>
        <p:spPr>
          <a:xfrm>
            <a:off x="1882775" y="1269999"/>
            <a:ext cx="5432425" cy="54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Air Pollution Impacts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6" name="Picture 5" descr="stlouis_m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38" y="1301750"/>
            <a:ext cx="6898312" cy="533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173627"/>
            <a:ext cx="7886700" cy="3715998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2600" dirty="0" smtClean="0"/>
              <a:t>MIT study estimates </a:t>
            </a:r>
            <a:r>
              <a:rPr lang="en-US" sz="2600" b="1" dirty="0" smtClean="0"/>
              <a:t>1,192 premature deaths occur each year </a:t>
            </a:r>
            <a:r>
              <a:rPr lang="en-US" sz="2600" dirty="0" smtClean="0"/>
              <a:t>due to PM 2.5 and ozone from tailpipe emissions </a:t>
            </a:r>
          </a:p>
          <a:p>
            <a:pPr>
              <a:spcAft>
                <a:spcPts val="2000"/>
              </a:spcAft>
            </a:pPr>
            <a:r>
              <a:rPr lang="en-US" sz="2600" dirty="0" smtClean="0"/>
              <a:t>In St. Louis, </a:t>
            </a:r>
            <a:r>
              <a:rPr lang="en-US" sz="2600" b="1" dirty="0" smtClean="0"/>
              <a:t>235 premature deaths </a:t>
            </a:r>
            <a:r>
              <a:rPr lang="en-US" sz="2600" dirty="0" smtClean="0"/>
              <a:t>each year</a:t>
            </a:r>
          </a:p>
          <a:p>
            <a:pPr>
              <a:spcAft>
                <a:spcPts val="2000"/>
              </a:spcAft>
            </a:pPr>
            <a:r>
              <a:rPr lang="en-US" sz="2600" dirty="0" smtClean="0"/>
              <a:t>In Kansas City, </a:t>
            </a:r>
            <a:r>
              <a:rPr lang="en-US" sz="2600" b="1" dirty="0" smtClean="0"/>
              <a:t>199 premature deaths </a:t>
            </a:r>
            <a:r>
              <a:rPr lang="en-US" sz="2600" dirty="0" smtClean="0"/>
              <a:t>each year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On the Ground Impacts of Air Pollution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GHG Emissions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2" name="Picture 1" descr="Screen Shot 2016-05-25 at 9.17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49" y="1193799"/>
            <a:ext cx="4791075" cy="54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EV MPG Equivalency by Grid Region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6" name="Picture 5" descr="Screen Shot 2016-05-25 at 9.04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097316"/>
            <a:ext cx="7226300" cy="57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  Load Management for Environmental Benefits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5" name="Picture 4" descr="Screen Shot 2016-05-25 at 8.23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171314"/>
            <a:ext cx="9143468" cy="2797435"/>
          </a:xfrm>
          <a:prstGeom prst="rect">
            <a:avLst/>
          </a:prstGeom>
        </p:spPr>
      </p:pic>
      <p:pic>
        <p:nvPicPr>
          <p:cNvPr id="6" name="Picture 5" descr="Screen Shot 2016-05-25 at 8.23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29" y="3816350"/>
            <a:ext cx="9076598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7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Generation Resource Constitution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25" y="1619249"/>
            <a:ext cx="6794500" cy="48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Matching EV Load and Renewable Generation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76400" cy="624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0576"/>
          <a:stretch/>
        </p:blipFill>
        <p:spPr>
          <a:xfrm>
            <a:off x="-114145" y="1778000"/>
            <a:ext cx="851546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4185</TotalTime>
  <Words>121</Words>
  <Application>Microsoft Office PowerPoint</Application>
  <PresentationFormat>Letter Paper (8.5x11 in)</PresentationFormat>
  <Paragraphs>30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the Gap</dc:title>
  <dc:creator>Jonathan Banks</dc:creator>
  <cp:lastModifiedBy>Vaught, Dianna</cp:lastModifiedBy>
  <cp:revision>60</cp:revision>
  <dcterms:created xsi:type="dcterms:W3CDTF">2016-03-03T00:42:30Z</dcterms:created>
  <dcterms:modified xsi:type="dcterms:W3CDTF">2016-06-01T15:42:27Z</dcterms:modified>
</cp:coreProperties>
</file>