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31" r:id="rId2"/>
    <p:sldId id="366" r:id="rId3"/>
    <p:sldId id="382" r:id="rId4"/>
    <p:sldId id="415" r:id="rId5"/>
    <p:sldId id="409" r:id="rId6"/>
    <p:sldId id="406" r:id="rId7"/>
    <p:sldId id="411" r:id="rId8"/>
    <p:sldId id="410" r:id="rId9"/>
    <p:sldId id="407" r:id="rId10"/>
    <p:sldId id="429" r:id="rId11"/>
    <p:sldId id="405" r:id="rId12"/>
    <p:sldId id="416" r:id="rId13"/>
    <p:sldId id="377" r:id="rId14"/>
    <p:sldId id="378" r:id="rId15"/>
    <p:sldId id="379" r:id="rId16"/>
    <p:sldId id="380" r:id="rId17"/>
    <p:sldId id="414" r:id="rId18"/>
    <p:sldId id="413" r:id="rId19"/>
    <p:sldId id="376" r:id="rId20"/>
    <p:sldId id="417" r:id="rId21"/>
    <p:sldId id="374" r:id="rId22"/>
    <p:sldId id="371" r:id="rId23"/>
    <p:sldId id="375" r:id="rId24"/>
    <p:sldId id="372" r:id="rId25"/>
    <p:sldId id="373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006600"/>
    <a:srgbClr val="FFFF99"/>
    <a:srgbClr val="F8F8F8"/>
    <a:srgbClr val="4D4D4C"/>
    <a:srgbClr val="868685"/>
    <a:srgbClr val="0D3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86398" autoAdjust="0"/>
  </p:normalViewPr>
  <p:slideViewPr>
    <p:cSldViewPr snapToGrid="0">
      <p:cViewPr varScale="1">
        <p:scale>
          <a:sx n="75" d="100"/>
          <a:sy n="75" d="100"/>
        </p:scale>
        <p:origin x="1666" y="53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460" y="171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17BD9-0204-4850-8367-B8CDF043CC87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0D141B-EEE2-412A-8DB1-E5429467F8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41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6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286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09" indent="-285734" defTabSz="9286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2937" indent="-228587" defTabSz="9286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111" indent="-228587" defTabSz="9286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287" indent="-228587" defTabSz="9286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461" indent="-228587" defTabSz="9286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635" indent="-228587" defTabSz="9286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8811" indent="-228587" defTabSz="9286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5985" indent="-228587" defTabSz="9286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defRPr/>
            </a:pPr>
            <a:fld id="{D18907E7-51A4-444C-B4F5-A20F9CFD424C}" type="slidenum">
              <a:rPr lang="en-US" altLang="en-US" smtClean="0"/>
              <a:pPr>
                <a:spcBef>
                  <a:spcPct val="0"/>
                </a:spcBef>
                <a:defRPr/>
              </a:pPr>
              <a:t>1</a:t>
            </a:fld>
            <a:endParaRPr lang="en-US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5325"/>
            <a:ext cx="4649787" cy="3487738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6"/>
            <a:ext cx="5140325" cy="4184650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144C8-87DB-3941-AD47-D2F893B0620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69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23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23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073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23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55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20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3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77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40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8768" y="2895600"/>
            <a:ext cx="6885432" cy="914400"/>
          </a:xfrm>
        </p:spPr>
        <p:txBody>
          <a:bodyPr anchor="ctr" anchorCtr="1">
            <a:normAutofit/>
          </a:bodyPr>
          <a:lstStyle>
            <a:lvl1pPr algn="ctr"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" y="6342888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Cybersecurity 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prstGeom prst="rect">
            <a:avLst/>
          </a:prstGeom>
        </p:spPr>
        <p:txBody>
          <a:bodyPr wrap="none"/>
          <a:lstStyle>
            <a:lvl1pPr algn="r">
              <a:defRPr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08" b="15193"/>
          <a:stretch/>
        </p:blipFill>
        <p:spPr>
          <a:xfrm>
            <a:off x="-748" y="5486400"/>
            <a:ext cx="91440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" y="109728"/>
            <a:ext cx="8915400" cy="685800"/>
          </a:xfrm>
        </p:spPr>
        <p:txBody>
          <a:bodyPr anchor="t" anchorCtr="1">
            <a:normAutofit/>
          </a:bodyPr>
          <a:lstStyle>
            <a:lvl1pPr algn="ctr"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48006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2000" b="1">
                <a:solidFill>
                  <a:srgbClr val="4D4D4C"/>
                </a:solidFill>
                <a:latin typeface="Arial"/>
                <a:cs typeface="Arial"/>
              </a:defRPr>
            </a:lvl1pPr>
            <a:lvl2pPr marL="685800" indent="-228600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1800">
                <a:solidFill>
                  <a:srgbClr val="4D4D4C"/>
                </a:solidFill>
                <a:latin typeface="Arial"/>
                <a:cs typeface="Arial"/>
              </a:defRPr>
            </a:lvl2pPr>
            <a:lvl3pPr marL="1033463" indent="-228600">
              <a:spcBef>
                <a:spcPts val="0"/>
              </a:spcBef>
              <a:buSzPct val="75000"/>
              <a:buFont typeface="Arial" panose="020B0604020202020204" pitchFamily="34" charset="0"/>
              <a:buChar char="−"/>
              <a:defRPr sz="1600">
                <a:solidFill>
                  <a:srgbClr val="4D4D4C"/>
                </a:solidFill>
                <a:latin typeface="Arial"/>
                <a:cs typeface="Arial"/>
              </a:defRPr>
            </a:lvl3pPr>
            <a:lvl4pPr marL="1371600" indent="-228600">
              <a:spcBef>
                <a:spcPts val="0"/>
              </a:spcBef>
              <a:buSzPct val="75000"/>
              <a:buFont typeface="Wingdings" panose="05000000000000000000" pitchFamily="2" charset="2"/>
              <a:buChar char="§"/>
              <a:defRPr sz="1400">
                <a:solidFill>
                  <a:srgbClr val="4D4D4C"/>
                </a:solidFill>
                <a:latin typeface="Arial"/>
                <a:cs typeface="Arial"/>
              </a:defRPr>
            </a:lvl4pPr>
            <a:lvl5pPr marL="1719263" indent="-228600">
              <a:spcBef>
                <a:spcPts val="0"/>
              </a:spcBef>
              <a:buSzPct val="50000"/>
              <a:buFont typeface="Wingdings" panose="05000000000000000000" pitchFamily="2" charset="2"/>
              <a:buChar char="v"/>
              <a:defRPr sz="1200">
                <a:solidFill>
                  <a:srgbClr val="4D4D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prstGeom prst="rect">
            <a:avLst/>
          </a:prstGeom>
        </p:spPr>
        <p:txBody>
          <a:bodyPr wrap="none"/>
          <a:lstStyle>
            <a:lvl1pPr algn="r">
              <a:defRPr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6200" y="6342888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Cybersecurity Presentation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" y="109728"/>
            <a:ext cx="8915400" cy="685800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marL="1033463" lvl="2" indent="-228600" algn="l" defTabSz="9144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−"/>
            </a:pPr>
            <a:r>
              <a:rPr lang="en-US" dirty="0"/>
              <a:t>Third level</a:t>
            </a:r>
          </a:p>
          <a:p>
            <a:pPr marL="1371600" lvl="3" indent="-228600" algn="l" defTabSz="914400" rtl="0" eaLnBrk="1" latinLnBrk="0" hangingPunct="1">
              <a:spcBef>
                <a:spcPct val="200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  <a:p>
            <a:pPr marL="1719263" lvl="4" indent="-228600" algn="l" defTabSz="914400" rtl="0" eaLnBrk="1" latinLnBrk="0" hangingPunct="1">
              <a:spcBef>
                <a:spcPct val="20000"/>
              </a:spcBef>
              <a:buSzPct val="50000"/>
              <a:buFont typeface="Wingdings" panose="05000000000000000000" pitchFamily="2" charset="2"/>
              <a:buChar char="v"/>
            </a:pPr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prstGeom prst="rect">
            <a:avLst/>
          </a:prstGeom>
        </p:spPr>
        <p:txBody>
          <a:bodyPr wrap="none"/>
          <a:lstStyle>
            <a:lvl1pPr algn="r">
              <a:defRPr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b="1" kern="1200" dirty="0" smtClean="0">
          <a:solidFill>
            <a:srgbClr val="4D4D4C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tabLst/>
        <a:defRPr lang="en-US" sz="1800" kern="1200" dirty="0" smtClean="0">
          <a:solidFill>
            <a:srgbClr val="4D4D4C"/>
          </a:solidFill>
          <a:latin typeface="Arial"/>
          <a:ea typeface="+mn-ea"/>
          <a:cs typeface="Arial"/>
        </a:defRPr>
      </a:lvl2pPr>
      <a:lvl3pPr marL="1090613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600" kern="1200" dirty="0" smtClean="0">
          <a:solidFill>
            <a:srgbClr val="4D4D4C"/>
          </a:solidFill>
          <a:latin typeface="Arial"/>
          <a:ea typeface="+mn-ea"/>
          <a:cs typeface="Arial"/>
        </a:defRPr>
      </a:lvl3pPr>
      <a:lvl4pPr marL="14287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1400" kern="1200" dirty="0" smtClean="0">
          <a:solidFill>
            <a:srgbClr val="4D4D4C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US" sz="1200" kern="1200" dirty="0">
          <a:solidFill>
            <a:srgbClr val="4D4D4C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9182" y="2534776"/>
            <a:ext cx="6387152" cy="990600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00529C"/>
                </a:solidFill>
              </a:rPr>
              <a:t>Cyber Security Background Material</a:t>
            </a:r>
          </a:p>
          <a:p>
            <a:endParaRPr lang="en-US" sz="2800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02882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529C"/>
                </a:solidFill>
                <a:cs typeface="Arial" charset="0"/>
              </a:rPr>
              <a:t>EEI Industry Threat Model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815975" y="1048603"/>
            <a:ext cx="7772400" cy="2363337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EEI staff and member companies developed a list of nine top security threats facing electric utilities in 2012, and added a tenth in early 2013.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Intended to create executive awareness and stimulate further consideration of preparedness, prevention, response and recovery activities.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Below are the top threat scenarios that were chosen in consultation with EEI staff and member companies:</a:t>
            </a:r>
          </a:p>
          <a:p>
            <a:pPr>
              <a:spcAft>
                <a:spcPts val="1200"/>
              </a:spcAft>
              <a:defRPr/>
            </a:pPr>
            <a:endParaRPr lang="en-US" sz="1600" i="1" dirty="0"/>
          </a:p>
          <a:p>
            <a:pPr marL="0" indent="0">
              <a:spcAft>
                <a:spcPts val="1200"/>
              </a:spcAft>
              <a:buFontTx/>
              <a:buNone/>
              <a:defRPr/>
            </a:pPr>
            <a:endParaRPr lang="en-US" sz="1600" dirty="0"/>
          </a:p>
          <a:p>
            <a:pPr>
              <a:spcAft>
                <a:spcPts val="1200"/>
              </a:spcAft>
              <a:defRPr/>
            </a:pPr>
            <a:endParaRPr lang="en-US" sz="1600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1045011" y="3700099"/>
            <a:ext cx="7377584" cy="1557701"/>
          </a:xfrm>
          <a:prstGeom prst="round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1141413" y="3715306"/>
            <a:ext cx="361473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en-US" altLang="en-US" sz="1400">
                <a:cs typeface="Arial" charset="0"/>
              </a:rPr>
              <a:t>Coordinated Cyber Attack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en-US" altLang="en-US" sz="1400">
                <a:cs typeface="Arial" charset="0"/>
              </a:rPr>
              <a:t>Advanced Persistent Threat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en-US" altLang="en-US" sz="1400">
                <a:cs typeface="Arial" charset="0"/>
              </a:rPr>
              <a:t>Disruption of Voice &amp; Data Services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en-US" altLang="en-US" sz="1400">
                <a:cs typeface="Arial" charset="0"/>
              </a:rPr>
              <a:t>Coordinated Physical &amp; Cyber Attack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/>
            </a:pPr>
            <a:r>
              <a:rPr lang="en-US" altLang="en-US" sz="1400">
                <a:cs typeface="Arial" charset="0"/>
              </a:rPr>
              <a:t>Insider Sabotage</a:t>
            </a:r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4702175" y="3715306"/>
            <a:ext cx="371951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 startAt="6"/>
            </a:pPr>
            <a:r>
              <a:rPr lang="en-US" altLang="en-US" sz="1400" dirty="0">
                <a:cs typeface="Arial" charset="0"/>
              </a:rPr>
              <a:t>Pandemic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 startAt="6"/>
            </a:pPr>
            <a:r>
              <a:rPr lang="en-US" altLang="en-US" sz="1400" dirty="0">
                <a:cs typeface="Arial" charset="0"/>
              </a:rPr>
              <a:t>Supply Chain Disruption or Compromise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 startAt="6"/>
            </a:pPr>
            <a:r>
              <a:rPr lang="en-US" altLang="en-US" sz="1400" dirty="0">
                <a:cs typeface="Arial" charset="0"/>
              </a:rPr>
              <a:t>Catastrophic Human Error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 startAt="6"/>
            </a:pPr>
            <a:r>
              <a:rPr lang="en-US" altLang="en-US" sz="1400" dirty="0">
                <a:cs typeface="Arial" charset="0"/>
              </a:rPr>
              <a:t>Intentional Electromagnetic Interference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AutoNum type="arabicPeriod" startAt="6"/>
            </a:pPr>
            <a:r>
              <a:rPr lang="en-US" altLang="en-US" sz="1400" dirty="0">
                <a:cs typeface="Arial" charset="0"/>
              </a:rPr>
              <a:t>Distributed Denial of Service (</a:t>
            </a:r>
            <a:r>
              <a:rPr lang="en-US" altLang="en-US" sz="1400" dirty="0" err="1">
                <a:cs typeface="Arial" charset="0"/>
              </a:rPr>
              <a:t>DDoS</a:t>
            </a:r>
            <a:r>
              <a:rPr lang="en-US" altLang="en-US" sz="1400" dirty="0">
                <a:cs typeface="Arial" charset="0"/>
              </a:rPr>
              <a:t>)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68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1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ounded Rectangle 1"/>
          <p:cNvSpPr>
            <a:spLocks noChangeArrowheads="1"/>
          </p:cNvSpPr>
          <p:nvPr/>
        </p:nvSpPr>
        <p:spPr bwMode="auto">
          <a:xfrm>
            <a:off x="612775" y="917816"/>
            <a:ext cx="8045088" cy="590836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529C"/>
                </a:solidFill>
              </a:rPr>
              <a:t>Summary – Avenues of Attack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656894" y="863224"/>
            <a:ext cx="8041913" cy="645428"/>
          </a:xfrm>
          <a:ln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indent="0">
              <a:spcAft>
                <a:spcPts val="300"/>
              </a:spcAft>
              <a:buFontTx/>
              <a:buNone/>
              <a:defRPr/>
            </a:pPr>
            <a:r>
              <a:rPr lang="en-US" altLang="en-US" sz="1400" b="0" dirty="0">
                <a:solidFill>
                  <a:schemeClr val="bg1"/>
                </a:solidFill>
              </a:rPr>
              <a:t>The internet serves as the primary means of gaining access to conduct a cyber attack, often preying upon human behavior as the weakest link in cyber defenses. </a:t>
            </a:r>
            <a:endParaRPr lang="en-US" altLang="en-US" sz="1400" u="sng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noFill/>
        </p:spPr>
        <p:txBody>
          <a:bodyPr/>
          <a:lstStyle/>
          <a:p>
            <a:fld id="{F1739727-AA3A-427D-8871-459B039E4E86}" type="slidenum">
              <a:rPr lang="en-US" smtClean="0">
                <a:ea typeface="ＭＳ Ｐゴシック"/>
                <a:cs typeface="ＭＳ Ｐゴシック"/>
              </a:rPr>
              <a:pPr/>
              <a:t>12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6551" y="1963008"/>
            <a:ext cx="80450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Most cyber attacks are carried out using the internet as the means of gaining access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Many cyber attacks prey upon human behavior to obtain the access necessary to achieve their goals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Humans are often the “weakest link” in the chain of defense and fall victim to a socially engineered “trap” leading to a personal or corporate cyber attack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Company cyber defenses can be undermined by some external threats posed by third parties, insider threats, and supply chain vulnerabilities</a:t>
            </a:r>
          </a:p>
        </p:txBody>
      </p:sp>
    </p:spTree>
    <p:extLst>
      <p:ext uri="{BB962C8B-B14F-4D97-AF65-F5344CB8AC3E}">
        <p14:creationId xmlns:p14="http://schemas.microsoft.com/office/powerpoint/2010/main" val="2786125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– Third Party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34" y="1619114"/>
            <a:ext cx="3985138" cy="3510687"/>
          </a:xfrm>
        </p:spPr>
      </p:pic>
      <p:sp>
        <p:nvSpPr>
          <p:cNvPr id="5" name="TextBox 4"/>
          <p:cNvSpPr txBox="1"/>
          <p:nvPr/>
        </p:nvSpPr>
        <p:spPr>
          <a:xfrm>
            <a:off x="300251" y="1366461"/>
            <a:ext cx="439457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parties are often granted access to internal systems that they support, maintain or utilize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Target breach originated from a third party from which access credentials were acquired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Mitigations include background checks, creation of secure access methods, contractual provisions, and multi-layer authentication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SMB providers invest less in security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314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- Email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36133"/>
            <a:ext cx="3637128" cy="4067700"/>
          </a:xfrm>
        </p:spPr>
        <p:txBody>
          <a:bodyPr/>
          <a:lstStyle/>
          <a:p>
            <a:r>
              <a:rPr lang="en-US" sz="2200" dirty="0">
                <a:solidFill>
                  <a:schemeClr val="tx1"/>
                </a:solidFill>
              </a:rPr>
              <a:t>Phishing</a:t>
            </a:r>
          </a:p>
          <a:p>
            <a:pPr marL="736600" lvl="1" indent="-273050"/>
            <a:r>
              <a:rPr lang="en-US" dirty="0">
                <a:solidFill>
                  <a:schemeClr val="tx1"/>
                </a:solidFill>
              </a:rPr>
              <a:t>Many breaches start from phishing </a:t>
            </a:r>
          </a:p>
          <a:p>
            <a:pPr marL="736600" lvl="1" indent="-273050"/>
            <a:r>
              <a:rPr lang="en-US" dirty="0">
                <a:solidFill>
                  <a:schemeClr val="tx1"/>
                </a:solidFill>
              </a:rPr>
              <a:t>Compromised credentials</a:t>
            </a:r>
          </a:p>
          <a:p>
            <a:pPr marL="736600" lvl="1" indent="-273050"/>
            <a:r>
              <a:rPr lang="en-US" dirty="0">
                <a:solidFill>
                  <a:schemeClr val="tx1"/>
                </a:solidFill>
              </a:rPr>
              <a:t>Ukraine started from spear phishing</a:t>
            </a:r>
          </a:p>
          <a:p>
            <a:r>
              <a:rPr lang="en-US" sz="2200" dirty="0">
                <a:solidFill>
                  <a:schemeClr val="tx1"/>
                </a:solidFill>
              </a:rPr>
              <a:t>Spam</a:t>
            </a:r>
          </a:p>
          <a:p>
            <a:pPr marL="736600" lvl="1" indent="-273050"/>
            <a:r>
              <a:rPr lang="en-US" dirty="0">
                <a:solidFill>
                  <a:schemeClr val="tx1"/>
                </a:solidFill>
              </a:rPr>
              <a:t>90% of email traffic </a:t>
            </a:r>
          </a:p>
          <a:p>
            <a:pPr marL="736600" lvl="1" indent="-273050"/>
            <a:r>
              <a:rPr lang="en-US" dirty="0">
                <a:solidFill>
                  <a:schemeClr val="tx1"/>
                </a:solidFill>
              </a:rPr>
              <a:t>Many contain malware or links that go to infected sites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1" y="1077218"/>
            <a:ext cx="4476466" cy="4226615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28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– Use of Web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800" dirty="0"/>
          </a:p>
          <a:p>
            <a:pPr lvl="1"/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07" y="1741562"/>
            <a:ext cx="4939373" cy="25237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582" y="1741562"/>
            <a:ext cx="407675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Drive by downloads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Legitimate sites serving malware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Superbowl</a:t>
            </a:r>
            <a:r>
              <a:rPr lang="en-US" sz="1600" dirty="0"/>
              <a:t> site in 2012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Watering Hole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Targeted at a specific group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Can capture a large number of victims in a very short time</a:t>
            </a:r>
          </a:p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30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– Social Engineering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19669" y="1542197"/>
            <a:ext cx="4056797" cy="4800600"/>
          </a:xfrm>
        </p:spPr>
        <p:txBody>
          <a:bodyPr>
            <a:normAutofit/>
          </a:bodyPr>
          <a:lstStyle/>
          <a:p>
            <a:r>
              <a:rPr lang="en-US" b="0" dirty="0">
                <a:solidFill>
                  <a:schemeClr val="tx1"/>
                </a:solidFill>
              </a:rPr>
              <a:t>Social engineering is the art of manipulating people so they give up confidential information.  Examples include:</a:t>
            </a:r>
            <a:endParaRPr lang="en-US" sz="2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Phone Calls - attempts to obtain personal or confidential information directly or by asking the recipient to take actions leading to data exfiltration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Emails – phishing is also an example of social engineering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Baiting – creating a “trap” that tempts someone into taking action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lvl="1"/>
            <a:endParaRPr lang="en-US" sz="1800" dirty="0">
              <a:solidFill>
                <a:schemeClr val="tx1"/>
              </a:solidFill>
            </a:endParaRPr>
          </a:p>
          <a:p>
            <a:pPr lvl="1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244" y="1644842"/>
            <a:ext cx="4021256" cy="3358406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52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- Vulnerabilities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920318" y="1340889"/>
            <a:ext cx="4336578" cy="212905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Many software systems are dependent upon third party programming language and tools that contain vulnerabilities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New vulnerabilities are continually being discovered and exploited by cyber attackers</a:t>
            </a:r>
          </a:p>
        </p:txBody>
      </p:sp>
      <p:pic>
        <p:nvPicPr>
          <p:cNvPr id="7170" name="Picture 2" descr="C:\Users\clk1261\Pictures\vulnerability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560" y="3829901"/>
            <a:ext cx="238125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clk1261\Pictures\vulnerability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32" y="1003615"/>
            <a:ext cx="2925454" cy="282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9"/>
          <p:cNvSpPr txBox="1">
            <a:spLocks/>
          </p:cNvSpPr>
          <p:nvPr/>
        </p:nvSpPr>
        <p:spPr>
          <a:xfrm>
            <a:off x="622962" y="4075493"/>
            <a:ext cx="4877653" cy="2071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buFont typeface="Arial" pitchFamily="34" charset="0"/>
              <a:buNone/>
              <a:defRPr lang="en-US" sz="2000" b="1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tabLst/>
              <a:defRPr lang="en-US" sz="18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2pPr>
            <a:lvl3pPr marL="1033463" indent="-228600" algn="l" defTabSz="914400" rtl="0" eaLnBrk="1" latinLnBrk="0" hangingPunct="1">
              <a:spcBef>
                <a:spcPts val="0"/>
              </a:spcBef>
              <a:buSzPct val="75000"/>
              <a:buFont typeface="Arial" panose="020B0604020202020204" pitchFamily="34" charset="0"/>
              <a:buChar char="−"/>
              <a:defRPr lang="en-US" sz="16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3pPr>
            <a:lvl4pPr marL="1371600" indent="-228600" algn="l" defTabSz="914400" rtl="0" eaLnBrk="1" latinLnBrk="0" hangingPunct="1">
              <a:spcBef>
                <a:spcPts val="0"/>
              </a:spcBef>
              <a:buSzPct val="75000"/>
              <a:buFont typeface="Wingdings" panose="05000000000000000000" pitchFamily="2" charset="2"/>
              <a:buChar char="§"/>
              <a:defRPr lang="en-US" sz="14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4pPr>
            <a:lvl5pPr marL="1719263" indent="-228600" algn="l" defTabSz="914400" rtl="0" eaLnBrk="1" latinLnBrk="0" hangingPunct="1">
              <a:spcBef>
                <a:spcPts val="0"/>
              </a:spcBef>
              <a:buSzPct val="50000"/>
              <a:buFont typeface="Wingdings" panose="05000000000000000000" pitchFamily="2" charset="2"/>
              <a:buChar char="v"/>
              <a:defRPr lang="en-US" sz="1200" kern="1200">
                <a:solidFill>
                  <a:srgbClr val="4D4D4C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An aggressive patching program is required to remediate known vulnerabilities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Systems without vendor support do not have security patches available and represent a significant risk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045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Avenues of Attack - Insiders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04967" y="1692318"/>
            <a:ext cx="4517409" cy="449011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An attack at the hands of a resource with legitimate access to a corporate system/asset (employee or third party)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Most breaches involve insiders, wittingly or unwittingly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Falling victim to an email phish renders the individual “an insider” from the perspective of how the attack originated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In some cases, third parties can infiltrate an organization with the intent of levying sabotage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740" y="1692318"/>
            <a:ext cx="3260035" cy="2636597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77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224" y="914400"/>
            <a:ext cx="8000999" cy="48006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3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chemeClr val="tx1"/>
                </a:solidFill>
              </a:rPr>
              <a:t>Cybersecurity Threats/Attacks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chemeClr val="tx1"/>
                </a:solidFill>
              </a:rPr>
              <a:t>Avenues of Attack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chemeClr val="tx1"/>
                </a:solidFill>
              </a:rPr>
              <a:t>Threat Actors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88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ounded Rectangle 1"/>
          <p:cNvSpPr>
            <a:spLocks noChangeArrowheads="1"/>
          </p:cNvSpPr>
          <p:nvPr/>
        </p:nvSpPr>
        <p:spPr bwMode="auto">
          <a:xfrm>
            <a:off x="612775" y="808632"/>
            <a:ext cx="8045088" cy="781050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529C"/>
                </a:solidFill>
              </a:rPr>
              <a:t>Summary – Threat Actors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615950" y="808632"/>
            <a:ext cx="8147050" cy="781050"/>
          </a:xfrm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spcAft>
                <a:spcPts val="300"/>
              </a:spcAft>
              <a:buFontTx/>
              <a:buNone/>
              <a:defRPr/>
            </a:pPr>
            <a:r>
              <a:rPr lang="en-US" altLang="en-US" sz="1600" b="0" dirty="0">
                <a:solidFill>
                  <a:schemeClr val="bg1"/>
                </a:solidFill>
              </a:rPr>
              <a:t>The motivations, levels of threat and sophistication, and threat by industry all vary across the types of cyber attackers known as threat actors.</a:t>
            </a:r>
            <a:endParaRPr lang="en-US" altLang="en-US" b="0" dirty="0">
              <a:solidFill>
                <a:schemeClr val="tx1"/>
              </a:solidFill>
            </a:endParaRPr>
          </a:p>
          <a:p>
            <a:pPr marL="171450" lvl="1" indent="0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endParaRPr lang="en-US" altLang="en-US" sz="800" u="sng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noFill/>
        </p:spPr>
        <p:txBody>
          <a:bodyPr/>
          <a:lstStyle/>
          <a:p>
            <a:fld id="{F1739727-AA3A-427D-8871-459B039E4E86}" type="slidenum">
              <a:rPr lang="en-US" smtClean="0">
                <a:ea typeface="ＭＳ Ｐゴシック"/>
                <a:cs typeface="ＭＳ Ｐゴシック"/>
              </a:rPr>
              <a:pPr/>
              <a:t>20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775" y="1840176"/>
            <a:ext cx="79307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motivations of threat actors vary from financial gain (organized crime) to political and personal motives (nation states, hacktivists, insiders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level of sophistication often varies by threat actor, often proportional to the level of financing supporting the attackers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threat actors posing the greatest risk to utilities are generally believed to be nation states and insider threats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primary motivation to attack utilities is not financially driven (as with the retail sector), but to demonstrate the capability to inflict significant operational impact to bulk electric system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25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 – Nation State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46" y="1364775"/>
            <a:ext cx="3777462" cy="28660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1445" y="1378423"/>
            <a:ext cx="371219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Usually politically motivated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Ukraine power system was attacked twice, the second attack was much more sophisticated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China, Israel and North Korea are becoming frequent offenders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14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 - Insiders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94727" y="1433005"/>
            <a:ext cx="4636831" cy="433998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People with approved access but inappropriately using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Most breaches involve insiders, wittingly or unwittingly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Falling victim to an email phish renders the individual “an insider” from the perspective of how the attack originated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Insiders can sometimes be “planted” for the purpose of performing sabotage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597" y="1583135"/>
            <a:ext cx="3037474" cy="2456598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86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471" y="274638"/>
            <a:ext cx="8494005" cy="724429"/>
          </a:xfrm>
        </p:spPr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 – Organized Crime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490" y="1678671"/>
            <a:ext cx="4055080" cy="30107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900" y="1451637"/>
            <a:ext cx="436559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0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Normally seeking financial gain through theft</a:t>
            </a:r>
          </a:p>
          <a:p>
            <a:pPr marL="342900" indent="-342900">
              <a:spcBef>
                <a:spcPts val="10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Best funded IT organizations in the world</a:t>
            </a:r>
          </a:p>
          <a:p>
            <a:pPr marL="342900" indent="-342900">
              <a:spcBef>
                <a:spcPts val="10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Theft of personal data including credit cards, personal identifiable information (identity theft), and intellectual property (espionage) are often the motivations of organized crime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 significant ransomware attacks are from highly organized syndicates</a:t>
            </a:r>
          </a:p>
          <a:p>
            <a:pPr marL="342900" indent="-342900">
              <a:spcBef>
                <a:spcPts val="10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502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 - Hacktivist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49321" y="1670465"/>
            <a:ext cx="3640541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Believe what they are doing supports a cause or is justified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Known as cyber-terrorists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Children’s Hospital in Boston was shut down in 2015 by Anonymous via a denial of service attack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24" y="1710159"/>
            <a:ext cx="3589361" cy="2969334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047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Threat Actors – Rogue Actors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446" y="1460295"/>
            <a:ext cx="4226230" cy="33003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4842" y="1460295"/>
            <a:ext cx="354841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Looking to disrupt service or operations</a:t>
            </a:r>
          </a:p>
          <a:p>
            <a:pPr marL="342900" indent="-342900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Typically opportunistic with no specific goals</a:t>
            </a:r>
          </a:p>
          <a:p>
            <a:pPr marL="342900" indent="-342900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Typically not elaborate in their attacks</a:t>
            </a:r>
          </a:p>
          <a:p>
            <a:pPr marL="342900" indent="-342900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Often seeking personal satisfaction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743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Types of Cyber Attacks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4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ounded Rectangle 1"/>
          <p:cNvSpPr>
            <a:spLocks noChangeArrowheads="1"/>
          </p:cNvSpPr>
          <p:nvPr/>
        </p:nvSpPr>
        <p:spPr bwMode="auto">
          <a:xfrm>
            <a:off x="612775" y="685800"/>
            <a:ext cx="8045088" cy="781050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529C"/>
                </a:solidFill>
              </a:rPr>
              <a:t>Summary – Types of Cyber Attacks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615950" y="685800"/>
            <a:ext cx="8147050" cy="781050"/>
          </a:xfrm>
          <a:ln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300"/>
              </a:spcAft>
              <a:buFontTx/>
              <a:buNone/>
              <a:defRPr/>
            </a:pPr>
            <a:r>
              <a:rPr lang="en-US" altLang="en-US" sz="1600" b="0" dirty="0">
                <a:solidFill>
                  <a:schemeClr val="bg1"/>
                </a:solidFill>
              </a:rPr>
              <a:t>There are many different types of cyber attacks, and the threat landscape is continually evolving with new types of threats emerging, and variations of previous attacks creating a continually changing threat landscape, vary by industry</a:t>
            </a:r>
            <a:endParaRPr lang="en-US" altLang="en-US" b="0" dirty="0">
              <a:solidFill>
                <a:schemeClr val="tx1"/>
              </a:solidFill>
            </a:endParaRPr>
          </a:p>
          <a:p>
            <a:pPr marL="171450" lvl="1" indent="0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endParaRPr lang="en-US" altLang="en-US" sz="800" u="sng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noFill/>
        </p:spPr>
        <p:txBody>
          <a:bodyPr/>
          <a:lstStyle/>
          <a:p>
            <a:fld id="{F1739727-AA3A-427D-8871-459B039E4E86}" type="slidenum">
              <a:rPr lang="en-US" smtClean="0">
                <a:ea typeface="ＭＳ Ｐゴシック"/>
                <a:cs typeface="ＭＳ Ｐゴシック"/>
              </a:rPr>
              <a:pPr/>
              <a:t>4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775" y="1676400"/>
            <a:ext cx="804508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Cyber threats remain the same year over year while threat actors are becoming more sophisticated.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Ransomware continues to be a prevalent form of cyberattack.  These attacks often begin due to successful email phishing with the malware itself being available for purchase for $20-$30.  Executed at a large volume, even if a small fraction of victims pay the ransom (often $250-$300), it becomes a very profitable business.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KCP&amp;L has a solid mix of security tools that are very efficient in blocking nearly all known forms of malware.  We continue to work to improve the program through savvy investments.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may need to invest in additional human resources to manage those tools more effectively and respond quickly to security incidents.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need to develop and implement a data loss prevention strategy.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8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Common Cyber Attacks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04716" y="1236133"/>
            <a:ext cx="4176214" cy="238911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Malware</a:t>
            </a:r>
          </a:p>
          <a:p>
            <a:pPr marL="573088" lvl="1" indent="-285750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Broad term that encompasses many varieties of attacks of varying levels of sophistication, risk, and harm </a:t>
            </a:r>
          </a:p>
          <a:p>
            <a:pPr marL="920751" lvl="2" indent="-285750">
              <a:spcBef>
                <a:spcPts val="600"/>
              </a:spcBef>
            </a:pPr>
            <a:r>
              <a:rPr lang="en-US" sz="1400" dirty="0">
                <a:solidFill>
                  <a:schemeClr val="tx1"/>
                </a:solidFill>
              </a:rPr>
              <a:t>described as </a:t>
            </a:r>
            <a:r>
              <a:rPr lang="en-US" sz="1400" dirty="0" err="1">
                <a:solidFill>
                  <a:schemeClr val="tx1"/>
                </a:solidFill>
              </a:rPr>
              <a:t>trojans</a:t>
            </a:r>
            <a:r>
              <a:rPr lang="en-US" sz="1400" dirty="0">
                <a:solidFill>
                  <a:schemeClr val="tx1"/>
                </a:solidFill>
              </a:rPr>
              <a:t>, viruses, worms</a:t>
            </a:r>
          </a:p>
          <a:p>
            <a:pPr marL="920751" lvl="2" indent="-285750">
              <a:spcBef>
                <a:spcPts val="600"/>
              </a:spcBef>
            </a:pPr>
            <a:r>
              <a:rPr lang="en-US" sz="1400" dirty="0">
                <a:solidFill>
                  <a:schemeClr val="tx1"/>
                </a:solidFill>
              </a:rPr>
              <a:t>installed on individual workstations, network storage, and removable media (e.g. storage cards, thumb drives)</a:t>
            </a:r>
          </a:p>
          <a:p>
            <a:pPr marL="573088" lvl="1" indent="-285750"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</a:rPr>
              <a:t>Dangerous examples:</a:t>
            </a:r>
          </a:p>
          <a:p>
            <a:pPr marL="920751" lvl="2" indent="-285750">
              <a:spcBef>
                <a:spcPts val="600"/>
              </a:spcBef>
            </a:pPr>
            <a:r>
              <a:rPr lang="en-US" sz="1400" i="1" dirty="0" err="1">
                <a:solidFill>
                  <a:schemeClr val="tx1"/>
                </a:solidFill>
              </a:rPr>
              <a:t>Keyloggers</a:t>
            </a:r>
            <a:r>
              <a:rPr lang="en-US" sz="1400" dirty="0">
                <a:solidFill>
                  <a:schemeClr val="tx1"/>
                </a:solidFill>
              </a:rPr>
              <a:t> - capture all user keystrokes to allow an attacker undetected access (used in the Ukraine attack)</a:t>
            </a:r>
          </a:p>
          <a:p>
            <a:pPr marL="920751" lvl="2" indent="-285750">
              <a:spcBef>
                <a:spcPts val="600"/>
              </a:spcBef>
            </a:pPr>
            <a:r>
              <a:rPr lang="en-US" sz="1400" i="1" dirty="0">
                <a:solidFill>
                  <a:schemeClr val="tx1"/>
                </a:solidFill>
              </a:rPr>
              <a:t>Ransomware</a:t>
            </a:r>
            <a:r>
              <a:rPr lang="en-US" sz="1400" dirty="0">
                <a:solidFill>
                  <a:schemeClr val="tx1"/>
                </a:solidFill>
              </a:rPr>
              <a:t> - locks a workstation and often encrypts the files making them inaccessible,  demands a ransom to receive an electronic key to unlock</a:t>
            </a:r>
          </a:p>
        </p:txBody>
      </p:sp>
      <p:pic>
        <p:nvPicPr>
          <p:cNvPr id="1026" name="Picture 2" descr="C:\Users\clk1261\Pictures\malw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81" y="1528546"/>
            <a:ext cx="412187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lk1261\Pictures\keylog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62" y="3357346"/>
            <a:ext cx="1842447" cy="176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clk1261\Pictures\ransomwar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176" y="3360753"/>
            <a:ext cx="2251885" cy="176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8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Common Cyber Attacks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18364" y="1113301"/>
            <a:ext cx="4176214" cy="4067700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Denial of Service (</a:t>
            </a:r>
            <a:r>
              <a:rPr lang="en-US" sz="2200" dirty="0" err="1">
                <a:solidFill>
                  <a:schemeClr val="tx1"/>
                </a:solidFill>
              </a:rPr>
              <a:t>DDoS</a:t>
            </a:r>
            <a:r>
              <a:rPr lang="en-US" sz="2200" dirty="0">
                <a:solidFill>
                  <a:schemeClr val="tx1"/>
                </a:solidFill>
              </a:rPr>
              <a:t>)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Flooding of internet access point (network) to effectively shutoff inbound/outbound access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Now a very common approach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Readily “available for hire”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We have experienced these “attacks” several times on a limited basis and have successfully defended ourselves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Have tools and services in place to address based on severity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Metrics in place to monitor trending over time</a:t>
            </a:r>
          </a:p>
        </p:txBody>
      </p:sp>
      <p:pic>
        <p:nvPicPr>
          <p:cNvPr id="5123" name="Picture 3" descr="C:\Users\clk1261\Pictures\flo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73" y="1405718"/>
            <a:ext cx="4035666" cy="268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clk1261\Pictures\ddo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73" y="3193580"/>
            <a:ext cx="4035666" cy="191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Common Cyber Attacks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04716" y="1236133"/>
            <a:ext cx="4176214" cy="40677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Password Attacks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A brute force approach that attempts to “figure out” a user password through an iterative, automated persistence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Best mitigations include account lock-outs upon failed attempts, minimum password complexity, and multiple layers of authentication</a:t>
            </a:r>
          </a:p>
          <a:p>
            <a:pPr indent="-398462"/>
            <a:r>
              <a:rPr lang="en-US" dirty="0">
                <a:solidFill>
                  <a:schemeClr val="tx1"/>
                </a:solidFill>
              </a:rPr>
              <a:t>Phishing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Still the most common and effective way to deliver malware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Having a good email scanning solution is imperative</a:t>
            </a:r>
          </a:p>
        </p:txBody>
      </p:sp>
      <p:sp>
        <p:nvSpPr>
          <p:cNvPr id="4" name="Rectangle 3"/>
          <p:cNvSpPr/>
          <p:nvPr/>
        </p:nvSpPr>
        <p:spPr>
          <a:xfrm>
            <a:off x="4203510" y="4981433"/>
            <a:ext cx="4776717" cy="6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clk1261\Pictures\passwor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558" y="1127519"/>
            <a:ext cx="3280011" cy="24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43265" y="3261815"/>
            <a:ext cx="128015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i="1" dirty="0" err="1"/>
              <a:t>goroyals</a:t>
            </a:r>
            <a:endParaRPr lang="en-US" sz="2400" b="1" i="1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55" y="3930271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43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clk1261\Pictures\poisonpi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932" y="3425592"/>
            <a:ext cx="4476465" cy="206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lk1261\Pictures\insiderthre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748" y="1523215"/>
            <a:ext cx="2753649" cy="249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Common Cyber Attacks</a:t>
            </a:r>
          </a:p>
        </p:txBody>
      </p:sp>
      <p:pic>
        <p:nvPicPr>
          <p:cNvPr id="2050" name="Picture 2" descr="C:\Users\clk1261\Pictures\snowd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305" y="1523216"/>
            <a:ext cx="3214048" cy="249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04716" y="1236133"/>
            <a:ext cx="4176214" cy="40677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Insider Threat/Attack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An attack at the hands of a resource with legitimate access to a corporate system/asset (employee or third party)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Background checks are best example of prevention/mitigation but many insiders have no past record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Multi-factor access and continuous monitoring of access and activities is required</a:t>
            </a:r>
          </a:p>
        </p:txBody>
      </p:sp>
      <p:sp>
        <p:nvSpPr>
          <p:cNvPr id="4" name="Rectangle 3"/>
          <p:cNvSpPr/>
          <p:nvPr/>
        </p:nvSpPr>
        <p:spPr>
          <a:xfrm>
            <a:off x="4203510" y="4981433"/>
            <a:ext cx="4776717" cy="6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33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529C"/>
                </a:solidFill>
              </a:rPr>
              <a:t>Common Cyber Attacks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9308" y="1236133"/>
            <a:ext cx="4176214" cy="4067700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Advanced Persistent Threat (APT)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Involves carefully planned planting of seed(s), often forms of malware that will be harvested/exploited at a future point</a:t>
            </a:r>
          </a:p>
          <a:p>
            <a:pPr marL="573088" lvl="1" indent="-285750"/>
            <a:r>
              <a:rPr lang="en-US" dirty="0">
                <a:solidFill>
                  <a:schemeClr val="tx1"/>
                </a:solidFill>
              </a:rPr>
              <a:t>Typically occurs over a long period of time until attacker is “ready” to initiate attack</a:t>
            </a:r>
          </a:p>
        </p:txBody>
      </p:sp>
      <p:pic>
        <p:nvPicPr>
          <p:cNvPr id="6146" name="Picture 2" descr="C:\Users\clk1261\Pictures\a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93" y="1447800"/>
            <a:ext cx="3557410" cy="245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</p:spPr>
        <p:txBody>
          <a:bodyPr/>
          <a:lstStyle/>
          <a:p>
            <a:fld id="{B044824F-EBE0-443F-8A8F-F64816AF04D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8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1457</Words>
  <Application>Microsoft Office PowerPoint</Application>
  <PresentationFormat>On-screen Show (4:3)</PresentationFormat>
  <Paragraphs>176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ＭＳ Ｐゴシック</vt:lpstr>
      <vt:lpstr>Arial</vt:lpstr>
      <vt:lpstr>Calibri</vt:lpstr>
      <vt:lpstr>Wingdings</vt:lpstr>
      <vt:lpstr>Office Theme</vt:lpstr>
      <vt:lpstr>PowerPoint Presentation</vt:lpstr>
      <vt:lpstr>Content</vt:lpstr>
      <vt:lpstr>Types of Cyber Attacks</vt:lpstr>
      <vt:lpstr>Summary – Types of Cyber Attacks</vt:lpstr>
      <vt:lpstr>Common Cyber Attacks</vt:lpstr>
      <vt:lpstr>Common Cyber Attacks</vt:lpstr>
      <vt:lpstr>Common Cyber Attacks</vt:lpstr>
      <vt:lpstr>Common Cyber Attacks</vt:lpstr>
      <vt:lpstr>Common Cyber Attacks</vt:lpstr>
      <vt:lpstr>EEI Industry Threat Model</vt:lpstr>
      <vt:lpstr>Avenues of Attack</vt:lpstr>
      <vt:lpstr>Summary – Avenues of Attack</vt:lpstr>
      <vt:lpstr>Avenues of Attack – Third Party</vt:lpstr>
      <vt:lpstr>Avenues of Attack - Email</vt:lpstr>
      <vt:lpstr>Avenues of Attack – Use of Web</vt:lpstr>
      <vt:lpstr>Avenues of Attack – Social Engineering</vt:lpstr>
      <vt:lpstr>Avenues of Attack - Vulnerabilities</vt:lpstr>
      <vt:lpstr>Avenues of Attack - Insiders</vt:lpstr>
      <vt:lpstr>Threat Actors</vt:lpstr>
      <vt:lpstr>Summary – Threat Actors</vt:lpstr>
      <vt:lpstr>Threat Actors – Nation State</vt:lpstr>
      <vt:lpstr>Threat Actors - Insiders</vt:lpstr>
      <vt:lpstr>Threat Actors – Organized Crime</vt:lpstr>
      <vt:lpstr>Threat Actors - Hacktivist</vt:lpstr>
      <vt:lpstr>Threat Actors – Rogue Actors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2012-08-24T00:53:15Z</dcterms:created>
  <dcterms:modified xsi:type="dcterms:W3CDTF">2017-12-12T22:34:02Z</dcterms:modified>
</cp:coreProperties>
</file>