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6036" r:id="rId5"/>
    <p:sldId id="2147376058" r:id="rId6"/>
    <p:sldId id="2147376045" r:id="rId7"/>
    <p:sldId id="2147376042" r:id="rId8"/>
    <p:sldId id="2147376043" r:id="rId9"/>
    <p:sldId id="2147376057" r:id="rId10"/>
    <p:sldId id="2147376056" r:id="rId11"/>
    <p:sldId id="282" r:id="rId12"/>
    <p:sldId id="267" r:id="rId13"/>
    <p:sldId id="2147376059" r:id="rId14"/>
    <p:sldId id="270" r:id="rId15"/>
    <p:sldId id="2147376060" r:id="rId16"/>
    <p:sldId id="275" r:id="rId17"/>
    <p:sldId id="2147376061" r:id="rId18"/>
    <p:sldId id="287" r:id="rId19"/>
    <p:sldId id="2147376039" r:id="rId20"/>
    <p:sldId id="290" r:id="rId21"/>
    <p:sldId id="2147376040" r:id="rId22"/>
    <p:sldId id="289" r:id="rId23"/>
    <p:sldId id="2147376044" r:id="rId24"/>
    <p:sldId id="1279" r:id="rId25"/>
    <p:sldId id="2147376052" r:id="rId26"/>
    <p:sldId id="2147376063" r:id="rId27"/>
    <p:sldId id="2147376064" r:id="rId28"/>
    <p:sldId id="2147376065" r:id="rId29"/>
    <p:sldId id="2147376062" r:id="rId30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D4BD25-99A0-3034-4C4E-024AEA2DB2E2}" name="Ashley Maddox" initials="AM" userId="S::Ashley.Maddox@evergy.com::f85f6bdb-27d3-4589-b0ac-95e02c14002c" providerId="AD"/>
  <p188:author id="{6B894D41-7B76-EB0D-A310-6F601DED407E}" name="Kevin Bryant" initials="KB" userId="S::kevin.bryant@evergy.com::0cb1645c-dee6-49e6-9096-ba40d04c05ef" providerId="AD"/>
  <p188:author id="{B5CCE0F1-3BBB-F3B2-053C-1276E6D05788}" name="Sarah Gott" initials="SG" userId="S::Sarah.Gott@evergy.com::f7cb6a18-c20d-4f18-bb3d-f97ac05721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" initials="A" lastIdx="87" clrIdx="0">
    <p:extLst>
      <p:ext uri="{19B8F6BF-5375-455C-9EA6-DF929625EA0E}">
        <p15:presenceInfo xmlns:p15="http://schemas.microsoft.com/office/powerpoint/2012/main" userId="S::Ashley.Maddox@evergy.com::f85f6bdb-27d3-4589-b0ac-95e02c14002c" providerId="AD"/>
      </p:ext>
    </p:extLst>
  </p:cmAuthor>
  <p:cmAuthor id="2" name="Bridget Loveless" initials="BL" lastIdx="2" clrIdx="1">
    <p:extLst>
      <p:ext uri="{19B8F6BF-5375-455C-9EA6-DF929625EA0E}">
        <p15:presenceInfo xmlns:p15="http://schemas.microsoft.com/office/powerpoint/2012/main" userId="S::Bridget.Loveless@evergy.com::afa840e2-ee14-43e5-9080-d8489d22a375" providerId="AD"/>
      </p:ext>
    </p:extLst>
  </p:cmAuthor>
  <p:cmAuthor id="3" name="Kayla Messamore" initials="KM" lastIdx="4" clrIdx="2">
    <p:extLst>
      <p:ext uri="{19B8F6BF-5375-455C-9EA6-DF929625EA0E}">
        <p15:presenceInfo xmlns:p15="http://schemas.microsoft.com/office/powerpoint/2012/main" userId="S::kayla.messamore@evergy.com::789b78dd-3ba5-4eec-b1a2-b944740a4ddb" providerId="AD"/>
      </p:ext>
    </p:extLst>
  </p:cmAuthor>
  <p:cmAuthor id="4" name="Kevin Bryant" initials="KB" lastIdx="19" clrIdx="3">
    <p:extLst>
      <p:ext uri="{19B8F6BF-5375-455C-9EA6-DF929625EA0E}">
        <p15:presenceInfo xmlns:p15="http://schemas.microsoft.com/office/powerpoint/2012/main" userId="S::kevin.bryant@evergy.com::0cb1645c-dee6-49e6-9096-ba40d04c05ef" providerId="AD"/>
      </p:ext>
    </p:extLst>
  </p:cmAuthor>
  <p:cmAuthor id="5" name="Angela Cool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5C940"/>
    <a:srgbClr val="105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t" userId="f7cb6a18-c20d-4f18-bb3d-f97ac0572150" providerId="ADAL" clId="{4177580E-CCB4-43D7-8EF7-11FF6144DA62}"/>
    <pc:docChg chg="modSld">
      <pc:chgData name="Sarah Gott" userId="f7cb6a18-c20d-4f18-bb3d-f97ac0572150" providerId="ADAL" clId="{4177580E-CCB4-43D7-8EF7-11FF6144DA62}" dt="2023-08-22T17:57:39.398" v="8" actId="207"/>
      <pc:docMkLst>
        <pc:docMk/>
      </pc:docMkLst>
      <pc:sldChg chg="addSp modSp mod">
        <pc:chgData name="Sarah Gott" userId="f7cb6a18-c20d-4f18-bb3d-f97ac0572150" providerId="ADAL" clId="{4177580E-CCB4-43D7-8EF7-11FF6144DA62}" dt="2023-08-22T17:57:39.398" v="8" actId="207"/>
        <pc:sldMkLst>
          <pc:docMk/>
          <pc:sldMk cId="1285339113" sldId="290"/>
        </pc:sldMkLst>
        <pc:spChg chg="add mod">
          <ac:chgData name="Sarah Gott" userId="f7cb6a18-c20d-4f18-bb3d-f97ac0572150" providerId="ADAL" clId="{4177580E-CCB4-43D7-8EF7-11FF6144DA62}" dt="2023-08-22T17:57:39.398" v="8" actId="207"/>
          <ac:spMkLst>
            <pc:docMk/>
            <pc:sldMk cId="1285339113" sldId="290"/>
            <ac:spMk id="6" creationId="{7BEC0F95-8B16-35CB-C62A-B3FD2BB0D104}"/>
          </ac:spMkLst>
        </pc:spChg>
      </pc:sldChg>
    </pc:docChg>
  </pc:docChgLst>
  <pc:docChgLst>
    <pc:chgData name="Sarah Gott" userId="f7cb6a18-c20d-4f18-bb3d-f97ac0572150" providerId="ADAL" clId="{29E2ACF5-2689-4AC5-B35E-1E18F8B76EA2}"/>
    <pc:docChg chg="custSel modSld">
      <pc:chgData name="Sarah Gott" userId="f7cb6a18-c20d-4f18-bb3d-f97ac0572150" providerId="ADAL" clId="{29E2ACF5-2689-4AC5-B35E-1E18F8B76EA2}" dt="2023-08-22T17:55:14.014" v="1" actId="478"/>
      <pc:docMkLst>
        <pc:docMk/>
      </pc:docMkLst>
      <pc:sldChg chg="addSp delSp mod">
        <pc:chgData name="Sarah Gott" userId="f7cb6a18-c20d-4f18-bb3d-f97ac0572150" providerId="ADAL" clId="{29E2ACF5-2689-4AC5-B35E-1E18F8B76EA2}" dt="2023-08-22T17:55:14.014" v="1" actId="478"/>
        <pc:sldMkLst>
          <pc:docMk/>
          <pc:sldMk cId="1285339113" sldId="290"/>
        </pc:sldMkLst>
        <pc:spChg chg="add del">
          <ac:chgData name="Sarah Gott" userId="f7cb6a18-c20d-4f18-bb3d-f97ac0572150" providerId="ADAL" clId="{29E2ACF5-2689-4AC5-B35E-1E18F8B76EA2}" dt="2023-08-22T17:55:14.014" v="1" actId="478"/>
          <ac:spMkLst>
            <pc:docMk/>
            <pc:sldMk cId="1285339113" sldId="290"/>
            <ac:spMk id="6" creationId="{9CAA521B-DEDD-0156-F534-6630111D7D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7499C5-1D20-DA4B-9080-B1F6D4CD7577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58530-63E0-D14A-9982-07F1477B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C72B13-C5EE-ED4A-BF44-E075AF687C07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FE8FC6-C739-EA44-B6B3-43772354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E8FC6-C739-EA44-B6B3-43772354D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vergy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24" y="5689600"/>
            <a:ext cx="2855347" cy="659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/>
          <a:stretch/>
        </p:blipFill>
        <p:spPr>
          <a:xfrm>
            <a:off x="0" y="798975"/>
            <a:ext cx="4997753" cy="541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029" y="1180490"/>
            <a:ext cx="5936342" cy="2969088"/>
          </a:xfrm>
          <a:prstGeom prst="rect">
            <a:avLst/>
          </a:prstGeom>
        </p:spPr>
        <p:txBody>
          <a:bodyPr anchor="b"/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29" y="4432259"/>
            <a:ext cx="5936342" cy="6657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vergy 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15943" r="-178" b="-4209"/>
          <a:stretch/>
        </p:blipFill>
        <p:spPr>
          <a:xfrm>
            <a:off x="0" y="7031"/>
            <a:ext cx="7387772" cy="5203598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flipH="1">
            <a:off x="7387772" y="1032310"/>
            <a:ext cx="4804228" cy="582569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592" y="1709738"/>
            <a:ext cx="6649944" cy="285273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92" y="4733472"/>
            <a:ext cx="6649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/>
          <a:stretch/>
        </p:blipFill>
        <p:spPr>
          <a:xfrm>
            <a:off x="8299938" y="5904905"/>
            <a:ext cx="3610052" cy="82622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E2E3A-EEAB-4909-9CDC-DB549F2A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A7EAAC-0FAA-4B89-B292-59C62627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6074"/>
          <a:stretch/>
        </p:blipFill>
        <p:spPr>
          <a:xfrm>
            <a:off x="-1" y="0"/>
            <a:ext cx="7387771" cy="49807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8592" y="1709738"/>
            <a:ext cx="6649944" cy="285273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28592" y="4733472"/>
            <a:ext cx="6649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7387772" y="1032310"/>
            <a:ext cx="4804228" cy="582569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/>
          <a:stretch/>
        </p:blipFill>
        <p:spPr>
          <a:xfrm>
            <a:off x="8299938" y="5904905"/>
            <a:ext cx="3610052" cy="82622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B2609E-6AAC-4BEF-85C0-391F80A29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E54DBB-F090-44BF-AA58-6008CA790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vergy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221365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2477" y="483737"/>
            <a:ext cx="10664641" cy="800046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02477" y="1366971"/>
            <a:ext cx="10664641" cy="4642637"/>
          </a:xfrm>
          <a:prstGeom prst="rect">
            <a:avLst/>
          </a:prstGeom>
        </p:spPr>
        <p:txBody>
          <a:bodyPr/>
          <a:lstStyle>
            <a:lvl1pPr>
              <a:defRPr lang="en-US" sz="180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marL="512763" lvl="1">
              <a:buChar char="–"/>
            </a:pPr>
            <a:r>
              <a:rPr lang="en-US"/>
              <a:t>Second level</a:t>
            </a:r>
          </a:p>
          <a:p>
            <a:pPr marL="747713" lvl="2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marL="1039813" lvl="3">
              <a:buChar char="–"/>
            </a:pPr>
            <a:r>
              <a:rPr lang="en-US"/>
              <a:t>Fourth level</a:t>
            </a:r>
          </a:p>
          <a:p>
            <a:pPr marL="1274763" lvl="4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0" y="472163"/>
            <a:ext cx="751376" cy="407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65" y="6300890"/>
            <a:ext cx="2057853" cy="4126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C9823F-FB6C-40A0-AF23-7BB217698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A341E3-3122-4A57-BD01-26861E010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285673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vergy Cop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3"/>
          <a:stretch/>
        </p:blipFill>
        <p:spPr>
          <a:xfrm>
            <a:off x="274320" y="478715"/>
            <a:ext cx="586939" cy="392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595308"/>
            <a:ext cx="10687147" cy="3752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9862724-B6B8-4DFC-944A-690ED697F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5674"/>
            <a:ext cx="6708913" cy="365125"/>
          </a:xfrm>
          <a:prstGeom prst="rect">
            <a:avLst/>
          </a:prstGeom>
        </p:spPr>
        <p:txBody>
          <a:bodyPr anchor="ctr"/>
          <a:lstStyle>
            <a:lvl1pPr>
              <a:defRPr sz="1050" i="1"/>
            </a:lvl1pPr>
          </a:lstStyle>
          <a:p>
            <a:r>
              <a:rPr lang="en-US" altLang="en-US"/>
              <a:t>Board of Directors Strategy Meeting – August 31-September 1, 2022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1154AF-2BEB-4C9D-A4FD-654AC817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013450"/>
            <a:ext cx="6938963" cy="2714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en-US"/>
              <a:t>Note: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E44430-4A79-4FA9-A224-5FD4ECA524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463" y="5424488"/>
            <a:ext cx="10687050" cy="369887"/>
          </a:xfrm>
          <a:prstGeom prst="rect">
            <a:avLst/>
          </a:prstGeom>
          <a:solidFill>
            <a:srgbClr val="004E9A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major takeaway</a:t>
            </a:r>
          </a:p>
        </p:txBody>
      </p:sp>
    </p:spTree>
    <p:extLst>
      <p:ext uri="{BB962C8B-B14F-4D97-AF65-F5344CB8AC3E}">
        <p14:creationId xmlns:p14="http://schemas.microsoft.com/office/powerpoint/2010/main" val="55592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vergy 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3274"/>
          <a:stretch/>
        </p:blipFill>
        <p:spPr>
          <a:xfrm>
            <a:off x="0" y="-8691"/>
            <a:ext cx="8534163" cy="45711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28592" y="1709740"/>
            <a:ext cx="6649944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28592" y="4733474"/>
            <a:ext cx="6649944" cy="984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ight Triangle 13"/>
          <p:cNvSpPr/>
          <p:nvPr userDrawn="1"/>
        </p:nvSpPr>
        <p:spPr>
          <a:xfrm flipH="1">
            <a:off x="7387773" y="2456738"/>
            <a:ext cx="4804228" cy="44099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63" y="6187073"/>
            <a:ext cx="3062956" cy="5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/>
          <a:stretch/>
        </p:blipFill>
        <p:spPr>
          <a:xfrm>
            <a:off x="0" y="372535"/>
            <a:ext cx="3593558" cy="383892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62401" y="1938859"/>
            <a:ext cx="6574971" cy="141394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2400" y="3468914"/>
            <a:ext cx="6574971" cy="263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32D9-BAA2-4D7D-B8FA-3DDFA91D2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DA9CEA-8382-49F7-8D78-C2AD936E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vergy Cop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84" y="6256120"/>
            <a:ext cx="1970309" cy="45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595308"/>
            <a:ext cx="10687147" cy="4505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33670" y="1595308"/>
            <a:ext cx="10687147" cy="4505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Subhead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541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33463" y="999878"/>
            <a:ext cx="106870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33670" y="1595308"/>
            <a:ext cx="10687147" cy="4505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84" y="6256120"/>
            <a:ext cx="1970309" cy="4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Subhead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541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33463" y="999878"/>
            <a:ext cx="106870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33670" y="1595308"/>
            <a:ext cx="10687147" cy="4505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3670" y="159530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217" y="159530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84" y="6256120"/>
            <a:ext cx="1970309" cy="4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2 Column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3670" y="159530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9217" y="159530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01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Large photo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7387772" y="1032310"/>
            <a:ext cx="4804228" cy="582569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7055"/>
            <a:ext cx="556977" cy="4025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670" y="6285674"/>
            <a:ext cx="670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en-US"/>
              <a:t>Ops Huddle / June 5th,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84" y="6256120"/>
            <a:ext cx="1970309" cy="4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C9CBFA8-CBBD-4AAC-BB22-49B50C7D01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53233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C9CBFA8-CBBD-4AAC-BB22-49B50C7D0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CEBFEA-5B26-499A-8CB7-14642526ED6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882438" y="6705600"/>
            <a:ext cx="3667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A8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592874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52" r:id="rId7"/>
    <p:sldLayoutId id="2147483665" r:id="rId8"/>
    <p:sldLayoutId id="2147483666" r:id="rId9"/>
    <p:sldLayoutId id="2147483651" r:id="rId10"/>
    <p:sldLayoutId id="2147483658" r:id="rId11"/>
    <p:sldLayoutId id="2147483682" r:id="rId12"/>
    <p:sldLayoutId id="2147483716" r:id="rId13"/>
    <p:sldLayoutId id="214748371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A598F7-9ECA-4930-92A4-CF94B04368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A598F7-9ECA-4930-92A4-CF94B0436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6904" y="1180490"/>
            <a:ext cx="6096467" cy="1997608"/>
          </a:xfrm>
        </p:spPr>
        <p:txBody>
          <a:bodyPr vert="horz"/>
          <a:lstStyle/>
          <a:p>
            <a:r>
              <a:rPr lang="en-US" sz="4800" dirty="0"/>
              <a:t>Iatan </a:t>
            </a:r>
            <a:br>
              <a:rPr lang="en-US" sz="4800" dirty="0"/>
            </a:br>
            <a:r>
              <a:rPr lang="en-US" sz="4800" dirty="0"/>
              <a:t>Generating Station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3BF1D5-4DBD-4BEA-94B2-A531B7041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6904" y="3562355"/>
            <a:ext cx="6518786" cy="2248510"/>
          </a:xfrm>
        </p:spPr>
        <p:txBody>
          <a:bodyPr/>
          <a:lstStyle/>
          <a:p>
            <a:r>
              <a:rPr lang="en-US" dirty="0"/>
              <a:t>Mark Howell - Sr. Director, Iatan &amp; Lake Road</a:t>
            </a:r>
          </a:p>
          <a:p>
            <a:r>
              <a:rPr lang="en-US" dirty="0"/>
              <a:t>Jared Morrison – Director, Environmental Services</a:t>
            </a:r>
          </a:p>
          <a:p>
            <a:endParaRPr lang="en-US" dirty="0"/>
          </a:p>
          <a:p>
            <a:r>
              <a:rPr lang="en-US" dirty="0"/>
              <a:t>August 21, 2023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E0771-9C27-E49E-9945-289583F9C055}"/>
              </a:ext>
            </a:extLst>
          </p:cNvPr>
          <p:cNvSpPr txBox="1"/>
          <p:nvPr/>
        </p:nvSpPr>
        <p:spPr>
          <a:xfrm>
            <a:off x="10752542" y="6627168"/>
            <a:ext cx="14394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Restricted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188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Iatan is one of the cleanest coal stations in the country</a:t>
            </a:r>
          </a:p>
          <a:p>
            <a:r>
              <a:rPr lang="en-US" dirty="0"/>
              <a:t>Flue Gas Desulfurization (FGD) system removes greater than 95% of the Sulfur Dioxide (SO2) in the flue gas</a:t>
            </a:r>
          </a:p>
          <a:p>
            <a:r>
              <a:rPr lang="en-US" dirty="0"/>
              <a:t>Selective Catalytic Reduction (SCR) removes 66 % on Iatan 1 and 50% on Iatan 2 of the Nitrous Oxide (NOx)</a:t>
            </a:r>
          </a:p>
          <a:p>
            <a:r>
              <a:rPr lang="en-US" dirty="0"/>
              <a:t>Mercury (Hg) is removed with Powder Activated Carbon (PAC) and Flue Gas Desulfurization (FGD) to greater than 90%</a:t>
            </a:r>
          </a:p>
          <a:p>
            <a:r>
              <a:rPr lang="en-US" dirty="0"/>
              <a:t>Particulate is controlled with Fabric Filters with greater than 99% ash removal efficiency</a:t>
            </a:r>
          </a:p>
          <a:p>
            <a:r>
              <a:rPr lang="en-US" dirty="0"/>
              <a:t>Iatan Air Quality Control System (AQCS) and Unit 2 were designed as Zero Liquid Discharge (ZLD) facilities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Iatan is one of the cleanest coal stations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159988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81E20808-92E2-4F9E-8021-AF0EFDB3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39" y="507489"/>
            <a:ext cx="8339022" cy="57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5EE45766-0112-4B18-91C3-72E0B467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552701"/>
            <a:ext cx="62865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U1 SCR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E0679B52-493C-4241-98DF-7CBE52C8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6" y="1609726"/>
            <a:ext cx="6953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>
                <a:solidFill>
                  <a:schemeClr val="bg1"/>
                </a:solidFill>
              </a:rPr>
              <a:t>U2 Boiler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0821C9F2-AE0D-416D-B39E-A63BCDA61E9D}"/>
              </a:ext>
            </a:extLst>
          </p:cNvPr>
          <p:cNvSpPr txBox="1">
            <a:spLocks noChangeArrowheads="1"/>
          </p:cNvSpPr>
          <p:nvPr/>
        </p:nvSpPr>
        <p:spPr bwMode="auto">
          <a:xfrm rot="-1296289">
            <a:off x="5502276" y="2977271"/>
            <a:ext cx="130492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highlight>
                  <a:srgbClr val="FFFF00"/>
                </a:highlight>
              </a:rPr>
              <a:t>  </a:t>
            </a: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Fabric Filters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</a:rPr>
              <a:t>     </a:t>
            </a: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U1 </a:t>
            </a:r>
            <a:r>
              <a:rPr lang="en-US" altLang="en-US" sz="900" b="1" dirty="0">
                <a:solidFill>
                  <a:srgbClr val="FF0000"/>
                </a:solidFill>
              </a:rPr>
              <a:t>                 </a:t>
            </a: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U2</a:t>
            </a: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C3401C7F-BA69-4046-ADD5-6E0AFB19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561" y="871635"/>
            <a:ext cx="6953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highlight>
                  <a:srgbClr val="FFFF00"/>
                </a:highlight>
              </a:rPr>
              <a:t>New Chimney</a:t>
            </a:r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30900A66-D4A2-4E7A-88B4-7814B967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352425"/>
            <a:ext cx="3619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U1</a:t>
            </a: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5F5EB9CE-9569-48AA-9182-7D14BAA7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14325"/>
            <a:ext cx="3619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solidFill>
                  <a:schemeClr val="bg1"/>
                </a:solidFill>
              </a:rPr>
              <a:t>U2</a:t>
            </a:r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D42E655F-1DB1-4A43-BFBE-8510C864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514976"/>
            <a:ext cx="762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Ammonia Tanks</a:t>
            </a:r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7C5D7746-7F7B-4A36-9352-7E78F9EC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3886201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Reagent Prep Building</a:t>
            </a:r>
          </a:p>
        </p:txBody>
      </p:sp>
      <p:sp>
        <p:nvSpPr>
          <p:cNvPr id="16396" name="Text Box 14">
            <a:extLst>
              <a:ext uri="{FF2B5EF4-FFF2-40B4-BE49-F238E27FC236}">
                <a16:creationId xmlns:a16="http://schemas.microsoft.com/office/drawing/2014/main" id="{30E792A7-1E24-41D6-A93D-6D9FE945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020" y="1478248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highlight>
                  <a:srgbClr val="FFFF00"/>
                </a:highlight>
              </a:rPr>
              <a:t>U2 Cooling Towers</a:t>
            </a:r>
          </a:p>
        </p:txBody>
      </p:sp>
      <p:sp>
        <p:nvSpPr>
          <p:cNvPr id="16398" name="Text Box 16">
            <a:extLst>
              <a:ext uri="{FF2B5EF4-FFF2-40B4-BE49-F238E27FC236}">
                <a16:creationId xmlns:a16="http://schemas.microsoft.com/office/drawing/2014/main" id="{F75EFCF3-D4B9-4EE0-9211-52E7C51C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1" y="2276476"/>
            <a:ext cx="4857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U2 SCR</a:t>
            </a:r>
          </a:p>
        </p:txBody>
      </p:sp>
      <p:sp>
        <p:nvSpPr>
          <p:cNvPr id="16401" name="Text Box 19">
            <a:extLst>
              <a:ext uri="{FF2B5EF4-FFF2-40B4-BE49-F238E27FC236}">
                <a16:creationId xmlns:a16="http://schemas.microsoft.com/office/drawing/2014/main" id="{AE89C663-D16E-478C-A6C1-320383F4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1" y="2419351"/>
            <a:ext cx="6953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b="1" dirty="0">
                <a:solidFill>
                  <a:srgbClr val="FF0000"/>
                </a:solidFill>
                <a:highlight>
                  <a:srgbClr val="FFFF00"/>
                </a:highlight>
              </a:rPr>
              <a:t>U1 Boiler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D86B641-0A4C-EA9F-9CDD-27954B370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7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7E5523B-0427-9AEF-9946-9BEAB6DE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276838"/>
            <a:ext cx="460513" cy="365125"/>
          </a:xfrm>
        </p:spPr>
        <p:txBody>
          <a:bodyPr/>
          <a:lstStyle/>
          <a:p>
            <a:fld id="{8B769522-718C-ED48-AC44-053BD883F6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69AB0F-E1F8-17F4-44FC-8CB049EA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0" y="419154"/>
            <a:ext cx="10687147" cy="853054"/>
          </a:xfrm>
        </p:spPr>
        <p:txBody>
          <a:bodyPr/>
          <a:lstStyle/>
          <a:p>
            <a:r>
              <a:rPr lang="en-US" dirty="0"/>
              <a:t>Iatan AQCS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3D22B-618C-103A-A374-4D83AAC47D88}"/>
              </a:ext>
            </a:extLst>
          </p:cNvPr>
          <p:cNvSpPr txBox="1"/>
          <p:nvPr/>
        </p:nvSpPr>
        <p:spPr>
          <a:xfrm>
            <a:off x="238125" y="2276476"/>
            <a:ext cx="795545" cy="41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operation in 1980.  694 MW net generation</a:t>
            </a:r>
          </a:p>
          <a:p>
            <a:r>
              <a:rPr lang="en-US" dirty="0"/>
              <a:t>Babcock &amp; Wilcox Subcritical Boiler </a:t>
            </a:r>
          </a:p>
          <a:p>
            <a:r>
              <a:rPr lang="en-US" dirty="0"/>
              <a:t>General Electric Turbine/Generator</a:t>
            </a:r>
          </a:p>
          <a:p>
            <a:r>
              <a:rPr lang="en-US" dirty="0"/>
              <a:t>Unit 1 burns approximately 8,500 tons of coal per day</a:t>
            </a:r>
          </a:p>
          <a:p>
            <a:r>
              <a:rPr lang="en-US" dirty="0"/>
              <a:t>Main Steam Conditions – 4,900,000 </a:t>
            </a:r>
            <a:r>
              <a:rPr lang="en-US" dirty="0" err="1"/>
              <a:t>pph</a:t>
            </a:r>
            <a:r>
              <a:rPr lang="en-US" dirty="0"/>
              <a:t> @ 2,400 psi, 1005 deg. F.</a:t>
            </a:r>
          </a:p>
          <a:p>
            <a:r>
              <a:rPr lang="en-US" dirty="0"/>
              <a:t>Condenser cooling from the Missouri River – 300,000 gpm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Iatan 1 went into Commercial Operation in 1980</a:t>
            </a:r>
          </a:p>
        </p:txBody>
      </p:sp>
    </p:spTree>
    <p:extLst>
      <p:ext uri="{BB962C8B-B14F-4D97-AF65-F5344CB8AC3E}">
        <p14:creationId xmlns:p14="http://schemas.microsoft.com/office/powerpoint/2010/main" val="391939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06951E-1E45-15BD-F7AB-6B60B2874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7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3906534-D1EF-BE77-E27E-72E1F79C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D99B9AB-2042-4CD0-B89A-BE22C2637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Iatan 1 Turbine-Generator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5A9175B2-8442-4B9D-B359-6D5792A4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9364"/>
            <a:ext cx="6781800" cy="50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6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operation in 2010.  900 MW net generation</a:t>
            </a:r>
          </a:p>
          <a:p>
            <a:r>
              <a:rPr lang="en-US" dirty="0"/>
              <a:t>Alstom Supercritical Boiler</a:t>
            </a:r>
          </a:p>
          <a:p>
            <a:r>
              <a:rPr lang="en-US" dirty="0"/>
              <a:t>Toshiba Turbine/Generator</a:t>
            </a:r>
          </a:p>
          <a:p>
            <a:r>
              <a:rPr lang="en-US" dirty="0"/>
              <a:t>Unit 2 burns 12,500 tons of coal per day</a:t>
            </a:r>
          </a:p>
          <a:p>
            <a:r>
              <a:rPr lang="en-US" dirty="0"/>
              <a:t>Main Steam Conditions – 6,200,000 </a:t>
            </a:r>
            <a:r>
              <a:rPr lang="en-US" dirty="0" err="1"/>
              <a:t>pph</a:t>
            </a:r>
            <a:r>
              <a:rPr lang="en-US" dirty="0"/>
              <a:t> @ 3,600 psi, 1080 deg. F.</a:t>
            </a:r>
          </a:p>
          <a:p>
            <a:r>
              <a:rPr lang="en-US" dirty="0"/>
              <a:t>Condenser cooling from well water circulated through a cooling tower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Iatan 2 went into Commercial Operation in 2010</a:t>
            </a:r>
          </a:p>
        </p:txBody>
      </p:sp>
    </p:spTree>
    <p:extLst>
      <p:ext uri="{BB962C8B-B14F-4D97-AF65-F5344CB8AC3E}">
        <p14:creationId xmlns:p14="http://schemas.microsoft.com/office/powerpoint/2010/main" val="253769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4" name="Text Box 26">
            <a:extLst>
              <a:ext uri="{FF2B5EF4-FFF2-40B4-BE49-F238E27FC236}">
                <a16:creationId xmlns:a16="http://schemas.microsoft.com/office/drawing/2014/main" id="{D3CBD5BF-A6A5-437F-B980-2AEC2E901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08" y="381001"/>
            <a:ext cx="9601200" cy="57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39" tIns="41019" rIns="82039" bIns="41019">
            <a:spAutoFit/>
          </a:bodyPr>
          <a:lstStyle>
            <a:lvl1pPr defTabSz="820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0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07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07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07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Iatan 2 Turbine-Generator</a:t>
            </a:r>
          </a:p>
        </p:txBody>
      </p:sp>
      <p:pic>
        <p:nvPicPr>
          <p:cNvPr id="5" name="Content Placeholder 4" descr="A picture containing indoor, steel, engineering, industry&#10;&#10;Description automatically generated">
            <a:extLst>
              <a:ext uri="{FF2B5EF4-FFF2-40B4-BE49-F238E27FC236}">
                <a16:creationId xmlns:a16="http://schemas.microsoft.com/office/drawing/2014/main" id="{7F2894FE-8661-042D-89F8-A959F1FD4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821" y="1162976"/>
            <a:ext cx="6583717" cy="493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32BC5-DA85-E1E3-62E3-C82205E5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94436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A8B3690-DEC4-4915-4727-C3DFC7DF1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6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Inventory Update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6181C75-120E-B725-7660-ED135CD85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1968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4B59ED1C-1606-4D50-9390-1E733B3FD3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4B59ED1C-1606-4D50-9390-1E733B3FD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7E9A46-95E4-4C0C-A359-1BA53327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Iatan Coal Inventory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2B3EDE-6DC5-4CF2-A6D4-CE40B0AF9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31004-6972-713F-C773-569FD95C2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2" y="1090768"/>
            <a:ext cx="11031022" cy="5345389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156340-D397-4710-6353-1D436DECA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5674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4D3D6-CD8C-92D3-C14D-B1382F860139}"/>
              </a:ext>
            </a:extLst>
          </p:cNvPr>
          <p:cNvSpPr txBox="1"/>
          <p:nvPr/>
        </p:nvSpPr>
        <p:spPr>
          <a:xfrm>
            <a:off x="10752542" y="6627168"/>
            <a:ext cx="14394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Restricted - Confidential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B82227F0-1465-5BE0-A4B9-CE661889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3" y="419154"/>
            <a:ext cx="11229788" cy="58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C0F95-8B16-35CB-C62A-B3FD2BB0D104}"/>
              </a:ext>
            </a:extLst>
          </p:cNvPr>
          <p:cNvSpPr/>
          <p:nvPr/>
        </p:nvSpPr>
        <p:spPr>
          <a:xfrm>
            <a:off x="193961" y="1025236"/>
            <a:ext cx="11656291" cy="5260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Operations Update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FA3EDB2-828A-FF06-6229-15E886528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92725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0E2043D-3DB4-4A4D-ACF9-7765C6EF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796926"/>
            <a:ext cx="82296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Clr>
                <a:srgbClr val="00579E"/>
              </a:buClr>
              <a:buSzPct val="80000"/>
              <a:buFont typeface="Wingdings" panose="05000000000000000000" pitchFamily="2" charset="2"/>
              <a:buChar char="q"/>
            </a:pPr>
            <a:endParaRPr lang="en-US" altLang="en-US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3C927637-3637-4FC1-912E-DCA868AA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7" y="219076"/>
            <a:ext cx="9632949" cy="9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Seasonal Operations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931096-0275-5669-DDB2-1682E469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Iatan 1 was place is seasonal operations in the Spring of 2023</a:t>
            </a:r>
          </a:p>
          <a:p>
            <a:r>
              <a:rPr lang="en-US" dirty="0"/>
              <a:t>From March 1, 2023 to May 9, 2023</a:t>
            </a:r>
          </a:p>
          <a:p>
            <a:r>
              <a:rPr lang="en-US" dirty="0"/>
              <a:t>Less wear and tear on equipment due to cycling the unit on and off during shoulder month operation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772D64-D93F-02ED-2378-263C8BB44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8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BD8C009-569B-C73D-96CD-2D8827E59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47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F7EAF6-3CC1-4712-B3A7-18745A6B8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" r="1094"/>
          <a:stretch/>
        </p:blipFill>
        <p:spPr>
          <a:xfrm>
            <a:off x="0" y="0"/>
            <a:ext cx="12192000" cy="68746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8688AA-B2EF-FECB-C54C-6C74988A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Generating Station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3AB3398-B46C-B291-FC12-3878C3C1972F}"/>
              </a:ext>
            </a:extLst>
          </p:cNvPr>
          <p:cNvSpPr txBox="1">
            <a:spLocks/>
          </p:cNvSpPr>
          <p:nvPr/>
        </p:nvSpPr>
        <p:spPr>
          <a:xfrm>
            <a:off x="271345" y="6293511"/>
            <a:ext cx="460513" cy="3749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69522-718C-ED48-AC44-053BD883F665}" type="slidenum">
              <a:rPr lang="en-US" sz="900" smtClean="0">
                <a:solidFill>
                  <a:schemeClr val="bg1"/>
                </a:solidFill>
              </a:rPr>
              <a:pPr/>
              <a:t>2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3034DF-A03C-8E3E-D751-7D2FF06129FD}"/>
              </a:ext>
            </a:extLst>
          </p:cNvPr>
          <p:cNvSpPr txBox="1">
            <a:spLocks/>
          </p:cNvSpPr>
          <p:nvPr/>
        </p:nvSpPr>
        <p:spPr>
          <a:xfrm>
            <a:off x="501601" y="6303364"/>
            <a:ext cx="67089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50" i="1" dirty="0">
                <a:solidFill>
                  <a:schemeClr val="bg1"/>
                </a:solidFill>
              </a:rPr>
              <a:t>Iatan Generating Station 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623AA-10A0-D23C-A8E1-CCED4FC63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304801" y="472162"/>
            <a:ext cx="563532" cy="4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River Drought Resiliency Update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0E3FA5-0172-E547-49E6-9FB50537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8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7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>
            <a:extLst>
              <a:ext uri="{FF2B5EF4-FFF2-40B4-BE49-F238E27FC236}">
                <a16:creationId xmlns:a16="http://schemas.microsoft.com/office/drawing/2014/main" id="{E63BC5ED-95D9-47C8-9DEC-0B5105A0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Missouri River Drought Resiliency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0A439-DD7F-7A78-A692-7F610424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8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074CA-8DB9-B5B3-5327-F4ADF98AC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483F72-2A3B-B3AA-2619-C500E9A61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Iatan 1 River Intake Vacuum Lift System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AF68496-D3E8-930E-5657-185448E3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08" y="1853028"/>
            <a:ext cx="4461815" cy="4505740"/>
          </a:xfrm>
        </p:spPr>
        <p:txBody>
          <a:bodyPr/>
          <a:lstStyle/>
          <a:p>
            <a:r>
              <a:rPr lang="en-US" altLang="en-US" dirty="0"/>
              <a:t>(2) 50 HP vacuum pumps added, achieve ~3.5psi vacuum (7ft water column)</a:t>
            </a:r>
          </a:p>
          <a:p>
            <a:r>
              <a:rPr lang="en-US" altLang="en-US" dirty="0"/>
              <a:t>Vacuum walls added intake side of screens</a:t>
            </a:r>
          </a:p>
          <a:p>
            <a:r>
              <a:rPr lang="en-US" altLang="en-US" dirty="0"/>
              <a:t>Reinforced structure to retain load ratings</a:t>
            </a:r>
          </a:p>
          <a:p>
            <a:r>
              <a:rPr lang="en-US" altLang="en-US" dirty="0"/>
              <a:t>Installed during the Fall 2022 Outage and was operational for the winter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92B46-26B9-4F51-9792-2D636141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02" y="1853028"/>
            <a:ext cx="5921274" cy="3895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1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Update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49EFD68-2513-F38E-B947-C8804D9F1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1968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June 20,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Greenhouse Gas Regulation</a:t>
            </a:r>
          </a:p>
          <a:p>
            <a:r>
              <a:rPr lang="en-US" dirty="0"/>
              <a:t>Good Neighbor State Implementation Plan Stay/Status of Good Neighbor Federal Implementation Plan</a:t>
            </a:r>
          </a:p>
          <a:p>
            <a:r>
              <a:rPr lang="en-US" dirty="0"/>
              <a:t>Proposed Updates to the Mercury and Air Toxics Standards (MATS) Regulation</a:t>
            </a:r>
          </a:p>
          <a:p>
            <a:r>
              <a:rPr lang="en-US" dirty="0"/>
              <a:t>Regional Haze Regulations – 2nd Planning Period </a:t>
            </a:r>
          </a:p>
          <a:p>
            <a:r>
              <a:rPr lang="en-US" dirty="0"/>
              <a:t>Effluent Limitation Guidelines</a:t>
            </a:r>
          </a:p>
          <a:p>
            <a:r>
              <a:rPr lang="en-US" dirty="0"/>
              <a:t>River Intake Requirements (Clean Water Act 316(a))</a:t>
            </a:r>
          </a:p>
          <a:p>
            <a:r>
              <a:rPr lang="en-US" dirty="0"/>
              <a:t>Thermal Discharge Requirements (Clean Water Act 316(b))</a:t>
            </a:r>
          </a:p>
          <a:p>
            <a:r>
              <a:rPr lang="en-US" dirty="0"/>
              <a:t>Coal Combustion Residuals Regulation – Legacy Units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463" y="5424488"/>
            <a:ext cx="10687050" cy="638961"/>
          </a:xfrm>
        </p:spPr>
        <p:txBody>
          <a:bodyPr/>
          <a:lstStyle/>
          <a:p>
            <a:r>
              <a:rPr lang="en-US" dirty="0"/>
              <a:t>EPA is continuing to modify existing regulations and propose additional regulations for electric generating facilities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B5B57-53E8-41BE-DB49-8E9072E7F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5674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319894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ECD568-E330-0C8B-62D8-317E645B7A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ECD568-E330-0C8B-62D8-317E645B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8FC07B-6910-AA20-322F-BEA2872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Proposed EPA GHG Standard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B1A1-D1FE-E1C0-11DA-D8936415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366" y="959620"/>
            <a:ext cx="10687147" cy="3752547"/>
          </a:xfrm>
        </p:spPr>
        <p:txBody>
          <a:bodyPr lIns="91440" tIns="45720" rIns="91440" bIns="45720" anchor="t"/>
          <a:lstStyle/>
          <a:p>
            <a:r>
              <a:rPr lang="en-US" dirty="0"/>
              <a:t>On May 23, 2023, EPA published proposed greenhouse gas standards and guidelines for fossil fuel-fired power plants</a:t>
            </a:r>
          </a:p>
          <a:p>
            <a:pPr lvl="1"/>
            <a:r>
              <a:rPr lang="en-US" dirty="0"/>
              <a:t>Proposal would set CO</a:t>
            </a:r>
            <a:r>
              <a:rPr lang="en-US" baseline="-25000" dirty="0"/>
              <a:t>2</a:t>
            </a:r>
            <a:r>
              <a:rPr lang="en-US" dirty="0"/>
              <a:t> limitations for new gas-fired combustion turbines, existing coal, oil and gas-fired steam generating units, and certain existing gas-fired combustion turbines</a:t>
            </a:r>
          </a:p>
          <a:p>
            <a:pPr lvl="1"/>
            <a:r>
              <a:rPr lang="en-US" dirty="0">
                <a:cs typeface="Arial"/>
              </a:rPr>
              <a:t>Represents latest in a series of similar proposals made over the years which included the Clean Power Plan (CPP) and Affordable Clean Energy (ACE) rule</a:t>
            </a:r>
          </a:p>
          <a:p>
            <a:pPr lvl="1"/>
            <a:r>
              <a:rPr lang="en-US" dirty="0"/>
              <a:t>The proposed CO</a:t>
            </a:r>
            <a:r>
              <a:rPr lang="en-US" baseline="-25000" dirty="0"/>
              <a:t>2</a:t>
            </a:r>
            <a:r>
              <a:rPr lang="en-US" dirty="0"/>
              <a:t> limitations assume technologies such as carbon capture and sequestration/storage (CCS), hydrogen co-firing, and natural gas co-firing will be utilized </a:t>
            </a:r>
          </a:p>
          <a:p>
            <a:pPr lvl="2"/>
            <a:r>
              <a:rPr lang="en-US" dirty="0"/>
              <a:t>Existing coal-fired generation </a:t>
            </a:r>
            <a:r>
              <a:rPr lang="en-US" b="1" i="1" dirty="0"/>
              <a:t>will </a:t>
            </a:r>
            <a:r>
              <a:rPr lang="en-US" dirty="0"/>
              <a:t>be impacted</a:t>
            </a:r>
            <a:endParaRPr lang="en-US" dirty="0">
              <a:cs typeface="Arial"/>
            </a:endParaRPr>
          </a:p>
          <a:p>
            <a:pPr lvl="3"/>
            <a:r>
              <a:rPr lang="en-US" dirty="0"/>
              <a:t>Emission limitations are effective beginning on January 1, 2030</a:t>
            </a:r>
          </a:p>
          <a:p>
            <a:pPr lvl="2"/>
            <a:r>
              <a:rPr lang="en-US" dirty="0"/>
              <a:t>Existing combined cycle generation </a:t>
            </a:r>
            <a:r>
              <a:rPr lang="en-US" b="1" i="1" dirty="0"/>
              <a:t>could </a:t>
            </a:r>
            <a:r>
              <a:rPr lang="en-US" dirty="0"/>
              <a:t>be impacted</a:t>
            </a:r>
          </a:p>
          <a:p>
            <a:pPr lvl="2"/>
            <a:r>
              <a:rPr lang="en-US" dirty="0"/>
              <a:t>Future simple and combined cycle generation </a:t>
            </a:r>
            <a:r>
              <a:rPr lang="en-US" b="1" i="1" dirty="0"/>
              <a:t>may </a:t>
            </a:r>
            <a:r>
              <a:rPr lang="en-US" dirty="0"/>
              <a:t>be impacted</a:t>
            </a:r>
          </a:p>
          <a:p>
            <a:pPr lvl="2"/>
            <a:r>
              <a:rPr lang="en-US" dirty="0"/>
              <a:t>Comments were due on August 8,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F7FA3-52F0-4728-8BE2-2646F3C1E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F9C91-00C0-CF4D-5BD5-9FB8BA66E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463" y="5666765"/>
            <a:ext cx="10687050" cy="618909"/>
          </a:xfrm>
        </p:spPr>
        <p:txBody>
          <a:bodyPr/>
          <a:lstStyle/>
          <a:p>
            <a:r>
              <a:rPr lang="en-US" dirty="0"/>
              <a:t>Proposed regulation is extremely aggressive for both CO</a:t>
            </a:r>
            <a:r>
              <a:rPr lang="en-US" baseline="-25000" dirty="0"/>
              <a:t>2</a:t>
            </a:r>
            <a:r>
              <a:rPr lang="en-US" dirty="0"/>
              <a:t> reductions and implementation timeline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B9CF-B39A-C4BD-D2DB-A8EBA63E3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5674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423763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ECD568-E330-0C8B-62D8-317E645B7A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ECD568-E330-0C8B-62D8-317E645B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8FC07B-6910-AA20-322F-BEA2872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Combustion Residual (CCR)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B1A1-D1FE-E1C0-11DA-D8936415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Regulations first established in 2015 to </a:t>
            </a:r>
            <a:r>
              <a:rPr lang="en-US"/>
              <a:t>regulate handling</a:t>
            </a:r>
            <a:r>
              <a:rPr lang="en-US" dirty="0"/>
              <a:t>, disposal, and remediation associated with CCR or coal ash</a:t>
            </a:r>
          </a:p>
          <a:p>
            <a:r>
              <a:rPr lang="en-US" dirty="0"/>
              <a:t>Since 2015, Evergy has ceased operations of all coal ash ponds and either recycles CCR or disposes of it in landfills</a:t>
            </a:r>
          </a:p>
          <a:p>
            <a:r>
              <a:rPr lang="en-US" dirty="0"/>
              <a:t>In May 2023, EPA proposed the Legacy CCR Unit regulation to expand rule applicability to units closed prior to 2015</a:t>
            </a:r>
          </a:p>
          <a:p>
            <a:pPr lvl="1"/>
            <a:r>
              <a:rPr lang="en-US" dirty="0"/>
              <a:t>This regulation, if finalized, will require Evergy to reevaluate CCR disposal units closed under state regulation prior to 2015</a:t>
            </a:r>
          </a:p>
          <a:p>
            <a:pPr lvl="1"/>
            <a:r>
              <a:rPr lang="en-US" dirty="0"/>
              <a:t>Some units may require re-opening and reconstruction of cap</a:t>
            </a:r>
          </a:p>
          <a:p>
            <a:pPr lvl="1"/>
            <a:r>
              <a:rPr lang="en-US" dirty="0"/>
              <a:t>Regulation expected to be finalized in mid 2024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F7FA3-52F0-4728-8BE2-2646F3C1E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F9C91-00C0-CF4D-5BD5-9FB8BA66E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463" y="5424488"/>
            <a:ext cx="10687050" cy="647838"/>
          </a:xfrm>
        </p:spPr>
        <p:txBody>
          <a:bodyPr/>
          <a:lstStyle/>
          <a:p>
            <a:r>
              <a:rPr lang="en-US" dirty="0"/>
              <a:t>Proposed regulation would require Evergy to reevaluate CCR units previously closed under state regulation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761A-90CD-1ABC-02E4-9F220E542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85674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62738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ECD568-E330-0C8B-62D8-317E645B7A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ECD568-E330-0C8B-62D8-317E645B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8FC07B-6910-AA20-322F-BEA2872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B1A1-D1FE-E1C0-11DA-D8936415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be safe</a:t>
            </a:r>
          </a:p>
          <a:p>
            <a:r>
              <a:rPr lang="en-US" dirty="0"/>
              <a:t>Please stay close to the group</a:t>
            </a:r>
          </a:p>
          <a:p>
            <a:r>
              <a:rPr lang="en-US" dirty="0"/>
              <a:t>Open grating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F7FA3-52F0-4728-8BE2-2646F3C1E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8D630-A57D-7F9A-BC14-3F8E5D81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F9C91-00C0-CF4D-5BD5-9FB8BA66E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Stay with your Tour Guide</a:t>
            </a:r>
          </a:p>
        </p:txBody>
      </p:sp>
    </p:spTree>
    <p:extLst>
      <p:ext uri="{BB962C8B-B14F-4D97-AF65-F5344CB8AC3E}">
        <p14:creationId xmlns:p14="http://schemas.microsoft.com/office/powerpoint/2010/main" val="10189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Wear Personnel Protective Equipment (PPE): glasses, hard hat, and hearing protection</a:t>
            </a:r>
          </a:p>
          <a:p>
            <a:pPr lvl="1"/>
            <a:r>
              <a:rPr lang="en-US" dirty="0"/>
              <a:t>Do not separate from group</a:t>
            </a:r>
          </a:p>
          <a:p>
            <a:pPr lvl="1"/>
            <a:r>
              <a:rPr lang="en-US" dirty="0"/>
              <a:t>Stay clear of areas with red flashing lights, safety tape and warning signs</a:t>
            </a:r>
          </a:p>
          <a:p>
            <a:pPr lvl="1"/>
            <a:r>
              <a:rPr lang="en-US" dirty="0"/>
              <a:t>Equipment can start without warning</a:t>
            </a:r>
          </a:p>
          <a:p>
            <a:pPr lvl="1"/>
            <a:r>
              <a:rPr lang="en-US" dirty="0"/>
              <a:t>Evacuation procedures</a:t>
            </a:r>
          </a:p>
          <a:p>
            <a:pPr lvl="1"/>
            <a:r>
              <a:rPr lang="en-US" dirty="0"/>
              <a:t>Ammonia is on site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Safety is our Top Priority</a:t>
            </a:r>
          </a:p>
        </p:txBody>
      </p:sp>
    </p:spTree>
    <p:extLst>
      <p:ext uri="{BB962C8B-B14F-4D97-AF65-F5344CB8AC3E}">
        <p14:creationId xmlns:p14="http://schemas.microsoft.com/office/powerpoint/2010/main" val="330659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Evergy Generation Mix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67556D-4363-4FC5-EE85-9835552FE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303483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7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Evergy Generation Mix</a:t>
            </a:r>
          </a:p>
        </p:txBody>
      </p:sp>
      <p:pic>
        <p:nvPicPr>
          <p:cNvPr id="7" name="Content Placeholder 6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56F18D57-483C-16FB-CE55-58D7C2806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36" y="1045719"/>
            <a:ext cx="10468414" cy="5298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25651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0DFCB2E-A856-471C-86F5-A8EEC490A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0DFCB2E-A856-471C-86F5-A8EEC490A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D66F9CE-0FE2-44FE-AD01-1ED8379B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Iatan Background Information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8EC090F-73AE-46A3-64C5-77C78B88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7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F326D-D9AB-8294-931C-96229B6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6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BA42-A574-2F26-9BD7-8CA03B4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15B2-2FF7-35F0-2745-0818C60B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Iatan – Nickname of OTOE tribe Chief who lived from 1780 – 1837</a:t>
            </a:r>
          </a:p>
          <a:p>
            <a:r>
              <a:rPr lang="en-US" dirty="0"/>
              <a:t>Iatan is situated on a 3,000-acre site adjacent to the Missouri River</a:t>
            </a:r>
          </a:p>
          <a:p>
            <a:r>
              <a:rPr lang="en-US" dirty="0"/>
              <a:t>The Iatan site has 2 coal-fired electric generating units – Iatan 1 &amp; Iatan 2</a:t>
            </a:r>
          </a:p>
          <a:p>
            <a:r>
              <a:rPr lang="en-US" dirty="0"/>
              <a:t>Iatan has a coal inventory target of 1.2 M tons.  We consume approximately 21,000 tons of coal a day with both units at full load.</a:t>
            </a:r>
          </a:p>
          <a:p>
            <a:r>
              <a:rPr lang="en-US" dirty="0"/>
              <a:t>135 car trains deliver 16,000 tons of coal per cycle.  It takes 5 – 6 hours to unload a train.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7E2A-2AA8-0468-C93C-75092039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CD11-2B09-ED35-D6C6-A81D7F52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92725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984E76-2F53-D551-7579-4D877A488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Iatan was named after the nickname of an OTOE tribe Chief</a:t>
            </a:r>
          </a:p>
        </p:txBody>
      </p:sp>
    </p:spTree>
    <p:extLst>
      <p:ext uri="{BB962C8B-B14F-4D97-AF65-F5344CB8AC3E}">
        <p14:creationId xmlns:p14="http://schemas.microsoft.com/office/powerpoint/2010/main" val="243638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6D534AFC-8D1C-4B3D-9B40-DF003274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"/>
          <a:stretch>
            <a:fillRect/>
          </a:stretch>
        </p:blipFill>
        <p:spPr bwMode="auto">
          <a:xfrm>
            <a:off x="2216218" y="1102519"/>
            <a:ext cx="7769225" cy="501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79700E4F-8A1B-4486-B901-2B1AD2DAFDC1}"/>
              </a:ext>
            </a:extLst>
          </p:cNvPr>
          <p:cNvSpPr txBox="1">
            <a:spLocks noChangeArrowheads="1"/>
          </p:cNvSpPr>
          <p:nvPr/>
        </p:nvSpPr>
        <p:spPr bwMode="auto">
          <a:xfrm rot="686021">
            <a:off x="2628900" y="3467101"/>
            <a:ext cx="609600" cy="28416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Unit 2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83236FDE-9BD3-46A5-9806-3BE67C23E5F7}"/>
              </a:ext>
            </a:extLst>
          </p:cNvPr>
          <p:cNvSpPr txBox="1">
            <a:spLocks noChangeArrowheads="1"/>
          </p:cNvSpPr>
          <p:nvPr/>
        </p:nvSpPr>
        <p:spPr bwMode="auto">
          <a:xfrm rot="686021">
            <a:off x="3987800" y="3771901"/>
            <a:ext cx="609600" cy="28416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Unit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761CB2-F016-C343-3532-CEF19306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Iatan Site Overview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CD90C9-C2D6-D2D9-8358-EFA575854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1210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8853F5C-FD4B-986B-6350-027C63587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1F913ED-3EFD-4124-BC54-E3F5328A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93" y="394244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Iatan Station Ownership Overview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D706F0-C90E-07BE-3701-F40BF521B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58600"/>
              </p:ext>
            </p:extLst>
          </p:nvPr>
        </p:nvGraphicFramePr>
        <p:xfrm>
          <a:off x="999893" y="1630478"/>
          <a:ext cx="1019411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663">
                  <a:extLst>
                    <a:ext uri="{9D8B030D-6E8A-4147-A177-3AD203B41FA5}">
                      <a16:colId xmlns:a16="http://schemas.microsoft.com/office/drawing/2014/main" val="2521724563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2304120831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1935261517"/>
                    </a:ext>
                  </a:extLst>
                </a:gridCol>
                <a:gridCol w="609103">
                  <a:extLst>
                    <a:ext uri="{9D8B030D-6E8A-4147-A177-3AD203B41FA5}">
                      <a16:colId xmlns:a16="http://schemas.microsoft.com/office/drawing/2014/main" val="489381924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2023565387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1660049281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1485290186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3393327103"/>
                    </a:ext>
                  </a:extLst>
                </a:gridCol>
                <a:gridCol w="1065466">
                  <a:extLst>
                    <a:ext uri="{9D8B030D-6E8A-4147-A177-3AD203B41FA5}">
                      <a16:colId xmlns:a16="http://schemas.microsoft.com/office/drawing/2014/main" val="3642968430"/>
                    </a:ext>
                  </a:extLst>
                </a:gridCol>
                <a:gridCol w="1700558">
                  <a:extLst>
                    <a:ext uri="{9D8B030D-6E8A-4147-A177-3AD203B41FA5}">
                      <a16:colId xmlns:a16="http://schemas.microsoft.com/office/drawing/2014/main" val="644479445"/>
                    </a:ext>
                  </a:extLst>
                </a:gridCol>
                <a:gridCol w="1318212">
                  <a:extLst>
                    <a:ext uri="{9D8B030D-6E8A-4147-A177-3AD203B41FA5}">
                      <a16:colId xmlns:a16="http://schemas.microsoft.com/office/drawing/2014/main" val="1482050890"/>
                    </a:ext>
                  </a:extLst>
                </a:gridCol>
              </a:tblGrid>
              <a:tr h="2840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Year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Location</a:t>
                      </a:r>
                    </a:p>
                    <a:p>
                      <a:pPr algn="ctr"/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Energy</a:t>
                      </a:r>
                    </a:p>
                    <a:p>
                      <a:pPr algn="ctr"/>
                      <a:r>
                        <a:rPr lang="en-US" sz="1100" b="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Total</a:t>
                      </a:r>
                    </a:p>
                    <a:p>
                      <a:pPr algn="ctr"/>
                      <a:r>
                        <a:rPr lang="en-US" sz="1100" b="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Evergy</a:t>
                      </a:r>
                    </a:p>
                    <a:p>
                      <a:pPr algn="ctr"/>
                      <a:r>
                        <a:rPr lang="en-US" sz="1100" b="0" dirty="0"/>
                        <a:t>Metro</a:t>
                      </a:r>
                    </a:p>
                    <a:p>
                      <a:pPr algn="ctr"/>
                      <a:r>
                        <a:rPr lang="en-US" sz="1100" b="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Evergy</a:t>
                      </a:r>
                    </a:p>
                    <a:p>
                      <a:pPr algn="ctr"/>
                      <a:r>
                        <a:rPr lang="en-US" sz="1100" b="0" dirty="0"/>
                        <a:t>Missouri West</a:t>
                      </a:r>
                    </a:p>
                    <a:p>
                      <a:pPr algn="ctr"/>
                      <a:r>
                        <a:rPr lang="en-US" sz="1100" b="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Evergy</a:t>
                      </a:r>
                    </a:p>
                    <a:p>
                      <a:pPr algn="ctr"/>
                      <a:r>
                        <a:rPr lang="en-US" sz="1100" b="0" dirty="0"/>
                        <a:t>Total</a:t>
                      </a:r>
                    </a:p>
                    <a:p>
                      <a:pPr algn="ctr"/>
                      <a:r>
                        <a:rPr lang="en-US" sz="1100" b="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Other</a:t>
                      </a:r>
                    </a:p>
                    <a:p>
                      <a:pPr algn="ctr"/>
                      <a:r>
                        <a:rPr lang="en-US" sz="1100" b="0" dirty="0"/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Other</a:t>
                      </a:r>
                    </a:p>
                    <a:p>
                      <a:pPr algn="ctr"/>
                      <a:r>
                        <a:rPr lang="en-US" sz="1100" b="0" dirty="0"/>
                        <a:t>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Other</a:t>
                      </a:r>
                    </a:p>
                    <a:p>
                      <a:pPr algn="ctr"/>
                      <a:r>
                        <a:rPr lang="en-US" sz="1100" b="0" dirty="0"/>
                        <a:t>Owners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4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Iatan,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486 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611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(88%)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Evergy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Liberty Utilities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83 MW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3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Iatan,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465 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(51.7%)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611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(72.7%)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Evergy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Liberty Utilities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108 MW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(12%)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Missouri Joint Municipal Electric Utility Commission – MJMEUC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106 MW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(11.76%)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KEPCO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30 MW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(3.53%)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81460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294295-0254-1F6F-64D4-ACBEC1D61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056" y="6276837"/>
            <a:ext cx="6708913" cy="365125"/>
          </a:xfrm>
        </p:spPr>
        <p:txBody>
          <a:bodyPr/>
          <a:lstStyle/>
          <a:p>
            <a:r>
              <a:rPr lang="en-US" altLang="en-US" dirty="0"/>
              <a:t>Iatan Generating Station Tour / August 21, 2023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FC3684D-A546-F8AA-FB0A-A9C448A4B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4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nGcxoNTxGL5speY4eG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vergy 1">
      <a:dk1>
        <a:srgbClr val="FFFFFF"/>
      </a:dk1>
      <a:lt1>
        <a:srgbClr val="003353"/>
      </a:lt1>
      <a:dk2>
        <a:srgbClr val="004E9A"/>
      </a:dk2>
      <a:lt2>
        <a:srgbClr val="307CBA"/>
      </a:lt2>
      <a:accent1>
        <a:srgbClr val="ACB1BA"/>
      </a:accent1>
      <a:accent2>
        <a:srgbClr val="71808A"/>
      </a:accent2>
      <a:accent3>
        <a:srgbClr val="95C940"/>
      </a:accent3>
      <a:accent4>
        <a:srgbClr val="76BB30"/>
      </a:accent4>
      <a:accent5>
        <a:srgbClr val="F78D30"/>
      </a:accent5>
      <a:accent6>
        <a:srgbClr val="E8712C"/>
      </a:accent6>
      <a:hlink>
        <a:srgbClr val="307CC0"/>
      </a:hlink>
      <a:folHlink>
        <a:srgbClr val="004E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79a4ca-9255-4940-995d-a266af49176c">
      <UserInfo>
        <DisplayName>Jenny Rohr</DisplayName>
        <AccountId>2315</AccountId>
        <AccountType/>
      </UserInfo>
      <UserInfo>
        <DisplayName>Robert J Day</DisplayName>
        <AccountId>577</AccountId>
        <AccountType/>
      </UserInfo>
      <UserInfo>
        <DisplayName>Lora Gillotte</DisplayName>
        <AccountId>287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0AF24635BE4AB9715DC863A243DF" ma:contentTypeVersion="10" ma:contentTypeDescription="Create a new document." ma:contentTypeScope="" ma:versionID="40c42e441a7405cbdac21854acb82dda">
  <xsd:schema xmlns:xsd="http://www.w3.org/2001/XMLSchema" xmlns:xs="http://www.w3.org/2001/XMLSchema" xmlns:p="http://schemas.microsoft.com/office/2006/metadata/properties" xmlns:ns2="d2baecb9-98f7-4a49-a480-ee27cd34575e" xmlns:ns3="1879a4ca-9255-4940-995d-a266af49176c" targetNamespace="http://schemas.microsoft.com/office/2006/metadata/properties" ma:root="true" ma:fieldsID="cac7250e6b2392da1b21f92594622885" ns2:_="" ns3:_="">
    <xsd:import namespace="d2baecb9-98f7-4a49-a480-ee27cd34575e"/>
    <xsd:import namespace="1879a4ca-9255-4940-995d-a266af491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aecb9-98f7-4a49-a480-ee27cd345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9a4ca-9255-4940-995d-a266af491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0F037-25AA-4179-BEC6-013B883055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F95CDB-B9E3-4D80-AB59-6F54F0255076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879a4ca-9255-4940-995d-a266af49176c"/>
    <ds:schemaRef ds:uri="d2baecb9-98f7-4a49-a480-ee27cd3457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5279E8-CBED-4C7E-93D8-E95E7CAECC0A}">
  <ds:schemaRefs>
    <ds:schemaRef ds:uri="1879a4ca-9255-4940-995d-a266af49176c"/>
    <ds:schemaRef ds:uri="d2baecb9-98f7-4a49-a480-ee27cd3457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1340</Words>
  <Application>Microsoft Office PowerPoint</Application>
  <PresentationFormat>Widescreen</PresentationFormat>
  <Paragraphs>241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think-cell Slide</vt:lpstr>
      <vt:lpstr>Iatan  Generating Station</vt:lpstr>
      <vt:lpstr>Iatan Generating Station</vt:lpstr>
      <vt:lpstr>Safety</vt:lpstr>
      <vt:lpstr> Evergy Generation Mix</vt:lpstr>
      <vt:lpstr>Evergy Generation Mix</vt:lpstr>
      <vt:lpstr> Iatan Background Information</vt:lpstr>
      <vt:lpstr>Iatan Background Information</vt:lpstr>
      <vt:lpstr>Iatan Site Overview </vt:lpstr>
      <vt:lpstr>PowerPoint Presentation</vt:lpstr>
      <vt:lpstr>Iatan Background Information</vt:lpstr>
      <vt:lpstr>Iatan AQCS Layout</vt:lpstr>
      <vt:lpstr>Iatan 1 </vt:lpstr>
      <vt:lpstr>Iatan 1 Turbine-Generator</vt:lpstr>
      <vt:lpstr>Iatan 2 </vt:lpstr>
      <vt:lpstr>PowerPoint Presentation</vt:lpstr>
      <vt:lpstr>Coal Inventory Update</vt:lpstr>
      <vt:lpstr>Iatan Coal Inventory</vt:lpstr>
      <vt:lpstr>Seasonal Operations Update</vt:lpstr>
      <vt:lpstr>PowerPoint Presentation</vt:lpstr>
      <vt:lpstr>Missouri River Drought Resiliency Update</vt:lpstr>
      <vt:lpstr>Missouri River Drought Resiliency</vt:lpstr>
      <vt:lpstr>Environmental Update</vt:lpstr>
      <vt:lpstr>Environmental Update</vt:lpstr>
      <vt:lpstr>Proposed EPA GHG Standard Overview</vt:lpstr>
      <vt:lpstr>Coal Combustion Residual (CCR) Overview</vt:lpstr>
      <vt:lpstr>Tour Route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Evergy PowerPoint Template (Wide)</dc:title>
  <dc:creator>Heather Davis</dc:creator>
  <cp:lastModifiedBy>Sarah Gott</cp:lastModifiedBy>
  <cp:revision>24</cp:revision>
  <cp:lastPrinted>2023-06-20T15:56:01Z</cp:lastPrinted>
  <dcterms:created xsi:type="dcterms:W3CDTF">2018-04-18T19:58:15Z</dcterms:created>
  <dcterms:modified xsi:type="dcterms:W3CDTF">2023-08-22T17:57:49Z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0x010100384F0AF24635BE4AB9715DC863A243DF</vt:lpwstr>
  </property>
  <property fmtid="{D5CDD505-2E9C-101B-9397-08002B2CF9AE}" pid="3" name="IntrDepartment">
    <vt:lpwstr>11;#Marketing and Public Affairs|a3d5c49e-0e0b-4155-aeb9-405d16790562</vt:lpwstr>
  </property>
  <property fmtid="{D5CDD505-2E9C-101B-9397-08002B2CF9AE}" pid="4" name="IntrDocType">
    <vt:lpwstr>46;#Template|1a56193f-c38e-4b6e-8ab5-de970368a73c</vt:lpwstr>
  </property>
  <property fmtid="{D5CDD505-2E9C-101B-9397-08002B2CF9AE}" pid="5" name="IntrTags">
    <vt:lpwstr>67;#Brand|9c7564b9-1775-4353-847c-59ba320ad746;#72;#Marketing|d42c61d7-ac77-4564-a17a-56799342aff7</vt:lpwstr>
  </property>
  <property fmtid="{D5CDD505-2E9C-101B-9397-08002B2CF9AE}" pid="6" name="SharedWithUsers">
    <vt:lpwstr>2315;#Jenny Rohr;#577;#Robert J Day;#287;#Lora Gillotte</vt:lpwstr>
  </property>
  <property fmtid="{D5CDD505-2E9C-101B-9397-08002B2CF9AE}" pid="7" name="MSIP_Label_317d42de-01b9-46f0-9b1a-04240492a9f0_Enabled">
    <vt:lpwstr>true</vt:lpwstr>
  </property>
  <property fmtid="{D5CDD505-2E9C-101B-9397-08002B2CF9AE}" pid="8" name="MSIP_Label_317d42de-01b9-46f0-9b1a-04240492a9f0_SetDate">
    <vt:lpwstr>2023-06-20T12:29:24Z</vt:lpwstr>
  </property>
  <property fmtid="{D5CDD505-2E9C-101B-9397-08002B2CF9AE}" pid="9" name="MSIP_Label_317d42de-01b9-46f0-9b1a-04240492a9f0_Method">
    <vt:lpwstr>Privileged</vt:lpwstr>
  </property>
  <property fmtid="{D5CDD505-2E9C-101B-9397-08002B2CF9AE}" pid="10" name="MSIP_Label_317d42de-01b9-46f0-9b1a-04240492a9f0_Name">
    <vt:lpwstr>317d42de-01b9-46f0-9b1a-04240492a9f0</vt:lpwstr>
  </property>
  <property fmtid="{D5CDD505-2E9C-101B-9397-08002B2CF9AE}" pid="11" name="MSIP_Label_317d42de-01b9-46f0-9b1a-04240492a9f0_SiteId">
    <vt:lpwstr>9ef58ab0-3510-4d99-8d3e-3c9e02ebab7f</vt:lpwstr>
  </property>
  <property fmtid="{D5CDD505-2E9C-101B-9397-08002B2CF9AE}" pid="12" name="MSIP_Label_317d42de-01b9-46f0-9b1a-04240492a9f0_ActionId">
    <vt:lpwstr>119ec8cf-ca9f-4078-a5d0-75d1f6421f5b</vt:lpwstr>
  </property>
  <property fmtid="{D5CDD505-2E9C-101B-9397-08002B2CF9AE}" pid="13" name="MSIP_Label_317d42de-01b9-46f0-9b1a-04240492a9f0_ContentBits">
    <vt:lpwstr>3</vt:lpwstr>
  </property>
  <property fmtid="{D5CDD505-2E9C-101B-9397-08002B2CF9AE}" pid="14" name="ClassificationContentMarkingFooterLocations">
    <vt:lpwstr>Office Theme:5</vt:lpwstr>
  </property>
  <property fmtid="{D5CDD505-2E9C-101B-9397-08002B2CF9AE}" pid="15" name="ClassificationContentMarkingFooterText">
    <vt:lpwstr>Public </vt:lpwstr>
  </property>
</Properties>
</file>